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3767"/>
  </p:normalViewPr>
  <p:slideViewPr>
    <p:cSldViewPr snapToGrid="0">
      <p:cViewPr varScale="1">
        <p:scale>
          <a:sx n="105" d="100"/>
          <a:sy n="105" d="100"/>
        </p:scale>
        <p:origin x="10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Labdien</a:t>
            </a:r>
            <a:r>
              <a:rPr dirty="0"/>
              <a:t>! </a:t>
            </a:r>
            <a:r>
              <a:rPr dirty="0" err="1"/>
              <a:t>Šodien</a:t>
            </a:r>
            <a:r>
              <a:rPr dirty="0"/>
              <a:t> </a:t>
            </a:r>
            <a:r>
              <a:rPr dirty="0" err="1"/>
              <a:t>īsi</a:t>
            </a:r>
            <a:r>
              <a:rPr dirty="0"/>
              <a:t> </a:t>
            </a:r>
            <a:r>
              <a:rPr dirty="0" err="1"/>
              <a:t>pastāstīšu</a:t>
            </a:r>
            <a:r>
              <a:rPr dirty="0"/>
              <a:t> par OpenRegioCulture </a:t>
            </a:r>
            <a:r>
              <a:rPr dirty="0" err="1"/>
              <a:t>mācību</a:t>
            </a:r>
            <a:r>
              <a:rPr dirty="0"/>
              <a:t> </a:t>
            </a:r>
            <a:r>
              <a:rPr dirty="0" err="1"/>
              <a:t>ciklu</a:t>
            </a:r>
            <a:r>
              <a:rPr dirty="0"/>
              <a:t> “</a:t>
            </a:r>
            <a:r>
              <a:rPr dirty="0" err="1"/>
              <a:t>Empātija</a:t>
            </a:r>
            <a:r>
              <a:rPr dirty="0"/>
              <a:t>. </a:t>
            </a:r>
            <a:r>
              <a:rPr dirty="0" err="1"/>
              <a:t>Zināšanas</a:t>
            </a:r>
            <a:r>
              <a:rPr dirty="0"/>
              <a:t>. </a:t>
            </a:r>
            <a:r>
              <a:rPr dirty="0" err="1"/>
              <a:t>Politikas</a:t>
            </a:r>
            <a:r>
              <a:rPr dirty="0"/>
              <a:t> </a:t>
            </a:r>
            <a:r>
              <a:rPr dirty="0" err="1"/>
              <a:t>maiņa</a:t>
            </a:r>
            <a:r>
              <a:rPr dirty="0"/>
              <a:t>”. Tas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piecu</a:t>
            </a:r>
            <a:r>
              <a:rPr dirty="0"/>
              <a:t> </a:t>
            </a:r>
            <a:r>
              <a:rPr dirty="0" err="1"/>
              <a:t>praktisku</a:t>
            </a:r>
            <a:r>
              <a:rPr dirty="0"/>
              <a:t> </a:t>
            </a:r>
            <a:r>
              <a:rPr dirty="0" err="1"/>
              <a:t>dienu</a:t>
            </a:r>
            <a:r>
              <a:rPr dirty="0"/>
              <a:t> </a:t>
            </a:r>
            <a:r>
              <a:rPr dirty="0" err="1"/>
              <a:t>cikls</a:t>
            </a:r>
            <a:r>
              <a:rPr dirty="0"/>
              <a:t> </a:t>
            </a:r>
            <a:r>
              <a:rPr dirty="0" err="1"/>
              <a:t>kultūras</a:t>
            </a:r>
            <a:r>
              <a:rPr dirty="0"/>
              <a:t> un </a:t>
            </a:r>
            <a:r>
              <a:rPr dirty="0" err="1"/>
              <a:t>tūrisma</a:t>
            </a:r>
            <a:r>
              <a:rPr dirty="0"/>
              <a:t> </a:t>
            </a:r>
            <a:r>
              <a:rPr dirty="0" err="1"/>
              <a:t>vietām</a:t>
            </a:r>
            <a:r>
              <a:rPr dirty="0"/>
              <a:t>. </a:t>
            </a:r>
            <a:r>
              <a:rPr dirty="0" err="1"/>
              <a:t>Mērķis</a:t>
            </a:r>
            <a:r>
              <a:rPr dirty="0"/>
              <a:t> nav </a:t>
            </a:r>
            <a:r>
              <a:rPr dirty="0" err="1"/>
              <a:t>tikai</a:t>
            </a:r>
            <a:r>
              <a:rPr dirty="0"/>
              <a:t> </a:t>
            </a:r>
            <a:r>
              <a:rPr dirty="0" err="1"/>
              <a:t>noklausīties</a:t>
            </a:r>
            <a:r>
              <a:rPr dirty="0"/>
              <a:t> </a:t>
            </a:r>
            <a:r>
              <a:rPr dirty="0" err="1"/>
              <a:t>lekcijas</a:t>
            </a:r>
            <a:r>
              <a:rPr dirty="0"/>
              <a:t>, bet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saprast</a:t>
            </a:r>
            <a:r>
              <a:rPr dirty="0"/>
              <a:t> </a:t>
            </a:r>
            <a:r>
              <a:rPr dirty="0" err="1"/>
              <a:t>šķēršļus</a:t>
            </a:r>
            <a:r>
              <a:rPr dirty="0"/>
              <a:t>, </a:t>
            </a:r>
            <a:r>
              <a:rPr dirty="0" err="1"/>
              <a:t>izmēģināt</a:t>
            </a:r>
            <a:r>
              <a:rPr dirty="0"/>
              <a:t> </a:t>
            </a:r>
            <a:r>
              <a:rPr dirty="0" err="1"/>
              <a:t>risinājumus</a:t>
            </a:r>
            <a:r>
              <a:rPr dirty="0"/>
              <a:t> un </a:t>
            </a:r>
            <a:r>
              <a:rPr dirty="0" err="1"/>
              <a:t>pārvērst</a:t>
            </a:r>
            <a:r>
              <a:rPr dirty="0"/>
              <a:t> </a:t>
            </a:r>
            <a:r>
              <a:rPr dirty="0" err="1"/>
              <a:t>atziņas</a:t>
            </a:r>
            <a:r>
              <a:rPr dirty="0"/>
              <a:t> </a:t>
            </a:r>
            <a:r>
              <a:rPr dirty="0" err="1"/>
              <a:t>konkrētos</a:t>
            </a:r>
            <a:r>
              <a:rPr dirty="0"/>
              <a:t> </a:t>
            </a:r>
            <a:r>
              <a:rPr dirty="0" err="1"/>
              <a:t>ieteikumos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Šis</a:t>
            </a:r>
            <a:r>
              <a:rPr dirty="0"/>
              <a:t> </a:t>
            </a:r>
            <a:r>
              <a:rPr dirty="0" err="1"/>
              <a:t>cikls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vajadzīgs</a:t>
            </a:r>
            <a:r>
              <a:rPr dirty="0"/>
              <a:t> </a:t>
            </a:r>
            <a:r>
              <a:rPr dirty="0" err="1"/>
              <a:t>tāpēc</a:t>
            </a:r>
            <a:r>
              <a:rPr dirty="0"/>
              <a:t>, ka </a:t>
            </a:r>
            <a:r>
              <a:rPr dirty="0" err="1"/>
              <a:t>piekļūstamība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daudz</a:t>
            </a:r>
            <a:r>
              <a:rPr dirty="0"/>
              <a:t> </a:t>
            </a:r>
            <a:r>
              <a:rPr dirty="0" err="1"/>
              <a:t>plašāka</a:t>
            </a:r>
            <a:r>
              <a:rPr dirty="0"/>
              <a:t> par </a:t>
            </a:r>
            <a:r>
              <a:rPr dirty="0" err="1"/>
              <a:t>fizisko</a:t>
            </a:r>
            <a:r>
              <a:rPr dirty="0"/>
              <a:t> </a:t>
            </a:r>
            <a:r>
              <a:rPr dirty="0" err="1"/>
              <a:t>vidi</a:t>
            </a:r>
            <a:r>
              <a:rPr dirty="0"/>
              <a:t>. </a:t>
            </a:r>
            <a:r>
              <a:rPr dirty="0" err="1"/>
              <a:t>Cilvēkam</a:t>
            </a:r>
            <a:r>
              <a:rPr dirty="0"/>
              <a:t> var </a:t>
            </a:r>
            <a:r>
              <a:rPr dirty="0" err="1"/>
              <a:t>traucēt</a:t>
            </a:r>
            <a:r>
              <a:rPr dirty="0"/>
              <a:t> </a:t>
            </a:r>
            <a:r>
              <a:rPr dirty="0" err="1"/>
              <a:t>troksnis</a:t>
            </a:r>
            <a:r>
              <a:rPr dirty="0"/>
              <a:t>, </a:t>
            </a:r>
            <a:r>
              <a:rPr dirty="0" err="1"/>
              <a:t>sarežģīta</a:t>
            </a:r>
            <a:r>
              <a:rPr dirty="0"/>
              <a:t> </a:t>
            </a:r>
            <a:r>
              <a:rPr dirty="0" err="1"/>
              <a:t>valoda</a:t>
            </a:r>
            <a:r>
              <a:rPr dirty="0"/>
              <a:t>, </a:t>
            </a:r>
            <a:r>
              <a:rPr dirty="0" err="1"/>
              <a:t>informācijas</a:t>
            </a:r>
            <a:r>
              <a:rPr dirty="0"/>
              <a:t> </a:t>
            </a:r>
            <a:r>
              <a:rPr dirty="0" err="1"/>
              <a:t>trūkums</a:t>
            </a:r>
            <a:r>
              <a:rPr dirty="0"/>
              <a:t> </a:t>
            </a:r>
            <a:r>
              <a:rPr dirty="0" err="1"/>
              <a:t>vai</a:t>
            </a:r>
            <a:r>
              <a:rPr dirty="0"/>
              <a:t> </a:t>
            </a:r>
            <a:r>
              <a:rPr dirty="0" err="1"/>
              <a:t>nedrošs</a:t>
            </a:r>
            <a:r>
              <a:rPr dirty="0"/>
              <a:t> </a:t>
            </a:r>
            <a:r>
              <a:rPr dirty="0" err="1"/>
              <a:t>pārvietošanās</a:t>
            </a:r>
            <a:r>
              <a:rPr dirty="0"/>
              <a:t> </a:t>
            </a:r>
            <a:r>
              <a:rPr dirty="0" err="1"/>
              <a:t>ceļš</a:t>
            </a:r>
            <a:r>
              <a:rPr dirty="0"/>
              <a:t>. </a:t>
            </a:r>
            <a:r>
              <a:rPr dirty="0" err="1"/>
              <a:t>Daudzi</a:t>
            </a:r>
            <a:r>
              <a:rPr dirty="0"/>
              <a:t> </a:t>
            </a:r>
            <a:r>
              <a:rPr dirty="0" err="1"/>
              <a:t>šķēršļi</a:t>
            </a:r>
            <a:r>
              <a:rPr dirty="0"/>
              <a:t> </a:t>
            </a:r>
            <a:r>
              <a:rPr dirty="0" err="1"/>
              <a:t>ikdienā</a:t>
            </a:r>
            <a:r>
              <a:rPr dirty="0"/>
              <a:t> nav </a:t>
            </a:r>
            <a:r>
              <a:rPr dirty="0" err="1"/>
              <a:t>uzreiz</a:t>
            </a:r>
            <a:r>
              <a:rPr dirty="0"/>
              <a:t> </a:t>
            </a:r>
            <a:r>
              <a:rPr dirty="0" err="1"/>
              <a:t>pamanāmi</a:t>
            </a:r>
            <a:r>
              <a:rPr dirty="0"/>
              <a:t>. </a:t>
            </a:r>
            <a:r>
              <a:rPr dirty="0" err="1"/>
              <a:t>Tāpēc</a:t>
            </a:r>
            <a:r>
              <a:rPr dirty="0"/>
              <a:t> </a:t>
            </a:r>
            <a:r>
              <a:rPr dirty="0" err="1"/>
              <a:t>risinājumus</a:t>
            </a:r>
            <a:r>
              <a:rPr dirty="0"/>
              <a:t> </a:t>
            </a:r>
            <a:r>
              <a:rPr dirty="0" err="1"/>
              <a:t>veidosim</a:t>
            </a:r>
            <a:r>
              <a:rPr dirty="0"/>
              <a:t>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ekspertiem</a:t>
            </a:r>
            <a:r>
              <a:rPr dirty="0"/>
              <a:t> un </a:t>
            </a:r>
            <a:r>
              <a:rPr dirty="0" err="1"/>
              <a:t>cilvēkiem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dzīves</a:t>
            </a:r>
            <a:r>
              <a:rPr dirty="0"/>
              <a:t> </a:t>
            </a:r>
            <a:r>
              <a:rPr dirty="0" err="1"/>
              <a:t>pieredzi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Ciklā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piecas</a:t>
            </a:r>
            <a:r>
              <a:rPr dirty="0"/>
              <a:t> </a:t>
            </a:r>
            <a:r>
              <a:rPr dirty="0" err="1"/>
              <a:t>pilnas</a:t>
            </a:r>
            <a:r>
              <a:rPr dirty="0"/>
              <a:t> </a:t>
            </a:r>
            <a:r>
              <a:rPr dirty="0" err="1"/>
              <a:t>mācību</a:t>
            </a:r>
            <a:r>
              <a:rPr dirty="0"/>
              <a:t> </a:t>
            </a:r>
            <a:r>
              <a:rPr dirty="0" err="1"/>
              <a:t>dienas</a:t>
            </a:r>
            <a:r>
              <a:rPr dirty="0"/>
              <a:t> no </a:t>
            </a:r>
            <a:r>
              <a:rPr dirty="0" err="1"/>
              <a:t>deviņiem</a:t>
            </a:r>
            <a:r>
              <a:rPr dirty="0"/>
              <a:t> </a:t>
            </a:r>
            <a:r>
              <a:rPr dirty="0" err="1"/>
              <a:t>rītā</a:t>
            </a:r>
            <a:r>
              <a:rPr dirty="0"/>
              <a:t> </a:t>
            </a:r>
            <a:r>
              <a:rPr dirty="0" err="1"/>
              <a:t>līdz</a:t>
            </a:r>
            <a:r>
              <a:rPr dirty="0"/>
              <a:t> </a:t>
            </a:r>
            <a:r>
              <a:rPr dirty="0" err="1"/>
              <a:t>četriem</a:t>
            </a:r>
            <a:r>
              <a:rPr dirty="0"/>
              <a:t> </a:t>
            </a:r>
            <a:r>
              <a:rPr dirty="0" err="1"/>
              <a:t>pēcpusdienā</a:t>
            </a:r>
            <a:r>
              <a:rPr dirty="0"/>
              <a:t>. No </a:t>
            </a:r>
            <a:r>
              <a:rPr dirty="0" err="1"/>
              <a:t>katras</a:t>
            </a:r>
            <a:r>
              <a:rPr dirty="0"/>
              <a:t> </a:t>
            </a:r>
            <a:r>
              <a:rPr dirty="0" err="1"/>
              <a:t>iestādes</a:t>
            </a:r>
            <a:r>
              <a:rPr dirty="0"/>
              <a:t> </a:t>
            </a:r>
            <a:r>
              <a:rPr dirty="0" err="1"/>
              <a:t>aicināts</a:t>
            </a:r>
            <a:r>
              <a:rPr dirty="0"/>
              <a:t> </a:t>
            </a:r>
            <a:r>
              <a:rPr dirty="0" err="1"/>
              <a:t>viens</a:t>
            </a:r>
            <a:r>
              <a:rPr dirty="0"/>
              <a:t> </a:t>
            </a:r>
            <a:r>
              <a:rPr dirty="0" err="1"/>
              <a:t>pārstāvis</a:t>
            </a:r>
            <a:r>
              <a:rPr dirty="0"/>
              <a:t>, un </a:t>
            </a:r>
            <a:r>
              <a:rPr dirty="0" err="1"/>
              <a:t>atsevišķās</a:t>
            </a:r>
            <a:r>
              <a:rPr dirty="0"/>
              <a:t> </a:t>
            </a:r>
            <a:r>
              <a:rPr dirty="0" err="1"/>
              <a:t>dienās</a:t>
            </a:r>
            <a:r>
              <a:rPr dirty="0"/>
              <a:t> </a:t>
            </a:r>
            <a:r>
              <a:rPr dirty="0" err="1"/>
              <a:t>pārstāvis</a:t>
            </a:r>
            <a:r>
              <a:rPr dirty="0"/>
              <a:t> var </a:t>
            </a:r>
            <a:r>
              <a:rPr dirty="0" err="1"/>
              <a:t>mainīties</a:t>
            </a:r>
            <a:r>
              <a:rPr dirty="0"/>
              <a:t> </a:t>
            </a:r>
            <a:r>
              <a:rPr dirty="0" err="1"/>
              <a:t>atbilstoši</a:t>
            </a:r>
            <a:r>
              <a:rPr dirty="0"/>
              <a:t> </a:t>
            </a:r>
            <a:r>
              <a:rPr dirty="0" err="1"/>
              <a:t>tēmai</a:t>
            </a:r>
            <a:r>
              <a:rPr dirty="0"/>
              <a:t>. </a:t>
            </a:r>
            <a:r>
              <a:rPr dirty="0" err="1"/>
              <a:t>Galvenais</a:t>
            </a:r>
            <a:r>
              <a:rPr dirty="0"/>
              <a:t> </a:t>
            </a:r>
            <a:r>
              <a:rPr dirty="0" err="1"/>
              <a:t>norises</a:t>
            </a:r>
            <a:r>
              <a:rPr dirty="0"/>
              <a:t> periods </a:t>
            </a:r>
            <a:r>
              <a:rPr dirty="0" err="1"/>
              <a:t>plānots</a:t>
            </a:r>
            <a:r>
              <a:rPr dirty="0"/>
              <a:t> no 2026. gada </a:t>
            </a:r>
            <a:r>
              <a:rPr dirty="0" err="1"/>
              <a:t>oktobra</a:t>
            </a:r>
            <a:r>
              <a:rPr dirty="0"/>
              <a:t> </a:t>
            </a:r>
            <a:r>
              <a:rPr dirty="0" err="1"/>
              <a:t>līdz</a:t>
            </a:r>
            <a:r>
              <a:rPr dirty="0"/>
              <a:t> </a:t>
            </a:r>
            <a:r>
              <a:rPr dirty="0" err="1"/>
              <a:t>decembrim</a:t>
            </a:r>
            <a:r>
              <a:rPr dirty="0"/>
              <a:t>; </a:t>
            </a:r>
            <a:r>
              <a:rPr dirty="0" err="1"/>
              <a:t>objektīvu</a:t>
            </a:r>
            <a:r>
              <a:rPr dirty="0"/>
              <a:t> </a:t>
            </a:r>
            <a:r>
              <a:rPr dirty="0" err="1"/>
              <a:t>iemeslu</a:t>
            </a:r>
            <a:r>
              <a:rPr dirty="0"/>
              <a:t> </a:t>
            </a:r>
            <a:r>
              <a:rPr dirty="0" err="1"/>
              <a:t>dēļ</a:t>
            </a:r>
            <a:r>
              <a:rPr dirty="0"/>
              <a:t> </a:t>
            </a:r>
            <a:r>
              <a:rPr dirty="0" err="1"/>
              <a:t>noslēguma</a:t>
            </a:r>
            <a:r>
              <a:rPr dirty="0"/>
              <a:t> </a:t>
            </a:r>
            <a:r>
              <a:rPr dirty="0" err="1"/>
              <a:t>dienas</a:t>
            </a:r>
            <a:r>
              <a:rPr dirty="0"/>
              <a:t> var </a:t>
            </a:r>
            <a:r>
              <a:rPr dirty="0" err="1"/>
              <a:t>notikt</a:t>
            </a:r>
            <a:r>
              <a:rPr dirty="0"/>
              <a:t> </a:t>
            </a:r>
            <a:r>
              <a:rPr dirty="0" err="1"/>
              <a:t>arī</a:t>
            </a:r>
            <a:r>
              <a:rPr dirty="0"/>
              <a:t> 2027. gada </a:t>
            </a:r>
            <a:r>
              <a:rPr dirty="0" err="1"/>
              <a:t>janvārī</a:t>
            </a:r>
            <a:r>
              <a:rPr dirty="0"/>
              <a:t> </a:t>
            </a:r>
            <a:r>
              <a:rPr dirty="0" err="1"/>
              <a:t>vai</a:t>
            </a:r>
            <a:r>
              <a:rPr dirty="0"/>
              <a:t> </a:t>
            </a:r>
            <a:r>
              <a:rPr dirty="0" err="1"/>
              <a:t>februārī</a:t>
            </a:r>
            <a:r>
              <a:rPr dirty="0"/>
              <a:t>. </a:t>
            </a:r>
            <a:r>
              <a:rPr dirty="0" err="1"/>
              <a:t>Precīzie</a:t>
            </a:r>
            <a:r>
              <a:rPr dirty="0"/>
              <a:t> </a:t>
            </a:r>
            <a:r>
              <a:rPr dirty="0" err="1"/>
              <a:t>datumi</a:t>
            </a:r>
            <a:r>
              <a:rPr dirty="0"/>
              <a:t> un </a:t>
            </a:r>
            <a:r>
              <a:rPr dirty="0" err="1"/>
              <a:t>vietas</a:t>
            </a:r>
            <a:r>
              <a:rPr dirty="0"/>
              <a:t> </a:t>
            </a:r>
            <a:r>
              <a:rPr dirty="0" err="1"/>
              <a:t>vēl</a:t>
            </a:r>
            <a:r>
              <a:rPr dirty="0"/>
              <a:t> </a:t>
            </a:r>
            <a:r>
              <a:rPr dirty="0" err="1"/>
              <a:t>tiks</a:t>
            </a:r>
            <a:r>
              <a:rPr dirty="0"/>
              <a:t> </a:t>
            </a:r>
            <a:r>
              <a:rPr dirty="0" err="1"/>
              <a:t>saskaņoti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Mācību</a:t>
            </a:r>
            <a:r>
              <a:rPr dirty="0"/>
              <a:t> </a:t>
            </a:r>
            <a:r>
              <a:rPr dirty="0" err="1"/>
              <a:t>pieeja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vienkārša</a:t>
            </a:r>
            <a:r>
              <a:rPr dirty="0"/>
              <a:t>: </a:t>
            </a:r>
            <a:r>
              <a:rPr dirty="0" err="1"/>
              <a:t>vispirms</a:t>
            </a:r>
            <a:r>
              <a:rPr dirty="0"/>
              <a:t> </a:t>
            </a:r>
            <a:r>
              <a:rPr dirty="0" err="1"/>
              <a:t>piedzīvojam</a:t>
            </a:r>
            <a:r>
              <a:rPr dirty="0"/>
              <a:t>, tad </a:t>
            </a:r>
            <a:r>
              <a:rPr dirty="0" err="1"/>
              <a:t>saprotam</a:t>
            </a:r>
            <a:r>
              <a:rPr dirty="0"/>
              <a:t>, </a:t>
            </a:r>
            <a:r>
              <a:rPr dirty="0" err="1"/>
              <a:t>pēc</a:t>
            </a:r>
            <a:r>
              <a:rPr dirty="0"/>
              <a:t> tam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izstrādājam</a:t>
            </a:r>
            <a:r>
              <a:rPr dirty="0"/>
              <a:t> </a:t>
            </a:r>
            <a:r>
              <a:rPr dirty="0" err="1"/>
              <a:t>idejas</a:t>
            </a:r>
            <a:r>
              <a:rPr dirty="0"/>
              <a:t> un </a:t>
            </a:r>
            <a:r>
              <a:rPr dirty="0" err="1"/>
              <a:t>visbeidzot</a:t>
            </a:r>
            <a:r>
              <a:rPr dirty="0"/>
              <a:t> </a:t>
            </a:r>
            <a:r>
              <a:rPr dirty="0" err="1"/>
              <a:t>tās</a:t>
            </a:r>
            <a:r>
              <a:rPr dirty="0"/>
              <a:t> </a:t>
            </a:r>
            <a:r>
              <a:rPr dirty="0" err="1"/>
              <a:t>pārvēršam</a:t>
            </a:r>
            <a:r>
              <a:rPr dirty="0"/>
              <a:t> </a:t>
            </a:r>
            <a:r>
              <a:rPr dirty="0" err="1"/>
              <a:t>rīcībā</a:t>
            </a:r>
            <a:r>
              <a:rPr dirty="0"/>
              <a:t>. </a:t>
            </a:r>
            <a:r>
              <a:rPr dirty="0" err="1"/>
              <a:t>Katrā</a:t>
            </a:r>
            <a:r>
              <a:rPr dirty="0"/>
              <a:t> </a:t>
            </a:r>
            <a:r>
              <a:rPr dirty="0" err="1"/>
              <a:t>dienā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gan</a:t>
            </a:r>
            <a:r>
              <a:rPr dirty="0"/>
              <a:t> </a:t>
            </a:r>
            <a:r>
              <a:rPr dirty="0" err="1"/>
              <a:t>eksperti</a:t>
            </a:r>
            <a:r>
              <a:rPr dirty="0"/>
              <a:t>, </a:t>
            </a:r>
            <a:r>
              <a:rPr dirty="0" err="1"/>
              <a:t>gan</a:t>
            </a:r>
            <a:r>
              <a:rPr dirty="0"/>
              <a:t> </a:t>
            </a:r>
            <a:r>
              <a:rPr dirty="0" err="1"/>
              <a:t>praktiski</a:t>
            </a:r>
            <a:r>
              <a:rPr dirty="0"/>
              <a:t> </a:t>
            </a:r>
            <a:r>
              <a:rPr dirty="0" err="1"/>
              <a:t>uzdevumi</a:t>
            </a:r>
            <a:r>
              <a:rPr dirty="0"/>
              <a:t>. Pastāvīgs </a:t>
            </a:r>
            <a:r>
              <a:rPr dirty="0" err="1"/>
              <a:t>fasilitators</a:t>
            </a:r>
            <a:r>
              <a:rPr dirty="0"/>
              <a:t> </a:t>
            </a:r>
            <a:r>
              <a:rPr dirty="0" err="1"/>
              <a:t>savienos</a:t>
            </a:r>
            <a:r>
              <a:rPr dirty="0"/>
              <a:t> visas </a:t>
            </a:r>
            <a:r>
              <a:rPr dirty="0" err="1"/>
              <a:t>piecas</a:t>
            </a:r>
            <a:r>
              <a:rPr dirty="0"/>
              <a:t> </a:t>
            </a:r>
            <a:r>
              <a:rPr dirty="0" err="1"/>
              <a:t>dienas</a:t>
            </a:r>
            <a:r>
              <a:rPr dirty="0"/>
              <a:t> </a:t>
            </a:r>
            <a:r>
              <a:rPr dirty="0" err="1"/>
              <a:t>vienā</a:t>
            </a:r>
            <a:r>
              <a:rPr dirty="0"/>
              <a:t> </a:t>
            </a:r>
            <a:r>
              <a:rPr dirty="0" err="1"/>
              <a:t>procesā</a:t>
            </a:r>
            <a:r>
              <a:rPr dirty="0"/>
              <a:t> un </a:t>
            </a:r>
            <a:r>
              <a:rPr dirty="0" err="1"/>
              <a:t>palīdzēs</a:t>
            </a:r>
            <a:r>
              <a:rPr dirty="0"/>
              <a:t> </a:t>
            </a:r>
            <a:r>
              <a:rPr dirty="0" err="1"/>
              <a:t>nepazaudēt</a:t>
            </a:r>
            <a:r>
              <a:rPr dirty="0"/>
              <a:t> </a:t>
            </a:r>
            <a:r>
              <a:rPr dirty="0" err="1"/>
              <a:t>galveno</a:t>
            </a:r>
            <a:r>
              <a:rPr dirty="0"/>
              <a:t> </a:t>
            </a:r>
            <a:r>
              <a:rPr dirty="0" err="1"/>
              <a:t>mērķi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Piecas</a:t>
            </a:r>
            <a:r>
              <a:rPr dirty="0"/>
              <a:t> </a:t>
            </a:r>
            <a:r>
              <a:rPr dirty="0" err="1"/>
              <a:t>dienas</a:t>
            </a:r>
            <a:r>
              <a:rPr dirty="0"/>
              <a:t> </a:t>
            </a:r>
            <a:r>
              <a:rPr dirty="0" err="1"/>
              <a:t>aptver</a:t>
            </a:r>
            <a:r>
              <a:rPr dirty="0"/>
              <a:t> </a:t>
            </a:r>
            <a:r>
              <a:rPr dirty="0" err="1"/>
              <a:t>dažādus</a:t>
            </a:r>
            <a:r>
              <a:rPr dirty="0"/>
              <a:t> </a:t>
            </a:r>
            <a:r>
              <a:rPr dirty="0" err="1"/>
              <a:t>piekļūstamības</a:t>
            </a:r>
            <a:r>
              <a:rPr dirty="0"/>
              <a:t> </a:t>
            </a:r>
            <a:r>
              <a:rPr dirty="0" err="1"/>
              <a:t>skatpunktus</a:t>
            </a:r>
            <a:r>
              <a:rPr dirty="0"/>
              <a:t>. </a:t>
            </a:r>
            <a:r>
              <a:rPr dirty="0" err="1"/>
              <a:t>Sāksim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empātiju</a:t>
            </a:r>
            <a:r>
              <a:rPr dirty="0"/>
              <a:t> un </a:t>
            </a:r>
            <a:r>
              <a:rPr dirty="0" err="1"/>
              <a:t>sensorajām</a:t>
            </a:r>
            <a:r>
              <a:rPr dirty="0"/>
              <a:t> </a:t>
            </a:r>
            <a:r>
              <a:rPr dirty="0" err="1"/>
              <a:t>vajadzībām</a:t>
            </a:r>
            <a:r>
              <a:rPr dirty="0"/>
              <a:t>. </a:t>
            </a:r>
            <a:r>
              <a:rPr dirty="0" err="1"/>
              <a:t>Tālāk</a:t>
            </a:r>
            <a:r>
              <a:rPr dirty="0"/>
              <a:t> </a:t>
            </a:r>
            <a:r>
              <a:rPr dirty="0" err="1"/>
              <a:t>runāsim</a:t>
            </a:r>
            <a:r>
              <a:rPr dirty="0"/>
              <a:t> par </a:t>
            </a:r>
            <a:r>
              <a:rPr dirty="0" err="1"/>
              <a:t>skaidru</a:t>
            </a:r>
            <a:r>
              <a:rPr dirty="0"/>
              <a:t> </a:t>
            </a:r>
            <a:r>
              <a:rPr dirty="0" err="1"/>
              <a:t>informāciju</a:t>
            </a:r>
            <a:r>
              <a:rPr dirty="0"/>
              <a:t> un </a:t>
            </a:r>
            <a:r>
              <a:rPr dirty="0" err="1"/>
              <a:t>vieglo</a:t>
            </a:r>
            <a:r>
              <a:rPr dirty="0"/>
              <a:t> </a:t>
            </a:r>
            <a:r>
              <a:rPr dirty="0" err="1"/>
              <a:t>valodu</a:t>
            </a:r>
            <a:r>
              <a:rPr dirty="0"/>
              <a:t>,  </a:t>
            </a:r>
            <a:r>
              <a:rPr dirty="0" err="1"/>
              <a:t>piekļūstamību</a:t>
            </a:r>
            <a:r>
              <a:rPr lang="lv-LV" dirty="0"/>
              <a:t> cilvēkiem ar dzirdes traucējumiem</a:t>
            </a:r>
            <a:r>
              <a:rPr dirty="0"/>
              <a:t>, </a:t>
            </a:r>
            <a:r>
              <a:rPr dirty="0" err="1"/>
              <a:t>redzes</a:t>
            </a:r>
            <a:r>
              <a:rPr dirty="0"/>
              <a:t> un </a:t>
            </a:r>
            <a:r>
              <a:rPr dirty="0" err="1"/>
              <a:t>digitālo</a:t>
            </a:r>
            <a:r>
              <a:rPr dirty="0"/>
              <a:t> </a:t>
            </a:r>
            <a:r>
              <a:rPr dirty="0" err="1"/>
              <a:t>piekļūstamību</a:t>
            </a:r>
            <a:r>
              <a:rPr dirty="0"/>
              <a:t>, </a:t>
            </a:r>
            <a:r>
              <a:rPr dirty="0" err="1"/>
              <a:t>kā</a:t>
            </a:r>
            <a:r>
              <a:rPr dirty="0"/>
              <a:t> </a:t>
            </a:r>
            <a:r>
              <a:rPr dirty="0" err="1"/>
              <a:t>arī</a:t>
            </a:r>
            <a:r>
              <a:rPr dirty="0"/>
              <a:t> </a:t>
            </a:r>
            <a:r>
              <a:rPr dirty="0" err="1"/>
              <a:t>fizisko</a:t>
            </a:r>
            <a:r>
              <a:rPr dirty="0"/>
              <a:t> </a:t>
            </a:r>
            <a:r>
              <a:rPr dirty="0" err="1"/>
              <a:t>vidi</a:t>
            </a:r>
            <a:r>
              <a:rPr dirty="0"/>
              <a:t> un </a:t>
            </a:r>
            <a:r>
              <a:rPr dirty="0" err="1"/>
              <a:t>mobilitāti</a:t>
            </a:r>
            <a:r>
              <a:rPr dirty="0"/>
              <a:t>. Katra </a:t>
            </a:r>
            <a:r>
              <a:rPr dirty="0" err="1"/>
              <a:t>diena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atsevišķi</a:t>
            </a:r>
            <a:r>
              <a:rPr dirty="0"/>
              <a:t> </a:t>
            </a:r>
            <a:r>
              <a:rPr dirty="0" err="1"/>
              <a:t>vērtīga</a:t>
            </a:r>
            <a:r>
              <a:rPr dirty="0"/>
              <a:t>, bet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tās</a:t>
            </a:r>
            <a:r>
              <a:rPr dirty="0"/>
              <a:t> </a:t>
            </a:r>
            <a:r>
              <a:rPr dirty="0" err="1"/>
              <a:t>veido</a:t>
            </a:r>
            <a:r>
              <a:rPr dirty="0"/>
              <a:t> </a:t>
            </a:r>
            <a:r>
              <a:rPr dirty="0" err="1"/>
              <a:t>pilnu</a:t>
            </a:r>
            <a:r>
              <a:rPr dirty="0"/>
              <a:t> </a:t>
            </a:r>
            <a:r>
              <a:rPr dirty="0" err="1"/>
              <a:t>apmeklētāja</a:t>
            </a:r>
            <a:r>
              <a:rPr dirty="0"/>
              <a:t> </a:t>
            </a:r>
            <a:r>
              <a:rPr dirty="0" err="1"/>
              <a:t>pieredzi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Pirmā</a:t>
            </a:r>
            <a:r>
              <a:rPr dirty="0"/>
              <a:t> </a:t>
            </a:r>
            <a:r>
              <a:rPr dirty="0" err="1"/>
              <a:t>diena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īpaša</a:t>
            </a:r>
            <a:r>
              <a:rPr dirty="0"/>
              <a:t>, jo </a:t>
            </a:r>
            <a:r>
              <a:rPr dirty="0" err="1"/>
              <a:t>sāksim</a:t>
            </a:r>
            <a:r>
              <a:rPr dirty="0"/>
              <a:t> </a:t>
            </a:r>
            <a:r>
              <a:rPr dirty="0" err="1"/>
              <a:t>nevis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garu</a:t>
            </a:r>
            <a:r>
              <a:rPr dirty="0"/>
              <a:t> </a:t>
            </a:r>
            <a:r>
              <a:rPr dirty="0" err="1"/>
              <a:t>teoriju</a:t>
            </a:r>
            <a:r>
              <a:rPr dirty="0"/>
              <a:t>, bet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pieredzi</a:t>
            </a:r>
            <a:r>
              <a:rPr dirty="0"/>
              <a:t> — </a:t>
            </a:r>
            <a:r>
              <a:rPr dirty="0" err="1"/>
              <a:t>sajūtu</a:t>
            </a:r>
            <a:r>
              <a:rPr dirty="0"/>
              <a:t> </a:t>
            </a:r>
            <a:r>
              <a:rPr dirty="0" err="1"/>
              <a:t>pusdienām</a:t>
            </a:r>
            <a:r>
              <a:rPr dirty="0"/>
              <a:t>. </a:t>
            </a:r>
            <a:r>
              <a:rPr dirty="0" err="1"/>
              <a:t>Pēc</a:t>
            </a:r>
            <a:r>
              <a:rPr dirty="0"/>
              <a:t> tam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analizēsim</a:t>
            </a:r>
            <a:r>
              <a:rPr dirty="0"/>
              <a:t>, </a:t>
            </a:r>
            <a:r>
              <a:rPr dirty="0" err="1"/>
              <a:t>kā</a:t>
            </a:r>
            <a:r>
              <a:rPr dirty="0"/>
              <a:t> </a:t>
            </a:r>
            <a:r>
              <a:rPr dirty="0" err="1"/>
              <a:t>cilvēku</a:t>
            </a:r>
            <a:r>
              <a:rPr dirty="0"/>
              <a:t> </a:t>
            </a:r>
            <a:r>
              <a:rPr dirty="0" err="1"/>
              <a:t>pieredzi</a:t>
            </a:r>
            <a:r>
              <a:rPr dirty="0"/>
              <a:t> </a:t>
            </a:r>
            <a:r>
              <a:rPr dirty="0" err="1"/>
              <a:t>ietekmē</a:t>
            </a:r>
            <a:r>
              <a:rPr dirty="0"/>
              <a:t> </a:t>
            </a:r>
            <a:r>
              <a:rPr dirty="0" err="1"/>
              <a:t>gaisma</a:t>
            </a:r>
            <a:r>
              <a:rPr dirty="0"/>
              <a:t>, </a:t>
            </a:r>
            <a:r>
              <a:rPr dirty="0" err="1"/>
              <a:t>skaņa</a:t>
            </a:r>
            <a:r>
              <a:rPr dirty="0"/>
              <a:t>, </a:t>
            </a:r>
            <a:r>
              <a:rPr dirty="0" err="1"/>
              <a:t>smaržas</a:t>
            </a:r>
            <a:r>
              <a:rPr dirty="0"/>
              <a:t>, </a:t>
            </a:r>
            <a:r>
              <a:rPr dirty="0" err="1"/>
              <a:t>pūlis</a:t>
            </a:r>
            <a:r>
              <a:rPr dirty="0"/>
              <a:t>, </a:t>
            </a:r>
            <a:r>
              <a:rPr dirty="0" err="1"/>
              <a:t>trauksme</a:t>
            </a:r>
            <a:r>
              <a:rPr dirty="0"/>
              <a:t> un </a:t>
            </a:r>
            <a:r>
              <a:rPr dirty="0" err="1"/>
              <a:t>paredzamība</a:t>
            </a:r>
            <a:r>
              <a:rPr dirty="0"/>
              <a:t>. </a:t>
            </a:r>
            <a:r>
              <a:rPr dirty="0" err="1"/>
              <a:t>Dienas</a:t>
            </a:r>
            <a:r>
              <a:rPr dirty="0"/>
              <a:t> </a:t>
            </a:r>
            <a:r>
              <a:rPr dirty="0" err="1"/>
              <a:t>beigās</a:t>
            </a:r>
            <a:r>
              <a:rPr dirty="0"/>
              <a:t> </a:t>
            </a:r>
            <a:r>
              <a:rPr dirty="0" err="1"/>
              <a:t>katra</a:t>
            </a:r>
            <a:r>
              <a:rPr dirty="0"/>
              <a:t> </a:t>
            </a:r>
            <a:r>
              <a:rPr dirty="0" err="1"/>
              <a:t>iestāde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noformulējusi</a:t>
            </a:r>
            <a:r>
              <a:rPr dirty="0"/>
              <a:t> </a:t>
            </a:r>
            <a:r>
              <a:rPr dirty="0" err="1"/>
              <a:t>savus</a:t>
            </a:r>
            <a:r>
              <a:rPr dirty="0"/>
              <a:t> </a:t>
            </a:r>
            <a:r>
              <a:rPr dirty="0" err="1"/>
              <a:t>trīs</a:t>
            </a:r>
            <a:r>
              <a:rPr dirty="0"/>
              <a:t> </a:t>
            </a:r>
            <a:r>
              <a:rPr dirty="0" err="1"/>
              <a:t>galvenos</a:t>
            </a:r>
            <a:r>
              <a:rPr dirty="0"/>
              <a:t> </a:t>
            </a:r>
            <a:r>
              <a:rPr dirty="0" err="1"/>
              <a:t>izaicinājumus</a:t>
            </a:r>
            <a:r>
              <a:rPr dirty="0"/>
              <a:t> un </a:t>
            </a:r>
            <a:r>
              <a:rPr dirty="0" err="1"/>
              <a:t>pirmos</a:t>
            </a:r>
            <a:r>
              <a:rPr dirty="0"/>
              <a:t> </a:t>
            </a:r>
            <a:r>
              <a:rPr dirty="0" err="1"/>
              <a:t>priekšlikumus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Otrajā</a:t>
            </a:r>
            <a:r>
              <a:rPr dirty="0"/>
              <a:t> </a:t>
            </a:r>
            <a:r>
              <a:rPr dirty="0" err="1"/>
              <a:t>dienā</a:t>
            </a:r>
            <a:r>
              <a:rPr dirty="0"/>
              <a:t> </a:t>
            </a:r>
            <a:r>
              <a:rPr dirty="0" err="1"/>
              <a:t>galvenā</a:t>
            </a:r>
            <a:r>
              <a:rPr dirty="0"/>
              <a:t> </a:t>
            </a:r>
            <a:r>
              <a:rPr dirty="0" err="1"/>
              <a:t>uzmanība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skaidrai</a:t>
            </a:r>
            <a:r>
              <a:rPr dirty="0"/>
              <a:t>, </a:t>
            </a:r>
            <a:r>
              <a:rPr dirty="0" err="1"/>
              <a:t>vienkāršai</a:t>
            </a:r>
            <a:r>
              <a:rPr dirty="0"/>
              <a:t> un </a:t>
            </a:r>
            <a:r>
              <a:rPr dirty="0" err="1"/>
              <a:t>paredzamai</a:t>
            </a:r>
            <a:r>
              <a:rPr dirty="0"/>
              <a:t> </a:t>
            </a:r>
            <a:r>
              <a:rPr dirty="0" err="1"/>
              <a:t>informācijai</a:t>
            </a:r>
            <a:r>
              <a:rPr dirty="0"/>
              <a:t>. </a:t>
            </a:r>
            <a:r>
              <a:rPr dirty="0" err="1"/>
              <a:t>Trešajā</a:t>
            </a:r>
            <a:r>
              <a:rPr dirty="0"/>
              <a:t> </a:t>
            </a:r>
            <a:r>
              <a:rPr dirty="0" err="1"/>
              <a:t>dienā</a:t>
            </a:r>
            <a:r>
              <a:rPr dirty="0"/>
              <a:t> </a:t>
            </a:r>
            <a:r>
              <a:rPr dirty="0" err="1"/>
              <a:t>praktiski</a:t>
            </a:r>
            <a:r>
              <a:rPr dirty="0"/>
              <a:t> </a:t>
            </a:r>
            <a:r>
              <a:rPr dirty="0" err="1"/>
              <a:t>iepazīsim</a:t>
            </a:r>
            <a:r>
              <a:rPr lang="lv-LV" dirty="0"/>
              <a:t> </a:t>
            </a:r>
            <a:r>
              <a:rPr dirty="0" err="1"/>
              <a:t>piekļūstamības</a:t>
            </a:r>
            <a:r>
              <a:rPr dirty="0"/>
              <a:t> </a:t>
            </a:r>
            <a:r>
              <a:rPr dirty="0" err="1"/>
              <a:t>risinājumus</a:t>
            </a:r>
            <a:r>
              <a:rPr lang="lv-LV" dirty="0"/>
              <a:t> cilvēkiem ar dzirdes traucējumiem</a:t>
            </a:r>
            <a:r>
              <a:rPr dirty="0"/>
              <a:t>. </a:t>
            </a:r>
            <a:r>
              <a:rPr dirty="0" err="1"/>
              <a:t>Ceturtajā</a:t>
            </a:r>
            <a:r>
              <a:rPr dirty="0"/>
              <a:t> </a:t>
            </a:r>
            <a:r>
              <a:rPr dirty="0" err="1"/>
              <a:t>dienā</a:t>
            </a:r>
            <a:r>
              <a:rPr dirty="0"/>
              <a:t> </a:t>
            </a:r>
            <a:r>
              <a:rPr lang="lv-LV" dirty="0"/>
              <a:t>uzzināsim vairāk par cilvēkiem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redzes</a:t>
            </a:r>
            <a:r>
              <a:rPr lang="lv-LV" dirty="0"/>
              <a:t> traucējumiem- kas ir </a:t>
            </a:r>
            <a:r>
              <a:rPr lang="lv-LV" dirty="0" err="1"/>
              <a:t>tiflotehnika</a:t>
            </a:r>
            <a:r>
              <a:rPr lang="lv-LV" dirty="0"/>
              <a:t>, audio apraksti </a:t>
            </a:r>
            <a:r>
              <a:rPr dirty="0"/>
              <a:t>. </a:t>
            </a:r>
            <a:r>
              <a:rPr dirty="0" err="1"/>
              <a:t>Piektajā</a:t>
            </a:r>
            <a:r>
              <a:rPr dirty="0"/>
              <a:t> </a:t>
            </a:r>
            <a:r>
              <a:rPr dirty="0" err="1"/>
              <a:t>dienā</a:t>
            </a:r>
            <a:r>
              <a:rPr dirty="0"/>
              <a:t> </a:t>
            </a:r>
            <a:r>
              <a:rPr dirty="0" err="1"/>
              <a:t>iziesim</a:t>
            </a:r>
            <a:r>
              <a:rPr dirty="0"/>
              <a:t> </a:t>
            </a:r>
            <a:r>
              <a:rPr dirty="0" err="1"/>
              <a:t>visu</a:t>
            </a:r>
            <a:r>
              <a:rPr dirty="0"/>
              <a:t> </a:t>
            </a:r>
            <a:r>
              <a:rPr dirty="0" err="1"/>
              <a:t>fizisko</a:t>
            </a:r>
            <a:r>
              <a:rPr dirty="0"/>
              <a:t> </a:t>
            </a:r>
            <a:r>
              <a:rPr dirty="0" err="1"/>
              <a:t>apmeklētāja</a:t>
            </a:r>
            <a:r>
              <a:rPr dirty="0"/>
              <a:t> </a:t>
            </a:r>
            <a:r>
              <a:rPr dirty="0" err="1"/>
              <a:t>ceļu</a:t>
            </a:r>
            <a:r>
              <a:rPr dirty="0"/>
              <a:t> — no </a:t>
            </a:r>
            <a:r>
              <a:rPr dirty="0" err="1"/>
              <a:t>nokļūšanas</a:t>
            </a:r>
            <a:r>
              <a:rPr dirty="0"/>
              <a:t> </a:t>
            </a:r>
            <a:r>
              <a:rPr dirty="0" err="1"/>
              <a:t>līdz</a:t>
            </a:r>
            <a:r>
              <a:rPr dirty="0"/>
              <a:t> </a:t>
            </a:r>
            <a:r>
              <a:rPr dirty="0" err="1"/>
              <a:t>drošai</a:t>
            </a:r>
            <a:r>
              <a:rPr dirty="0"/>
              <a:t> </a:t>
            </a:r>
            <a:r>
              <a:rPr dirty="0" err="1"/>
              <a:t>aiziešanai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Katras</a:t>
            </a:r>
            <a:r>
              <a:rPr dirty="0"/>
              <a:t> </a:t>
            </a:r>
            <a:r>
              <a:rPr dirty="0" err="1"/>
              <a:t>dienas</a:t>
            </a:r>
            <a:r>
              <a:rPr dirty="0"/>
              <a:t> </a:t>
            </a:r>
            <a:r>
              <a:rPr dirty="0" err="1"/>
              <a:t>ritms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līdzīgs</a:t>
            </a:r>
            <a:r>
              <a:rPr dirty="0"/>
              <a:t>. </a:t>
            </a:r>
            <a:r>
              <a:rPr dirty="0" err="1"/>
              <a:t>Rītu</a:t>
            </a:r>
            <a:r>
              <a:rPr dirty="0"/>
              <a:t> </a:t>
            </a:r>
            <a:r>
              <a:rPr dirty="0" err="1"/>
              <a:t>sāksim</a:t>
            </a:r>
            <a:r>
              <a:rPr dirty="0"/>
              <a:t> </a:t>
            </a:r>
            <a:r>
              <a:rPr dirty="0" err="1"/>
              <a:t>mierīgi</a:t>
            </a:r>
            <a:r>
              <a:rPr dirty="0"/>
              <a:t>,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reģistrāciju</a:t>
            </a:r>
            <a:r>
              <a:rPr dirty="0"/>
              <a:t> un </a:t>
            </a:r>
            <a:r>
              <a:rPr dirty="0" err="1"/>
              <a:t>kafiju</a:t>
            </a:r>
            <a:r>
              <a:rPr dirty="0"/>
              <a:t>. </a:t>
            </a:r>
            <a:r>
              <a:rPr dirty="0" err="1"/>
              <a:t>Pēc</a:t>
            </a:r>
            <a:r>
              <a:rPr dirty="0"/>
              <a:t> tam sekos </a:t>
            </a:r>
            <a:r>
              <a:rPr dirty="0" err="1"/>
              <a:t>eksperti</a:t>
            </a:r>
            <a:r>
              <a:rPr dirty="0"/>
              <a:t>, </a:t>
            </a:r>
            <a:r>
              <a:rPr dirty="0" err="1"/>
              <a:t>piemēri</a:t>
            </a:r>
            <a:r>
              <a:rPr dirty="0"/>
              <a:t> un </a:t>
            </a:r>
            <a:r>
              <a:rPr dirty="0" err="1"/>
              <a:t>praktiski</a:t>
            </a:r>
            <a:r>
              <a:rPr dirty="0"/>
              <a:t> </a:t>
            </a:r>
            <a:r>
              <a:rPr dirty="0" err="1"/>
              <a:t>vingrinājumi</a:t>
            </a:r>
            <a:r>
              <a:rPr dirty="0"/>
              <a:t>. </a:t>
            </a:r>
            <a:r>
              <a:rPr dirty="0" err="1"/>
              <a:t>Pēc</a:t>
            </a:r>
            <a:r>
              <a:rPr dirty="0"/>
              <a:t> </a:t>
            </a:r>
            <a:r>
              <a:rPr dirty="0" err="1"/>
              <a:t>pusdienām</a:t>
            </a:r>
            <a:r>
              <a:rPr dirty="0"/>
              <a:t> </a:t>
            </a:r>
            <a:r>
              <a:rPr dirty="0" err="1"/>
              <a:t>galvenā</a:t>
            </a:r>
            <a:r>
              <a:rPr dirty="0"/>
              <a:t> </a:t>
            </a:r>
            <a:r>
              <a:rPr dirty="0" err="1"/>
              <a:t>uzmanība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kopradei</a:t>
            </a:r>
            <a:r>
              <a:rPr dirty="0"/>
              <a:t> — </a:t>
            </a:r>
            <a:r>
              <a:rPr dirty="0" err="1"/>
              <a:t>katra</a:t>
            </a:r>
            <a:r>
              <a:rPr dirty="0"/>
              <a:t> </a:t>
            </a:r>
            <a:r>
              <a:rPr dirty="0" err="1"/>
              <a:t>iestāde</a:t>
            </a:r>
            <a:r>
              <a:rPr dirty="0"/>
              <a:t> </a:t>
            </a:r>
            <a:r>
              <a:rPr dirty="0" err="1"/>
              <a:t>strādās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savu</a:t>
            </a:r>
            <a:r>
              <a:rPr dirty="0"/>
              <a:t> </a:t>
            </a:r>
            <a:r>
              <a:rPr dirty="0" err="1"/>
              <a:t>situāciju</a:t>
            </a:r>
            <a:r>
              <a:rPr dirty="0"/>
              <a:t>, bet </a:t>
            </a:r>
            <a:r>
              <a:rPr dirty="0" err="1"/>
              <a:t>grupa</a:t>
            </a:r>
            <a:r>
              <a:rPr dirty="0"/>
              <a:t>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veidos</a:t>
            </a:r>
            <a:r>
              <a:rPr dirty="0"/>
              <a:t> </a:t>
            </a:r>
            <a:r>
              <a:rPr dirty="0" err="1"/>
              <a:t>ieteikumus</a:t>
            </a:r>
            <a:r>
              <a:rPr dirty="0"/>
              <a:t>. </a:t>
            </a:r>
            <a:r>
              <a:rPr dirty="0" err="1"/>
              <a:t>Tātad</a:t>
            </a:r>
            <a:r>
              <a:rPr dirty="0"/>
              <a:t> </a:t>
            </a:r>
            <a:r>
              <a:rPr dirty="0" err="1"/>
              <a:t>katrā</a:t>
            </a:r>
            <a:r>
              <a:rPr dirty="0"/>
              <a:t> </a:t>
            </a:r>
            <a:r>
              <a:rPr dirty="0" err="1"/>
              <a:t>dienā</a:t>
            </a:r>
            <a:r>
              <a:rPr dirty="0"/>
              <a:t> </a:t>
            </a:r>
            <a:r>
              <a:rPr dirty="0" err="1"/>
              <a:t>zināšanas</a:t>
            </a:r>
            <a:r>
              <a:rPr dirty="0"/>
              <a:t> </a:t>
            </a:r>
            <a:r>
              <a:rPr dirty="0" err="1"/>
              <a:t>uzreiz</a:t>
            </a:r>
            <a:r>
              <a:rPr dirty="0"/>
              <a:t> </a:t>
            </a:r>
            <a:r>
              <a:rPr dirty="0" err="1"/>
              <a:t>pārvērtīsim</a:t>
            </a:r>
            <a:r>
              <a:rPr dirty="0"/>
              <a:t> </a:t>
            </a:r>
            <a:r>
              <a:rPr dirty="0" err="1"/>
              <a:t>praktiskā</a:t>
            </a:r>
            <a:r>
              <a:rPr dirty="0"/>
              <a:t> </a:t>
            </a:r>
            <a:r>
              <a:rPr dirty="0" err="1"/>
              <a:t>rezultātā</a:t>
            </a:r>
            <a:r>
              <a:rPr dirty="0"/>
              <a:t>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Cikla</a:t>
            </a:r>
            <a:r>
              <a:rPr dirty="0"/>
              <a:t> </a:t>
            </a:r>
            <a:r>
              <a:rPr dirty="0" err="1"/>
              <a:t>beigās</a:t>
            </a:r>
            <a:r>
              <a:rPr dirty="0"/>
              <a:t> </a:t>
            </a:r>
            <a:r>
              <a:rPr dirty="0" err="1"/>
              <a:t>būs</a:t>
            </a:r>
            <a:r>
              <a:rPr dirty="0"/>
              <a:t> </a:t>
            </a:r>
            <a:r>
              <a:rPr dirty="0" err="1"/>
              <a:t>trīs</a:t>
            </a:r>
            <a:r>
              <a:rPr dirty="0"/>
              <a:t> </a:t>
            </a:r>
            <a:r>
              <a:rPr dirty="0" err="1"/>
              <a:t>kopīgi</a:t>
            </a:r>
            <a:r>
              <a:rPr dirty="0"/>
              <a:t> </a:t>
            </a:r>
            <a:r>
              <a:rPr dirty="0" err="1"/>
              <a:t>rezultāti</a:t>
            </a:r>
            <a:r>
              <a:rPr dirty="0"/>
              <a:t>. </a:t>
            </a:r>
            <a:r>
              <a:rPr dirty="0" err="1"/>
              <a:t>Pirmais</a:t>
            </a:r>
            <a:r>
              <a:rPr dirty="0"/>
              <a:t> — </a:t>
            </a:r>
            <a:r>
              <a:rPr dirty="0" err="1"/>
              <a:t>politikas</a:t>
            </a:r>
            <a:r>
              <a:rPr dirty="0"/>
              <a:t> </a:t>
            </a:r>
            <a:r>
              <a:rPr dirty="0" err="1"/>
              <a:t>ieteikumi</a:t>
            </a:r>
            <a:r>
              <a:rPr dirty="0"/>
              <a:t>, lai </a:t>
            </a:r>
            <a:r>
              <a:rPr dirty="0" err="1"/>
              <a:t>piekļūstamību</a:t>
            </a:r>
            <a:r>
              <a:rPr dirty="0"/>
              <a:t> </a:t>
            </a:r>
            <a:r>
              <a:rPr dirty="0" err="1"/>
              <a:t>labāk</a:t>
            </a:r>
            <a:r>
              <a:rPr dirty="0"/>
              <a:t> </a:t>
            </a:r>
            <a:r>
              <a:rPr dirty="0" err="1"/>
              <a:t>iekļautu</a:t>
            </a:r>
            <a:r>
              <a:rPr dirty="0"/>
              <a:t> </a:t>
            </a:r>
            <a:r>
              <a:rPr dirty="0" err="1"/>
              <a:t>reģionālajā</a:t>
            </a:r>
            <a:r>
              <a:rPr dirty="0"/>
              <a:t> </a:t>
            </a:r>
            <a:r>
              <a:rPr dirty="0" err="1"/>
              <a:t>politikas</a:t>
            </a:r>
            <a:r>
              <a:rPr dirty="0"/>
              <a:t> </a:t>
            </a:r>
            <a:r>
              <a:rPr dirty="0" err="1"/>
              <a:t>instrumentā</a:t>
            </a:r>
            <a:r>
              <a:rPr dirty="0"/>
              <a:t>. </a:t>
            </a:r>
            <a:r>
              <a:rPr dirty="0" err="1"/>
              <a:t>Otrais</a:t>
            </a:r>
            <a:r>
              <a:rPr dirty="0"/>
              <a:t> — </a:t>
            </a:r>
            <a:r>
              <a:rPr dirty="0" err="1"/>
              <a:t>iekļaujošas</a:t>
            </a:r>
            <a:r>
              <a:rPr dirty="0"/>
              <a:t> </a:t>
            </a:r>
            <a:r>
              <a:rPr dirty="0" err="1"/>
              <a:t>pieejamības</a:t>
            </a:r>
            <a:r>
              <a:rPr dirty="0"/>
              <a:t> </a:t>
            </a:r>
            <a:r>
              <a:rPr dirty="0" err="1"/>
              <a:t>vadlīniju</a:t>
            </a:r>
            <a:r>
              <a:rPr dirty="0"/>
              <a:t> </a:t>
            </a:r>
            <a:r>
              <a:rPr dirty="0" err="1"/>
              <a:t>projekts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praktiskiem</a:t>
            </a:r>
            <a:r>
              <a:rPr dirty="0"/>
              <a:t> </a:t>
            </a:r>
            <a:r>
              <a:rPr dirty="0" err="1"/>
              <a:t>ieteikumiem</a:t>
            </a:r>
            <a:r>
              <a:rPr dirty="0"/>
              <a:t> </a:t>
            </a:r>
            <a:r>
              <a:rPr dirty="0" err="1"/>
              <a:t>iestādēm</a:t>
            </a:r>
            <a:r>
              <a:rPr dirty="0"/>
              <a:t>. </a:t>
            </a:r>
            <a:r>
              <a:rPr dirty="0" err="1"/>
              <a:t>Trešais</a:t>
            </a:r>
            <a:r>
              <a:rPr dirty="0"/>
              <a:t> — </a:t>
            </a:r>
            <a:r>
              <a:rPr dirty="0" err="1"/>
              <a:t>īss</a:t>
            </a:r>
            <a:r>
              <a:rPr dirty="0"/>
              <a:t> </a:t>
            </a:r>
            <a:r>
              <a:rPr dirty="0" err="1"/>
              <a:t>kopsavilkums</a:t>
            </a:r>
            <a:r>
              <a:rPr dirty="0"/>
              <a:t> par </a:t>
            </a:r>
            <a:r>
              <a:rPr dirty="0" err="1"/>
              <a:t>galvenajiem</a:t>
            </a:r>
            <a:r>
              <a:rPr dirty="0"/>
              <a:t> </a:t>
            </a:r>
            <a:r>
              <a:rPr dirty="0" err="1"/>
              <a:t>šķēršļiem</a:t>
            </a:r>
            <a:r>
              <a:rPr dirty="0"/>
              <a:t>, </a:t>
            </a:r>
            <a:r>
              <a:rPr dirty="0" err="1"/>
              <a:t>prioritātēm</a:t>
            </a:r>
            <a:r>
              <a:rPr dirty="0"/>
              <a:t> un </a:t>
            </a:r>
            <a:r>
              <a:rPr dirty="0" err="1"/>
              <a:t>nākamajiem</a:t>
            </a:r>
            <a:r>
              <a:rPr dirty="0"/>
              <a:t> </a:t>
            </a:r>
            <a:r>
              <a:rPr dirty="0" err="1"/>
              <a:t>soļiem</a:t>
            </a:r>
            <a:r>
              <a:rPr dirty="0"/>
              <a:t>. Tas </a:t>
            </a:r>
            <a:r>
              <a:rPr dirty="0" err="1"/>
              <a:t>nebūs</a:t>
            </a:r>
            <a:r>
              <a:rPr dirty="0"/>
              <a:t> </a:t>
            </a:r>
            <a:r>
              <a:rPr dirty="0" err="1"/>
              <a:t>pabeigts</a:t>
            </a:r>
            <a:r>
              <a:rPr dirty="0"/>
              <a:t> gala </a:t>
            </a:r>
            <a:r>
              <a:rPr dirty="0" err="1"/>
              <a:t>produkts</a:t>
            </a:r>
            <a:r>
              <a:rPr dirty="0"/>
              <a:t>, bet labs </a:t>
            </a:r>
            <a:r>
              <a:rPr dirty="0" err="1"/>
              <a:t>pamats</a:t>
            </a:r>
            <a:r>
              <a:rPr dirty="0"/>
              <a:t> </a:t>
            </a:r>
            <a:r>
              <a:rPr dirty="0" err="1"/>
              <a:t>turpmākam</a:t>
            </a:r>
            <a:r>
              <a:rPr dirty="0"/>
              <a:t> </a:t>
            </a:r>
            <a:r>
              <a:rPr dirty="0" err="1"/>
              <a:t>darbam</a:t>
            </a:r>
            <a:r>
              <a:rPr dirty="0"/>
              <a:t>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No </a:t>
            </a:r>
            <a:r>
              <a:rPr dirty="0" err="1"/>
              <a:t>dalībniekiem</a:t>
            </a:r>
            <a:r>
              <a:rPr dirty="0"/>
              <a:t> </a:t>
            </a:r>
            <a:r>
              <a:rPr dirty="0" err="1"/>
              <a:t>sagaidām</a:t>
            </a:r>
            <a:r>
              <a:rPr dirty="0"/>
              <a:t> </a:t>
            </a:r>
            <a:r>
              <a:rPr dirty="0" err="1"/>
              <a:t>motivāciju</a:t>
            </a:r>
            <a:r>
              <a:rPr dirty="0"/>
              <a:t>, </a:t>
            </a:r>
            <a:r>
              <a:rPr dirty="0" err="1"/>
              <a:t>atvērtību</a:t>
            </a:r>
            <a:r>
              <a:rPr dirty="0"/>
              <a:t> un </a:t>
            </a:r>
            <a:r>
              <a:rPr dirty="0" err="1"/>
              <a:t>gatavību</a:t>
            </a:r>
            <a:r>
              <a:rPr dirty="0"/>
              <a:t> </a:t>
            </a:r>
            <a:r>
              <a:rPr dirty="0" err="1"/>
              <a:t>strādāt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</a:t>
            </a:r>
            <a:r>
              <a:rPr dirty="0" err="1"/>
              <a:t>savas</a:t>
            </a:r>
            <a:r>
              <a:rPr dirty="0"/>
              <a:t> </a:t>
            </a:r>
            <a:r>
              <a:rPr dirty="0" err="1"/>
              <a:t>iestādes</a:t>
            </a:r>
            <a:r>
              <a:rPr dirty="0"/>
              <a:t> </a:t>
            </a:r>
            <a:r>
              <a:rPr dirty="0" err="1"/>
              <a:t>reālo</a:t>
            </a:r>
            <a:r>
              <a:rPr dirty="0"/>
              <a:t> </a:t>
            </a:r>
            <a:r>
              <a:rPr dirty="0" err="1"/>
              <a:t>situāciju</a:t>
            </a:r>
            <a:r>
              <a:rPr dirty="0"/>
              <a:t>. </a:t>
            </a:r>
            <a:r>
              <a:rPr dirty="0" err="1"/>
              <a:t>Pirms</a:t>
            </a:r>
            <a:r>
              <a:rPr dirty="0"/>
              <a:t> </a:t>
            </a:r>
            <a:r>
              <a:rPr dirty="0" err="1"/>
              <a:t>pirmās</a:t>
            </a:r>
            <a:r>
              <a:rPr dirty="0"/>
              <a:t> </a:t>
            </a:r>
            <a:r>
              <a:rPr dirty="0" err="1"/>
              <a:t>dienas</a:t>
            </a:r>
            <a:r>
              <a:rPr dirty="0"/>
              <a:t> </a:t>
            </a:r>
            <a:r>
              <a:rPr dirty="0" err="1"/>
              <a:t>noderēs</a:t>
            </a:r>
            <a:r>
              <a:rPr dirty="0"/>
              <a:t> </a:t>
            </a:r>
            <a:r>
              <a:rPr dirty="0" err="1"/>
              <a:t>īss</a:t>
            </a:r>
            <a:r>
              <a:rPr dirty="0"/>
              <a:t> </a:t>
            </a:r>
            <a:r>
              <a:rPr dirty="0" err="1"/>
              <a:t>iestādes</a:t>
            </a:r>
            <a:r>
              <a:rPr dirty="0"/>
              <a:t> </a:t>
            </a:r>
            <a:r>
              <a:rPr dirty="0" err="1"/>
              <a:t>apraksts</a:t>
            </a:r>
            <a:r>
              <a:rPr dirty="0"/>
              <a:t> un </a:t>
            </a:r>
            <a:r>
              <a:rPr dirty="0" err="1"/>
              <a:t>jau</a:t>
            </a:r>
            <a:r>
              <a:rPr dirty="0"/>
              <a:t> </a:t>
            </a:r>
            <a:r>
              <a:rPr dirty="0" err="1"/>
              <a:t>esošā</a:t>
            </a:r>
            <a:r>
              <a:rPr dirty="0"/>
              <a:t> </a:t>
            </a:r>
            <a:r>
              <a:rPr dirty="0" err="1"/>
              <a:t>informācija</a:t>
            </a:r>
            <a:r>
              <a:rPr dirty="0"/>
              <a:t> par </a:t>
            </a:r>
            <a:r>
              <a:rPr dirty="0" err="1"/>
              <a:t>piekļūstamību</a:t>
            </a:r>
            <a:r>
              <a:rPr dirty="0"/>
              <a:t>. Pats </a:t>
            </a:r>
            <a:r>
              <a:rPr dirty="0" err="1"/>
              <a:t>svarīgākais</a:t>
            </a:r>
            <a:r>
              <a:rPr dirty="0"/>
              <a:t> — </a:t>
            </a:r>
            <a:r>
              <a:rPr dirty="0" err="1"/>
              <a:t>iesaistīties</a:t>
            </a:r>
            <a:r>
              <a:rPr dirty="0"/>
              <a:t>, </a:t>
            </a:r>
            <a:r>
              <a:rPr dirty="0" err="1"/>
              <a:t>dalīties</a:t>
            </a:r>
            <a:r>
              <a:rPr dirty="0"/>
              <a:t> </a:t>
            </a:r>
            <a:r>
              <a:rPr dirty="0" err="1"/>
              <a:t>pieredzē</a:t>
            </a:r>
            <a:r>
              <a:rPr dirty="0"/>
              <a:t> un </a:t>
            </a:r>
            <a:r>
              <a:rPr dirty="0" err="1"/>
              <a:t>kopā</a:t>
            </a:r>
            <a:r>
              <a:rPr dirty="0"/>
              <a:t> </a:t>
            </a:r>
            <a:r>
              <a:rPr dirty="0" err="1"/>
              <a:t>meklēt</a:t>
            </a:r>
            <a:r>
              <a:rPr dirty="0"/>
              <a:t> </a:t>
            </a:r>
            <a:r>
              <a:rPr dirty="0" err="1"/>
              <a:t>risinājumus</a:t>
            </a:r>
            <a:r>
              <a:rPr dirty="0"/>
              <a:t>. </a:t>
            </a:r>
            <a:r>
              <a:rPr dirty="0" err="1"/>
              <a:t>Piekļūstamība</a:t>
            </a:r>
            <a:r>
              <a:rPr dirty="0"/>
              <a:t> nav </a:t>
            </a:r>
            <a:r>
              <a:rPr dirty="0" err="1"/>
              <a:t>viens</a:t>
            </a:r>
            <a:r>
              <a:rPr dirty="0"/>
              <a:t> </a:t>
            </a:r>
            <a:r>
              <a:rPr dirty="0" err="1"/>
              <a:t>atsevišķs</a:t>
            </a:r>
            <a:r>
              <a:rPr dirty="0"/>
              <a:t> </a:t>
            </a:r>
            <a:r>
              <a:rPr dirty="0" err="1"/>
              <a:t>uzdevums</a:t>
            </a:r>
            <a:r>
              <a:rPr dirty="0"/>
              <a:t>; </a:t>
            </a:r>
            <a:r>
              <a:rPr dirty="0" err="1"/>
              <a:t>tā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</a:t>
            </a:r>
            <a:r>
              <a:rPr dirty="0" err="1"/>
              <a:t>attieksme</a:t>
            </a:r>
            <a:r>
              <a:rPr dirty="0"/>
              <a:t>, </a:t>
            </a:r>
            <a:r>
              <a:rPr dirty="0" err="1"/>
              <a:t>zināšanas</a:t>
            </a:r>
            <a:r>
              <a:rPr dirty="0"/>
              <a:t> un </a:t>
            </a:r>
            <a:r>
              <a:rPr dirty="0" err="1"/>
              <a:t>ikdienas</a:t>
            </a:r>
            <a:r>
              <a:rPr dirty="0"/>
              <a:t> </a:t>
            </a:r>
            <a:r>
              <a:rPr dirty="0" err="1"/>
              <a:t>izvēles</a:t>
            </a:r>
            <a:r>
              <a:rPr dirty="0"/>
              <a:t>. </a:t>
            </a:r>
            <a:r>
              <a:rPr dirty="0" err="1"/>
              <a:t>Paldies</a:t>
            </a:r>
            <a:r>
              <a:rPr dirty="0"/>
              <a:t>!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818507C-7070-4394-9060-F5D7C050240A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7E28E4-55A1-4438-B0E2-6513707DBE48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1</a:t>
            </a:r>
          </a:p>
        </p:txBody>
      </p:sp>
      <p:pic>
        <p:nvPicPr>
          <p:cNvPr id="14" name="OpenRegioCulture projekta logotips" descr="Interreg Europe, Eiropas Savienības un OpenRegioCulture projekta logotips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6257" y="419100"/>
            <a:ext cx="5044587" cy="1809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B78D9B-99FB-4A0D-B5DB-6EFC8D59DAE3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9858375" cy="1219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Empātija. Zināšanas.</a:t>
            </a:r>
          </a:p>
          <a:p>
            <a:pPr algn="l">
              <a:defRPr sz="34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Politikas maiņa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D637C9-466F-4BE9-B19A-5DA2B30B3796}"/>
              </a:ext>
            </a:extLst>
          </p:cNvPr>
          <p:cNvSpPr>
            <a:spLocks noGrp="1"/>
          </p:cNvSpPr>
          <p:nvPr/>
        </p:nvSpPr>
        <p:spPr>
          <a:xfrm>
            <a:off x="704850" y="3924300"/>
            <a:ext cx="88582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Piecu praktisku mācību dienu cikls</a:t>
            </a:r>
          </a:p>
          <a:p>
            <a:pPr algn="l">
              <a:defRPr sz="20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kultūras un tūrisma vietām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9834BD-E539-406F-AD30-BBB5ACC40B4E}"/>
              </a:ext>
            </a:extLst>
          </p:cNvPr>
          <p:cNvSpPr>
            <a:spLocks noGrp="1"/>
          </p:cNvSpPr>
          <p:nvPr/>
        </p:nvSpPr>
        <p:spPr>
          <a:xfrm>
            <a:off x="704850" y="5067300"/>
            <a:ext cx="4953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Rīgas plānošanas reģions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B922FE-1548-481B-AD4C-95E873250392}"/>
              </a:ext>
            </a:extLst>
          </p:cNvPr>
          <p:cNvSpPr>
            <a:spLocks noGrp="1"/>
          </p:cNvSpPr>
          <p:nvPr/>
        </p:nvSpPr>
        <p:spPr>
          <a:xfrm>
            <a:off x="8572500" y="6143625"/>
            <a:ext cx="3124200" cy="3619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D1BC67-5D3D-4B38-8622-FFA8154A174D}"/>
              </a:ext>
            </a:extLst>
          </p:cNvPr>
          <p:cNvSpPr>
            <a:spLocks noGrp="1"/>
          </p:cNvSpPr>
          <p:nvPr/>
        </p:nvSpPr>
        <p:spPr>
          <a:xfrm>
            <a:off x="8686800" y="6191250"/>
            <a:ext cx="28956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2026. GADA OKTOBRIS–DECEMBRIS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74E319-E619-482E-B005-E25FE57175AB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8C4A19-0558-44B8-A7F5-2A980604C4C5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D8EBDD6F-BDB6-4FE7-815B-49BC51FD4654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060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D6FC53-A455-469C-8B6B-B41A48EFF4AA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Kāpēc šāds mācību cikls ir vajadzīgs?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F9308B-B6FC-4455-A7BB-51E5DCCAECFE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DE61C2-3329-47EF-8AA3-54C69D73A5E3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2E414-84CD-49C2-8741-D6FE187DF4A2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3429000" cy="3733800"/>
          </a:xfrm>
          <a:prstGeom prst="rect">
            <a:avLst/>
          </a:prstGeom>
          <a:solidFill>
            <a:srgbClr val="FDE8EE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6F0DC3-77B2-4ECB-B35B-9A5A49ABA0B0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3429000" cy="68580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318DE8-7F69-4FC1-B787-BB254A37964E}"/>
              </a:ext>
            </a:extLst>
          </p:cNvPr>
          <p:cNvSpPr>
            <a:spLocks noGrp="1"/>
          </p:cNvSpPr>
          <p:nvPr/>
        </p:nvSpPr>
        <p:spPr>
          <a:xfrm>
            <a:off x="876300" y="180975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BA26C8-7FA4-4ED7-9478-2909AE206DBB}"/>
              </a:ext>
            </a:extLst>
          </p:cNvPr>
          <p:cNvSpPr>
            <a:spLocks noGrp="1"/>
          </p:cNvSpPr>
          <p:nvPr/>
        </p:nvSpPr>
        <p:spPr>
          <a:xfrm>
            <a:off x="1428750" y="1781175"/>
            <a:ext cx="24384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058"/>
          </a:bodyPr>
          <a:lstStyle/>
          <a:p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Cilvēku vajadzības ir dažādas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914828-3F7C-403C-8890-FCA41B9A1EBD}"/>
              </a:ext>
            </a:extLst>
          </p:cNvPr>
          <p:cNvSpPr>
            <a:spLocks noGrp="1"/>
          </p:cNvSpPr>
          <p:nvPr/>
        </p:nvSpPr>
        <p:spPr>
          <a:xfrm>
            <a:off x="952500" y="2647950"/>
            <a:ext cx="2895600" cy="2266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Piekļūstamība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nav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tikai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uzbrauktuve</a:t>
            </a:r>
            <a:r>
              <a:rPr lang="lv-LV" sz="165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tā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ir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arī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informācija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sajūtas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komunikācija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un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drošība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730F18-A933-4498-8D0C-B6D10E4012A5}"/>
              </a:ext>
            </a:extLst>
          </p:cNvPr>
          <p:cNvSpPr>
            <a:spLocks noGrp="1"/>
          </p:cNvSpPr>
          <p:nvPr/>
        </p:nvSpPr>
        <p:spPr>
          <a:xfrm>
            <a:off x="4419600" y="1714500"/>
            <a:ext cx="3429000" cy="3733800"/>
          </a:xfrm>
          <a:prstGeom prst="rect">
            <a:avLst/>
          </a:prstGeom>
          <a:solidFill>
            <a:srgbClr val="D7E9E5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F73B9C-C86A-4FF5-9B6B-5F61D067E9D8}"/>
              </a:ext>
            </a:extLst>
          </p:cNvPr>
          <p:cNvSpPr>
            <a:spLocks noGrp="1"/>
          </p:cNvSpPr>
          <p:nvPr/>
        </p:nvSpPr>
        <p:spPr>
          <a:xfrm>
            <a:off x="4419600" y="1714500"/>
            <a:ext cx="3429000" cy="68580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125D15-2A6B-4CC6-BAAE-96A6AA1A1D1D}"/>
              </a:ext>
            </a:extLst>
          </p:cNvPr>
          <p:cNvSpPr>
            <a:spLocks noGrp="1"/>
          </p:cNvSpPr>
          <p:nvPr/>
        </p:nvSpPr>
        <p:spPr>
          <a:xfrm>
            <a:off x="4610100" y="180975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36968B-F11C-4A63-8FD7-2C816AD426F6}"/>
              </a:ext>
            </a:extLst>
          </p:cNvPr>
          <p:cNvSpPr>
            <a:spLocks noGrp="1"/>
          </p:cNvSpPr>
          <p:nvPr/>
        </p:nvSpPr>
        <p:spPr>
          <a:xfrm>
            <a:off x="5162550" y="1781175"/>
            <a:ext cx="24384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058"/>
          </a:bodyPr>
          <a:lstStyle/>
          <a:p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Šķēršļi bieži nav redzami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90E2A4-528B-4103-A31A-B6F9490FC354}"/>
              </a:ext>
            </a:extLst>
          </p:cNvPr>
          <p:cNvSpPr>
            <a:spLocks noGrp="1"/>
          </p:cNvSpPr>
          <p:nvPr/>
        </p:nvSpPr>
        <p:spPr>
          <a:xfrm>
            <a:off x="4686300" y="2647950"/>
            <a:ext cx="2895600" cy="2266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Troksnis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neskaidrs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teksts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subtitru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trūkums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vai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sarežģīts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apmeklētāja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ceļš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var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liegt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pilnvērtīgu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pieredzi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.</a:t>
            </a:r>
            <a:r>
              <a:rPr lang="lv-LV"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endParaRPr sz="1650" b="0" dirty="0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B13A28-B6E2-4CE3-8B49-BC907D1987C4}"/>
              </a:ext>
            </a:extLst>
          </p:cNvPr>
          <p:cNvSpPr>
            <a:spLocks noGrp="1"/>
          </p:cNvSpPr>
          <p:nvPr/>
        </p:nvSpPr>
        <p:spPr>
          <a:xfrm>
            <a:off x="8153400" y="1714500"/>
            <a:ext cx="3429000" cy="3733800"/>
          </a:xfrm>
          <a:prstGeom prst="rect">
            <a:avLst/>
          </a:prstGeom>
          <a:solidFill>
            <a:srgbClr val="FDE8EE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F09340-292C-49D4-B429-BE1DC4E0C233}"/>
              </a:ext>
            </a:extLst>
          </p:cNvPr>
          <p:cNvSpPr>
            <a:spLocks noGrp="1"/>
          </p:cNvSpPr>
          <p:nvPr/>
        </p:nvSpPr>
        <p:spPr>
          <a:xfrm>
            <a:off x="8153400" y="1714500"/>
            <a:ext cx="3429000" cy="68580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7A15AD-DDDA-4F67-A14A-019DE3087C31}"/>
              </a:ext>
            </a:extLst>
          </p:cNvPr>
          <p:cNvSpPr>
            <a:spLocks noGrp="1"/>
          </p:cNvSpPr>
          <p:nvPr/>
        </p:nvSpPr>
        <p:spPr>
          <a:xfrm>
            <a:off x="8343900" y="180975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D1DD34-D5CE-4D1F-8232-537637ABD16C}"/>
              </a:ext>
            </a:extLst>
          </p:cNvPr>
          <p:cNvSpPr>
            <a:spLocks noGrp="1"/>
          </p:cNvSpPr>
          <p:nvPr/>
        </p:nvSpPr>
        <p:spPr>
          <a:xfrm>
            <a:off x="8896350" y="1781175"/>
            <a:ext cx="24384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185"/>
          </a:bodyPr>
          <a:lstStyle/>
          <a:p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Risinājumi top kopā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EA9019-3514-4501-939D-6DA5D211CDAC}"/>
              </a:ext>
            </a:extLst>
          </p:cNvPr>
          <p:cNvSpPr>
            <a:spLocks noGrp="1"/>
          </p:cNvSpPr>
          <p:nvPr/>
        </p:nvSpPr>
        <p:spPr>
          <a:xfrm>
            <a:off x="8420100" y="2647950"/>
            <a:ext cx="2895600" cy="2266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Vislabākie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uzlabojumi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rodas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iesaistot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pašus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lietotājus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un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pārvēršot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pieredzi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praktiskā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rīcībā</a:t>
            </a:r>
            <a:r>
              <a:rPr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.</a:t>
            </a:r>
            <a:r>
              <a:rPr lang="lv-LV" sz="1650" b="0" dirty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 </a:t>
            </a:r>
            <a:endParaRPr sz="1650" b="0" dirty="0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006A65-A135-4A30-8329-1BACDB941DD7}"/>
              </a:ext>
            </a:extLst>
          </p:cNvPr>
          <p:cNvSpPr>
            <a:spLocks noGrp="1"/>
          </p:cNvSpPr>
          <p:nvPr/>
        </p:nvSpPr>
        <p:spPr>
          <a:xfrm>
            <a:off x="685800" y="5734050"/>
            <a:ext cx="108204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Piekļūstamība sākas ar spēju pamanīt.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C3F584-CCEB-4100-A01F-A53D8BCC682F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93B436-6761-4531-B037-F299E2A8FC94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005A49A6-2F20-4CB7-B670-503127EEA037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97993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C162485-9BB3-4568-BF87-CB8E9B72451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PASĀKUMA FORMĀTS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1CF4CA-9132-4843-A874-0C3040E007CE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Kas tas būs?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75E72E-86F2-440A-9CE2-F4B3BF164FAB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BDD1B5-94D0-49C4-BB6D-E0BB566574F8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1181D-8E3A-4EA8-90B2-DCDC931FCF13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2457450" cy="1009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 dirty="0">
              <a:highlight>
                <a:srgbClr val="C0C0C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ED2CF8-9350-4B22-91C0-38104AD8399A}"/>
              </a:ext>
            </a:extLst>
          </p:cNvPr>
          <p:cNvSpPr>
            <a:spLocks noGrp="1"/>
          </p:cNvSpPr>
          <p:nvPr/>
        </p:nvSpPr>
        <p:spPr>
          <a:xfrm>
            <a:off x="800100" y="1571625"/>
            <a:ext cx="22288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778"/>
          </a:bodyPr>
          <a:lstStyle/>
          <a:p>
            <a:pPr algn="ctr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236E33-6A98-4E85-AE07-E38C8B87357E}"/>
              </a:ext>
            </a:extLst>
          </p:cNvPr>
          <p:cNvSpPr>
            <a:spLocks noGrp="1"/>
          </p:cNvSpPr>
          <p:nvPr/>
        </p:nvSpPr>
        <p:spPr>
          <a:xfrm>
            <a:off x="800100" y="2000250"/>
            <a:ext cx="2228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mācību dienas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B5243D-197B-4E6D-8373-9EF3668F6C9C}"/>
              </a:ext>
            </a:extLst>
          </p:cNvPr>
          <p:cNvSpPr>
            <a:spLocks noGrp="1"/>
          </p:cNvSpPr>
          <p:nvPr/>
        </p:nvSpPr>
        <p:spPr>
          <a:xfrm>
            <a:off x="3371850" y="1476375"/>
            <a:ext cx="2457450" cy="1009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3C1C2-CC7F-40BE-B5E7-5BAA55BEBA1A}"/>
              </a:ext>
            </a:extLst>
          </p:cNvPr>
          <p:cNvSpPr>
            <a:spLocks noGrp="1"/>
          </p:cNvSpPr>
          <p:nvPr/>
        </p:nvSpPr>
        <p:spPr>
          <a:xfrm>
            <a:off x="3486150" y="1571625"/>
            <a:ext cx="22288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09.00–16.00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061919-1207-4812-B9B0-E0BCE377EC78}"/>
              </a:ext>
            </a:extLst>
          </p:cNvPr>
          <p:cNvSpPr>
            <a:spLocks noGrp="1"/>
          </p:cNvSpPr>
          <p:nvPr/>
        </p:nvSpPr>
        <p:spPr>
          <a:xfrm>
            <a:off x="3486150" y="2000250"/>
            <a:ext cx="2228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katras dienas laiks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5E3504-7F52-4EBB-91F2-76EA83578024}"/>
              </a:ext>
            </a:extLst>
          </p:cNvPr>
          <p:cNvSpPr>
            <a:spLocks noGrp="1"/>
          </p:cNvSpPr>
          <p:nvPr/>
        </p:nvSpPr>
        <p:spPr>
          <a:xfrm>
            <a:off x="6057900" y="1476375"/>
            <a:ext cx="2457450" cy="1009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3646AA-6C21-4F18-B8BC-624810C32FE0}"/>
              </a:ext>
            </a:extLst>
          </p:cNvPr>
          <p:cNvSpPr>
            <a:spLocks noGrp="1"/>
          </p:cNvSpPr>
          <p:nvPr/>
        </p:nvSpPr>
        <p:spPr>
          <a:xfrm>
            <a:off x="6172200" y="1571625"/>
            <a:ext cx="22288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778"/>
          </a:bodyPr>
          <a:lstStyle/>
          <a:p>
            <a:pPr algn="ctr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 pārstāvis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B36384-E62D-4692-AA9C-138DC694673C}"/>
              </a:ext>
            </a:extLst>
          </p:cNvPr>
          <p:cNvSpPr>
            <a:spLocks noGrp="1"/>
          </p:cNvSpPr>
          <p:nvPr/>
        </p:nvSpPr>
        <p:spPr>
          <a:xfrm>
            <a:off x="6172200" y="2000250"/>
            <a:ext cx="2228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 katras iestādes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7AA6D7-8A39-43D6-852E-4163172ABED3}"/>
              </a:ext>
            </a:extLst>
          </p:cNvPr>
          <p:cNvSpPr>
            <a:spLocks noGrp="1"/>
          </p:cNvSpPr>
          <p:nvPr/>
        </p:nvSpPr>
        <p:spPr>
          <a:xfrm>
            <a:off x="8743950" y="1476375"/>
            <a:ext cx="2457450" cy="1009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04B526-3F9D-411D-BFD0-FBE98CA8A02F}"/>
              </a:ext>
            </a:extLst>
          </p:cNvPr>
          <p:cNvSpPr>
            <a:spLocks noGrp="1"/>
          </p:cNvSpPr>
          <p:nvPr/>
        </p:nvSpPr>
        <p:spPr>
          <a:xfrm>
            <a:off x="8858250" y="1571625"/>
            <a:ext cx="22288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Okt.–Dec. 2026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113535-A508-4278-BA88-DB84B2A522E9}"/>
              </a:ext>
            </a:extLst>
          </p:cNvPr>
          <p:cNvSpPr>
            <a:spLocks noGrp="1"/>
          </p:cNvSpPr>
          <p:nvPr/>
        </p:nvSpPr>
        <p:spPr>
          <a:xfrm>
            <a:off x="8858250" y="2000250"/>
            <a:ext cx="22288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provizoriskais periods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D1FE84-383B-4C43-841C-325410A85E8F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4000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Dalībnieki saņems</a:t>
            </a:r>
          </a:p>
        </p:txBody>
      </p:sp>
      <p:sp>
        <p:nvSpPr>
          <p:cNvPr id="18" name="Diamond 17">
            <a:extLst>
              <a:ext uri="{FF2B5EF4-FFF2-40B4-BE49-F238E27FC236}">
                <a16:creationId xmlns:a16="http://schemas.microsoft.com/office/drawing/2014/main" id="{76535F17-3C57-4F32-AF7F-6AA83CDF64D5}"/>
              </a:ext>
            </a:extLst>
          </p:cNvPr>
          <p:cNvSpPr>
            <a:spLocks noGrp="1"/>
          </p:cNvSpPr>
          <p:nvPr/>
        </p:nvSpPr>
        <p:spPr>
          <a:xfrm>
            <a:off x="876300" y="3543300"/>
            <a:ext cx="114300" cy="114300"/>
          </a:xfrm>
          <a:prstGeom prst="diamond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A94519-579E-416F-A1B8-BE22C2D3B6B1}"/>
              </a:ext>
            </a:extLst>
          </p:cNvPr>
          <p:cNvSpPr>
            <a:spLocks noGrp="1"/>
          </p:cNvSpPr>
          <p:nvPr/>
        </p:nvSpPr>
        <p:spPr>
          <a:xfrm>
            <a:off x="1181100" y="3390900"/>
            <a:ext cx="9620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ekspertu zināšanas un labās prakses piemērus</a:t>
            </a: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id="{05CAC617-95FE-484C-A5CC-D32AA34150C1}"/>
              </a:ext>
            </a:extLst>
          </p:cNvPr>
          <p:cNvSpPr>
            <a:spLocks noGrp="1"/>
          </p:cNvSpPr>
          <p:nvPr/>
        </p:nvSpPr>
        <p:spPr>
          <a:xfrm>
            <a:off x="876300" y="4133850"/>
            <a:ext cx="114300" cy="114300"/>
          </a:xfrm>
          <a:prstGeom prst="diamond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716F9C-E0B7-4B9B-AC2A-293A6B554B5D}"/>
              </a:ext>
            </a:extLst>
          </p:cNvPr>
          <p:cNvSpPr>
            <a:spLocks noGrp="1"/>
          </p:cNvSpPr>
          <p:nvPr/>
        </p:nvSpPr>
        <p:spPr>
          <a:xfrm>
            <a:off x="1181100" y="3981450"/>
            <a:ext cx="9620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praktiskus uzdevumus savas iestādes situācijai</a:t>
            </a:r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id="{4E701082-1FFE-4C9C-82F9-AC41B1800933}"/>
              </a:ext>
            </a:extLst>
          </p:cNvPr>
          <p:cNvSpPr>
            <a:spLocks noGrp="1"/>
          </p:cNvSpPr>
          <p:nvPr/>
        </p:nvSpPr>
        <p:spPr>
          <a:xfrm>
            <a:off x="876300" y="4724400"/>
            <a:ext cx="114300" cy="114300"/>
          </a:xfrm>
          <a:prstGeom prst="diamond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1DFD75-58D3-4F69-AEC9-95AB91FD940E}"/>
              </a:ext>
            </a:extLst>
          </p:cNvPr>
          <p:cNvSpPr>
            <a:spLocks noGrp="1"/>
          </p:cNvSpPr>
          <p:nvPr/>
        </p:nvSpPr>
        <p:spPr>
          <a:xfrm>
            <a:off x="1181100" y="4572000"/>
            <a:ext cx="9620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fasilitētu kopradi politikas ieteikumiem un vadlīnijām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723402-2AF8-4330-A389-B6754511DCF7}"/>
              </a:ext>
            </a:extLst>
          </p:cNvPr>
          <p:cNvSpPr>
            <a:spLocks noGrp="1"/>
          </p:cNvSpPr>
          <p:nvPr/>
        </p:nvSpPr>
        <p:spPr>
          <a:xfrm>
            <a:off x="685800" y="5467350"/>
            <a:ext cx="10820400" cy="59055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6A6618-060E-4B8D-B9B7-8440C21F718E}"/>
              </a:ext>
            </a:extLst>
          </p:cNvPr>
          <p:cNvSpPr>
            <a:spLocks noGrp="1"/>
          </p:cNvSpPr>
          <p:nvPr/>
        </p:nvSpPr>
        <p:spPr>
          <a:xfrm>
            <a:off x="895350" y="5562600"/>
            <a:ext cx="104013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Ja nepieciešams, pēdējās dienas var tikt pārceltas līdz 2027. gada februārim.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0A128E-CE58-4BB8-8907-1E227F2D8DE5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E6A1E7-38BA-40CA-A2A0-3DC2DCC8FBC1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8E5E9ECA-B7BA-47CF-B93F-1BC78C70A1F4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28683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7D5BDD8-2571-46C5-BEA9-D5650A0FF5E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PIEEJA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78F74B-A802-4E46-9EF9-46122D75E494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Mācīsimies no pieredzes līdz rīcībai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38713F-2F3B-40A9-862F-F7109174F599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9595EB-FEF0-481E-B161-1612C041DDA1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A295EB-A430-4A86-8EF9-3D3A31A2E809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457450" cy="24955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E395ED-6349-4CA9-9781-33EA1F71AC3E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457450" cy="68580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9A0132-6CF4-4E21-9625-AE390031CB5C}"/>
              </a:ext>
            </a:extLst>
          </p:cNvPr>
          <p:cNvSpPr>
            <a:spLocks noGrp="1"/>
          </p:cNvSpPr>
          <p:nvPr/>
        </p:nvSpPr>
        <p:spPr>
          <a:xfrm>
            <a:off x="819150" y="1895475"/>
            <a:ext cx="476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286232-4F31-48D7-B1BB-CEB601D8BABD}"/>
              </a:ext>
            </a:extLst>
          </p:cNvPr>
          <p:cNvSpPr>
            <a:spLocks noGrp="1"/>
          </p:cNvSpPr>
          <p:nvPr/>
        </p:nvSpPr>
        <p:spPr>
          <a:xfrm>
            <a:off x="1352550" y="1905000"/>
            <a:ext cx="1619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PIEDZĪVOT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152123-BB6B-4784-A0B2-AE54CBD0FA40}"/>
              </a:ext>
            </a:extLst>
          </p:cNvPr>
          <p:cNvSpPr>
            <a:spLocks noGrp="1"/>
          </p:cNvSpPr>
          <p:nvPr/>
        </p:nvSpPr>
        <p:spPr>
          <a:xfrm>
            <a:off x="914400" y="2724150"/>
            <a:ext cx="2000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praktiski vingrinājumi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76676C-99BA-4756-981E-A3E3C512F104}"/>
              </a:ext>
            </a:extLst>
          </p:cNvPr>
          <p:cNvSpPr>
            <a:spLocks noGrp="1"/>
          </p:cNvSpPr>
          <p:nvPr/>
        </p:nvSpPr>
        <p:spPr>
          <a:xfrm>
            <a:off x="3067050" y="278130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157"/>
          </a:bodyPr>
          <a:lstStyle/>
          <a:p>
            <a:pPr algn="ctr">
              <a:defRPr sz="21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DDCC9F-B64D-4AC7-B306-0D5974819819}"/>
              </a:ext>
            </a:extLst>
          </p:cNvPr>
          <p:cNvSpPr>
            <a:spLocks noGrp="1"/>
          </p:cNvSpPr>
          <p:nvPr/>
        </p:nvSpPr>
        <p:spPr>
          <a:xfrm>
            <a:off x="3371850" y="1809750"/>
            <a:ext cx="2457450" cy="24955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877194-11BE-4AB6-AB0D-134307B293B1}"/>
              </a:ext>
            </a:extLst>
          </p:cNvPr>
          <p:cNvSpPr>
            <a:spLocks noGrp="1"/>
          </p:cNvSpPr>
          <p:nvPr/>
        </p:nvSpPr>
        <p:spPr>
          <a:xfrm>
            <a:off x="3371850" y="1809750"/>
            <a:ext cx="2457450" cy="68580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EC949D-0BB7-4D42-BF13-2152F37B9F4D}"/>
              </a:ext>
            </a:extLst>
          </p:cNvPr>
          <p:cNvSpPr>
            <a:spLocks noGrp="1"/>
          </p:cNvSpPr>
          <p:nvPr/>
        </p:nvSpPr>
        <p:spPr>
          <a:xfrm>
            <a:off x="3505200" y="1895475"/>
            <a:ext cx="476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CE4AFF-32D9-47AF-818B-65B4A98AF55E}"/>
              </a:ext>
            </a:extLst>
          </p:cNvPr>
          <p:cNvSpPr>
            <a:spLocks noGrp="1"/>
          </p:cNvSpPr>
          <p:nvPr/>
        </p:nvSpPr>
        <p:spPr>
          <a:xfrm>
            <a:off x="4038600" y="1905000"/>
            <a:ext cx="1619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SAPRAST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E85C7D-6309-465F-845E-78F20DA1DB75}"/>
              </a:ext>
            </a:extLst>
          </p:cNvPr>
          <p:cNvSpPr>
            <a:spLocks noGrp="1"/>
          </p:cNvSpPr>
          <p:nvPr/>
        </p:nvSpPr>
        <p:spPr>
          <a:xfrm>
            <a:off x="3600450" y="2724150"/>
            <a:ext cx="2000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ekspertu zināšanas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BDA69F-175D-41D5-8AA8-A6D3C29BF122}"/>
              </a:ext>
            </a:extLst>
          </p:cNvPr>
          <p:cNvSpPr>
            <a:spLocks noGrp="1"/>
          </p:cNvSpPr>
          <p:nvPr/>
        </p:nvSpPr>
        <p:spPr>
          <a:xfrm>
            <a:off x="5753100" y="278130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157"/>
          </a:bodyPr>
          <a:lstStyle/>
          <a:p>
            <a:pPr algn="ctr">
              <a:defRPr sz="21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628645-4324-4656-9C1C-DA5B6A9F418F}"/>
              </a:ext>
            </a:extLst>
          </p:cNvPr>
          <p:cNvSpPr>
            <a:spLocks noGrp="1"/>
          </p:cNvSpPr>
          <p:nvPr/>
        </p:nvSpPr>
        <p:spPr>
          <a:xfrm>
            <a:off x="6057900" y="1809750"/>
            <a:ext cx="2457450" cy="24955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3627E1-B967-4AB0-BFCA-2AFA00FF227A}"/>
              </a:ext>
            </a:extLst>
          </p:cNvPr>
          <p:cNvSpPr>
            <a:spLocks noGrp="1"/>
          </p:cNvSpPr>
          <p:nvPr/>
        </p:nvSpPr>
        <p:spPr>
          <a:xfrm>
            <a:off x="6057900" y="1809750"/>
            <a:ext cx="2457450" cy="68580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91A010-7E4F-4460-86BB-7D14A92542E7}"/>
              </a:ext>
            </a:extLst>
          </p:cNvPr>
          <p:cNvSpPr>
            <a:spLocks noGrp="1"/>
          </p:cNvSpPr>
          <p:nvPr/>
        </p:nvSpPr>
        <p:spPr>
          <a:xfrm>
            <a:off x="6191250" y="1895475"/>
            <a:ext cx="476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E434A9-A93C-4A52-A7AB-E754C69B70F3}"/>
              </a:ext>
            </a:extLst>
          </p:cNvPr>
          <p:cNvSpPr>
            <a:spLocks noGrp="1"/>
          </p:cNvSpPr>
          <p:nvPr/>
        </p:nvSpPr>
        <p:spPr>
          <a:xfrm>
            <a:off x="6724650" y="1905000"/>
            <a:ext cx="1619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KOPRADĪT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607E93-3AA4-4842-B035-F097B605A3AF}"/>
              </a:ext>
            </a:extLst>
          </p:cNvPr>
          <p:cNvSpPr>
            <a:spLocks noGrp="1"/>
          </p:cNvSpPr>
          <p:nvPr/>
        </p:nvSpPr>
        <p:spPr>
          <a:xfrm>
            <a:off x="6286500" y="2724150"/>
            <a:ext cx="2000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darbs grupās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BD53B2-EB61-42AA-888C-937392C6AD67}"/>
              </a:ext>
            </a:extLst>
          </p:cNvPr>
          <p:cNvSpPr>
            <a:spLocks noGrp="1"/>
          </p:cNvSpPr>
          <p:nvPr/>
        </p:nvSpPr>
        <p:spPr>
          <a:xfrm>
            <a:off x="8439150" y="2781300"/>
            <a:ext cx="3619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157"/>
          </a:bodyPr>
          <a:lstStyle/>
          <a:p>
            <a:pPr algn="ctr">
              <a:defRPr sz="21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473455-B49B-44BF-8C61-5B681C288EE0}"/>
              </a:ext>
            </a:extLst>
          </p:cNvPr>
          <p:cNvSpPr>
            <a:spLocks noGrp="1"/>
          </p:cNvSpPr>
          <p:nvPr/>
        </p:nvSpPr>
        <p:spPr>
          <a:xfrm>
            <a:off x="8743950" y="1809750"/>
            <a:ext cx="2457450" cy="24955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D33965-457D-4DBD-A1FB-7B633FE7F497}"/>
              </a:ext>
            </a:extLst>
          </p:cNvPr>
          <p:cNvSpPr>
            <a:spLocks noGrp="1"/>
          </p:cNvSpPr>
          <p:nvPr/>
        </p:nvSpPr>
        <p:spPr>
          <a:xfrm>
            <a:off x="8743950" y="1809750"/>
            <a:ext cx="2457450" cy="68580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1DBC63-DFA3-4BA3-81CA-4EAB3AAE2A8E}"/>
              </a:ext>
            </a:extLst>
          </p:cNvPr>
          <p:cNvSpPr>
            <a:spLocks noGrp="1"/>
          </p:cNvSpPr>
          <p:nvPr/>
        </p:nvSpPr>
        <p:spPr>
          <a:xfrm>
            <a:off x="8877300" y="1895475"/>
            <a:ext cx="476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C2D82-35BE-4285-944A-BA658BC00A52}"/>
              </a:ext>
            </a:extLst>
          </p:cNvPr>
          <p:cNvSpPr>
            <a:spLocks noGrp="1"/>
          </p:cNvSpPr>
          <p:nvPr/>
        </p:nvSpPr>
        <p:spPr>
          <a:xfrm>
            <a:off x="9410700" y="1905000"/>
            <a:ext cx="1619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PIELIETOT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8FD674-3101-4FB6-AADD-A5296731A40C}"/>
              </a:ext>
            </a:extLst>
          </p:cNvPr>
          <p:cNvSpPr>
            <a:spLocks noGrp="1"/>
          </p:cNvSpPr>
          <p:nvPr/>
        </p:nvSpPr>
        <p:spPr>
          <a:xfrm>
            <a:off x="8972550" y="2724150"/>
            <a:ext cx="2000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ieteikumi un nākamie soļi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509FA7-D6B7-41D3-82DC-B727DA121AB7}"/>
              </a:ext>
            </a:extLst>
          </p:cNvPr>
          <p:cNvSpPr>
            <a:spLocks noGrp="1"/>
          </p:cNvSpPr>
          <p:nvPr/>
        </p:nvSpPr>
        <p:spPr>
          <a:xfrm>
            <a:off x="1619250" y="4819650"/>
            <a:ext cx="8953500" cy="81915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11318E-223A-4FCC-BAD6-1B5118DF0727}"/>
              </a:ext>
            </a:extLst>
          </p:cNvPr>
          <p:cNvSpPr>
            <a:spLocks noGrp="1"/>
          </p:cNvSpPr>
          <p:nvPr/>
        </p:nvSpPr>
        <p:spPr>
          <a:xfrm>
            <a:off x="1905000" y="4972050"/>
            <a:ext cx="8382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Fasilitators palīdz katras dienas atziņas pārvērst kopīgā rezultātā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A3839C-31A3-47B4-867E-19E0639CD1C1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F27041A-3B2E-4BCB-8C94-080867E723B1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6AC6BEE9-8002-40F9-9C4A-300226F126E9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2118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6D449098-6463-47DB-89D8-EFBFADC0041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PROGRAMMA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9F044E-ADBC-4D94-8D79-3FE6A32E104F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31"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Piecas dienas — pieci piekļūstamības skatpunkti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71DF8E-165D-45B4-B947-7557B7CE01BD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3A9A0-99DF-4398-9B10-59E70948EC33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29E61-87F6-4953-8FFF-B8C2BBB2D90F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857250" cy="6286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29916-C9B5-4AF2-90E3-40CC94DC074A}"/>
              </a:ext>
            </a:extLst>
          </p:cNvPr>
          <p:cNvSpPr>
            <a:spLocks noGrp="1"/>
          </p:cNvSpPr>
          <p:nvPr/>
        </p:nvSpPr>
        <p:spPr>
          <a:xfrm>
            <a:off x="762000" y="1504950"/>
            <a:ext cx="704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01971C-EA3B-4517-8422-C67231EDCB8E}"/>
              </a:ext>
            </a:extLst>
          </p:cNvPr>
          <p:cNvSpPr>
            <a:spLocks noGrp="1"/>
          </p:cNvSpPr>
          <p:nvPr/>
        </p:nvSpPr>
        <p:spPr>
          <a:xfrm>
            <a:off x="1543050" y="1428750"/>
            <a:ext cx="7620000" cy="62865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F77215-151E-47DA-9A43-0BBD58E367AE}"/>
              </a:ext>
            </a:extLst>
          </p:cNvPr>
          <p:cNvSpPr>
            <a:spLocks noGrp="1"/>
          </p:cNvSpPr>
          <p:nvPr/>
        </p:nvSpPr>
        <p:spPr>
          <a:xfrm>
            <a:off x="1790700" y="1504950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Empātija un sensorās vajadzības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211735-C6AD-42B7-833C-20393E99C57B}"/>
              </a:ext>
            </a:extLst>
          </p:cNvPr>
          <p:cNvSpPr>
            <a:spLocks noGrp="1"/>
          </p:cNvSpPr>
          <p:nvPr/>
        </p:nvSpPr>
        <p:spPr>
          <a:xfrm>
            <a:off x="9163050" y="1428750"/>
            <a:ext cx="2343150" cy="62865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E5E193-2BEE-49D1-9A9C-63B2DB9830E1}"/>
              </a:ext>
            </a:extLst>
          </p:cNvPr>
          <p:cNvSpPr>
            <a:spLocks noGrp="1"/>
          </p:cNvSpPr>
          <p:nvPr/>
        </p:nvSpPr>
        <p:spPr>
          <a:xfrm>
            <a:off x="9315450" y="1504950"/>
            <a:ext cx="20383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OKT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8AED44-754A-4527-942F-C636438265C0}"/>
              </a:ext>
            </a:extLst>
          </p:cNvPr>
          <p:cNvSpPr>
            <a:spLocks noGrp="1"/>
          </p:cNvSpPr>
          <p:nvPr/>
        </p:nvSpPr>
        <p:spPr>
          <a:xfrm>
            <a:off x="685800" y="2295525"/>
            <a:ext cx="857250" cy="628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E4C7DB-4E35-4DD4-8C1A-1F525657EBF1}"/>
              </a:ext>
            </a:extLst>
          </p:cNvPr>
          <p:cNvSpPr>
            <a:spLocks noGrp="1"/>
          </p:cNvSpPr>
          <p:nvPr/>
        </p:nvSpPr>
        <p:spPr>
          <a:xfrm>
            <a:off x="762000" y="2371725"/>
            <a:ext cx="704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F2E1A9-E290-41FF-AEFA-599FE97A6C13}"/>
              </a:ext>
            </a:extLst>
          </p:cNvPr>
          <p:cNvSpPr>
            <a:spLocks noGrp="1"/>
          </p:cNvSpPr>
          <p:nvPr/>
        </p:nvSpPr>
        <p:spPr>
          <a:xfrm>
            <a:off x="1543050" y="2295525"/>
            <a:ext cx="7620000" cy="62865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E72D7-C5B0-4E02-90F5-4A0A670643A8}"/>
              </a:ext>
            </a:extLst>
          </p:cNvPr>
          <p:cNvSpPr>
            <a:spLocks noGrp="1"/>
          </p:cNvSpPr>
          <p:nvPr/>
        </p:nvSpPr>
        <p:spPr>
          <a:xfrm>
            <a:off x="1790700" y="2371725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Skaidra un saprotama informācija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A3FF7C-1F1D-4E06-A908-FA66534602D5}"/>
              </a:ext>
            </a:extLst>
          </p:cNvPr>
          <p:cNvSpPr>
            <a:spLocks noGrp="1"/>
          </p:cNvSpPr>
          <p:nvPr/>
        </p:nvSpPr>
        <p:spPr>
          <a:xfrm>
            <a:off x="9163050" y="2295525"/>
            <a:ext cx="2343150" cy="62865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3D99EF-6D03-471B-A4D5-F1F91DF85815}"/>
              </a:ext>
            </a:extLst>
          </p:cNvPr>
          <p:cNvSpPr>
            <a:spLocks noGrp="1"/>
          </p:cNvSpPr>
          <p:nvPr/>
        </p:nvSpPr>
        <p:spPr>
          <a:xfrm>
            <a:off x="9315450" y="2371725"/>
            <a:ext cx="20383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OKT/NOV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BC017D-13F5-4E73-8547-BF2FC0BA6DDB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857250" cy="6286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3E94B0-E475-4035-B587-457C7C543799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704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004DC2-0D27-4FBA-B47F-E5B7B2BC2A67}"/>
              </a:ext>
            </a:extLst>
          </p:cNvPr>
          <p:cNvSpPr>
            <a:spLocks noGrp="1"/>
          </p:cNvSpPr>
          <p:nvPr/>
        </p:nvSpPr>
        <p:spPr>
          <a:xfrm>
            <a:off x="1543050" y="3162300"/>
            <a:ext cx="7620000" cy="62865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3D970E-8101-4699-9016-1DFCF004E4A1}"/>
              </a:ext>
            </a:extLst>
          </p:cNvPr>
          <p:cNvSpPr>
            <a:spLocks noGrp="1"/>
          </p:cNvSpPr>
          <p:nvPr/>
        </p:nvSpPr>
        <p:spPr>
          <a:xfrm>
            <a:off x="1790700" y="3238500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Dzirdes pieejamība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CCDFF5-3DB6-4A34-B985-1A62128487B3}"/>
              </a:ext>
            </a:extLst>
          </p:cNvPr>
          <p:cNvSpPr>
            <a:spLocks noGrp="1"/>
          </p:cNvSpPr>
          <p:nvPr/>
        </p:nvSpPr>
        <p:spPr>
          <a:xfrm>
            <a:off x="9163050" y="3162300"/>
            <a:ext cx="2343150" cy="62865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123BDA-3FB6-4857-92E6-5C753E3BB576}"/>
              </a:ext>
            </a:extLst>
          </p:cNvPr>
          <p:cNvSpPr>
            <a:spLocks noGrp="1"/>
          </p:cNvSpPr>
          <p:nvPr/>
        </p:nvSpPr>
        <p:spPr>
          <a:xfrm>
            <a:off x="9315450" y="3238500"/>
            <a:ext cx="20383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NOV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0D1535-9A4D-4463-A9DF-F2703C4161B9}"/>
              </a:ext>
            </a:extLst>
          </p:cNvPr>
          <p:cNvSpPr>
            <a:spLocks noGrp="1"/>
          </p:cNvSpPr>
          <p:nvPr/>
        </p:nvSpPr>
        <p:spPr>
          <a:xfrm>
            <a:off x="685800" y="4029075"/>
            <a:ext cx="857250" cy="628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0FDC90-6D54-4849-97E4-8F8984B9F091}"/>
              </a:ext>
            </a:extLst>
          </p:cNvPr>
          <p:cNvSpPr>
            <a:spLocks noGrp="1"/>
          </p:cNvSpPr>
          <p:nvPr/>
        </p:nvSpPr>
        <p:spPr>
          <a:xfrm>
            <a:off x="762000" y="4105275"/>
            <a:ext cx="704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1425CD-AC37-4988-8992-4BD04AB69397}"/>
              </a:ext>
            </a:extLst>
          </p:cNvPr>
          <p:cNvSpPr>
            <a:spLocks noGrp="1"/>
          </p:cNvSpPr>
          <p:nvPr/>
        </p:nvSpPr>
        <p:spPr>
          <a:xfrm>
            <a:off x="1543050" y="4029075"/>
            <a:ext cx="7620000" cy="62865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6C794F-1430-4E91-BBC8-CC9F7BBF63EC}"/>
              </a:ext>
            </a:extLst>
          </p:cNvPr>
          <p:cNvSpPr>
            <a:spLocks noGrp="1"/>
          </p:cNvSpPr>
          <p:nvPr/>
        </p:nvSpPr>
        <p:spPr>
          <a:xfrm>
            <a:off x="1790700" y="4105275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Redzes un digitālā vide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9249B0-24E5-4CB4-B5ED-ADF3824690C8}"/>
              </a:ext>
            </a:extLst>
          </p:cNvPr>
          <p:cNvSpPr>
            <a:spLocks noGrp="1"/>
          </p:cNvSpPr>
          <p:nvPr/>
        </p:nvSpPr>
        <p:spPr>
          <a:xfrm>
            <a:off x="9163050" y="4029075"/>
            <a:ext cx="2343150" cy="62865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2AB53F-9C68-4135-9820-187185BD4417}"/>
              </a:ext>
            </a:extLst>
          </p:cNvPr>
          <p:cNvSpPr>
            <a:spLocks noGrp="1"/>
          </p:cNvSpPr>
          <p:nvPr/>
        </p:nvSpPr>
        <p:spPr>
          <a:xfrm>
            <a:off x="9315450" y="4105275"/>
            <a:ext cx="20383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NOV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71D518-D741-4AD2-98E8-AB3B720384BC}"/>
              </a:ext>
            </a:extLst>
          </p:cNvPr>
          <p:cNvSpPr>
            <a:spLocks noGrp="1"/>
          </p:cNvSpPr>
          <p:nvPr/>
        </p:nvSpPr>
        <p:spPr>
          <a:xfrm>
            <a:off x="685800" y="4895850"/>
            <a:ext cx="857250" cy="6286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6CA06E-8A32-42BB-91E9-C2C4C4367E78}"/>
              </a:ext>
            </a:extLst>
          </p:cNvPr>
          <p:cNvSpPr>
            <a:spLocks noGrp="1"/>
          </p:cNvSpPr>
          <p:nvPr/>
        </p:nvSpPr>
        <p:spPr>
          <a:xfrm>
            <a:off x="762000" y="4972050"/>
            <a:ext cx="7048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D09625-237F-4CCA-B25F-32AB77513C7F}"/>
              </a:ext>
            </a:extLst>
          </p:cNvPr>
          <p:cNvSpPr>
            <a:spLocks noGrp="1"/>
          </p:cNvSpPr>
          <p:nvPr/>
        </p:nvSpPr>
        <p:spPr>
          <a:xfrm>
            <a:off x="1543050" y="4895850"/>
            <a:ext cx="7620000" cy="62865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A13C37-4C59-4781-9622-39555D2E27F0}"/>
              </a:ext>
            </a:extLst>
          </p:cNvPr>
          <p:cNvSpPr>
            <a:spLocks noGrp="1"/>
          </p:cNvSpPr>
          <p:nvPr/>
        </p:nvSpPr>
        <p:spPr>
          <a:xfrm>
            <a:off x="1790700" y="4972050"/>
            <a:ext cx="7048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Fiziskā vide un mobilitāte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82C1E7-BC41-44B6-A019-C2CC7138762F}"/>
              </a:ext>
            </a:extLst>
          </p:cNvPr>
          <p:cNvSpPr>
            <a:spLocks noGrp="1"/>
          </p:cNvSpPr>
          <p:nvPr/>
        </p:nvSpPr>
        <p:spPr>
          <a:xfrm>
            <a:off x="9163050" y="4895850"/>
            <a:ext cx="2343150" cy="62865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89904-845D-4CEA-9ACD-07BCF8BE40D4}"/>
              </a:ext>
            </a:extLst>
          </p:cNvPr>
          <p:cNvSpPr>
            <a:spLocks noGrp="1"/>
          </p:cNvSpPr>
          <p:nvPr/>
        </p:nvSpPr>
        <p:spPr>
          <a:xfrm>
            <a:off x="9315450" y="4972050"/>
            <a:ext cx="20383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NOV/DEC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E88169B-4AD8-4F96-B767-36BA9B0CFD77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7F442E3-47ED-464C-BF9B-E81BCBF0EFED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A54BD0C8-3622-4CCF-80A0-F0EF8EB76C21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133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CA484E2-527B-4CF2-A189-1AE5274603F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EMPĀTIJA UN ATVĒRTĪBA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239FF2-3188-403F-A52C-F97609ABC424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1. diena sākas ar pieredzi, nevis teoriju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7AE619-368C-4ACD-A5FC-F57C5D9BE75F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F3816-1E32-4BEA-8B21-A2E371B26ED8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6812D0-D737-4DC1-9BA0-F840F89408FF}"/>
              </a:ext>
            </a:extLst>
          </p:cNvPr>
          <p:cNvSpPr>
            <a:spLocks noGrp="1"/>
          </p:cNvSpPr>
          <p:nvPr/>
        </p:nvSpPr>
        <p:spPr>
          <a:xfrm>
            <a:off x="2870791" y="1609724"/>
            <a:ext cx="4940595" cy="4676775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D9089-932F-4ACB-8457-68B89FC88092}"/>
              </a:ext>
            </a:extLst>
          </p:cNvPr>
          <p:cNvSpPr>
            <a:spLocks noGrp="1"/>
          </p:cNvSpPr>
          <p:nvPr/>
        </p:nvSpPr>
        <p:spPr>
          <a:xfrm>
            <a:off x="3349981" y="1971675"/>
            <a:ext cx="4042305" cy="109124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l"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Sajūtu</a:t>
            </a:r>
          </a:p>
          <a:p>
            <a:pPr algn="l"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pusdienas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5D051-F883-460A-8039-7165D61E28C3}"/>
              </a:ext>
            </a:extLst>
          </p:cNvPr>
          <p:cNvSpPr>
            <a:spLocks noGrp="1"/>
          </p:cNvSpPr>
          <p:nvPr/>
        </p:nvSpPr>
        <p:spPr>
          <a:xfrm>
            <a:off x="3356795" y="3152774"/>
            <a:ext cx="3997391" cy="1959791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Pieredzes aktivitāte un sarunas palīdzēs pamanīt, kā vidi ietekmē gaisma, skaņa, smaržas, pūlis, trauksme un paredzamība.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309F2C-B196-4B4C-85C7-D23740EAA131}"/>
              </a:ext>
            </a:extLst>
          </p:cNvPr>
          <p:cNvSpPr>
            <a:spLocks noGrp="1"/>
          </p:cNvSpPr>
          <p:nvPr/>
        </p:nvSpPr>
        <p:spPr>
          <a:xfrm>
            <a:off x="3574859" y="5019675"/>
            <a:ext cx="2560127" cy="400866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EF6A9E-F7BF-45B4-9844-935EAF23A526}"/>
              </a:ext>
            </a:extLst>
          </p:cNvPr>
          <p:cNvSpPr>
            <a:spLocks noGrp="1"/>
          </p:cNvSpPr>
          <p:nvPr/>
        </p:nvSpPr>
        <p:spPr>
          <a:xfrm>
            <a:off x="3704182" y="5067299"/>
            <a:ext cx="2335554" cy="2895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WORLD CAFÉ DISKUSIJA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6FBB54-E98E-4970-BE95-11C6F089A46B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45289-5EDD-44A2-A398-A0B4AEBD47F8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1A5AA3A6-03D8-4DBF-93FB-34992433709D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4230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B4E2000-54D2-4D6F-89FF-6635F3AC098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2.–5. MĀCĪBU DIENA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8D68DD-E435-4FC6-9C27-98CC314C9231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No informācijas līdz pilnam apmeklētāja ceļam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2203CA-2372-4D7F-9546-773EE36EFC96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E7A69-4985-4AB2-9F51-B5FB6944E725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1265B5-930F-4EAE-BC85-75B4D2922688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5105400" cy="1866900"/>
          </a:xfrm>
          <a:prstGeom prst="rect">
            <a:avLst/>
          </a:prstGeom>
          <a:solidFill>
            <a:srgbClr val="FFFFFF"/>
          </a:solidFill>
          <a:ln w="28575">
            <a:solidFill>
              <a:srgbClr val="EE5B61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46CAE0-A9AD-40B8-A0D6-E29409205501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5105400" cy="5524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4AC239-67C1-4A28-8123-C93090593598}"/>
              </a:ext>
            </a:extLst>
          </p:cNvPr>
          <p:cNvSpPr>
            <a:spLocks noGrp="1"/>
          </p:cNvSpPr>
          <p:nvPr/>
        </p:nvSpPr>
        <p:spPr>
          <a:xfrm>
            <a:off x="838200" y="1562100"/>
            <a:ext cx="4953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CC81F1-D02D-4AB4-AE96-2C56C47D4EF8}"/>
              </a:ext>
            </a:extLst>
          </p:cNvPr>
          <p:cNvSpPr>
            <a:spLocks noGrp="1"/>
          </p:cNvSpPr>
          <p:nvPr/>
        </p:nvSpPr>
        <p:spPr>
          <a:xfrm>
            <a:off x="1409700" y="1562100"/>
            <a:ext cx="4114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Skaidra informācija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23BE65-FF4E-4149-82FA-71273C0A8C97}"/>
              </a:ext>
            </a:extLst>
          </p:cNvPr>
          <p:cNvSpPr>
            <a:spLocks noGrp="1"/>
          </p:cNvSpPr>
          <p:nvPr/>
        </p:nvSpPr>
        <p:spPr>
          <a:xfrm>
            <a:off x="933450" y="2228850"/>
            <a:ext cx="46101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Viegli lasīt un saprast, paredzamība, neverbālā komunikācija.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915871-D153-4985-9881-CEC725E7736D}"/>
              </a:ext>
            </a:extLst>
          </p:cNvPr>
          <p:cNvSpPr>
            <a:spLocks noGrp="1"/>
          </p:cNvSpPr>
          <p:nvPr/>
        </p:nvSpPr>
        <p:spPr>
          <a:xfrm>
            <a:off x="6096000" y="1485900"/>
            <a:ext cx="5105400" cy="1866900"/>
          </a:xfrm>
          <a:prstGeom prst="rect">
            <a:avLst/>
          </a:prstGeom>
          <a:solidFill>
            <a:srgbClr val="FFFFFF"/>
          </a:solidFill>
          <a:ln w="28575">
            <a:solidFill>
              <a:srgbClr val="EE5B61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029720-3DB4-4F3F-B6EB-BF80AA1114F0}"/>
              </a:ext>
            </a:extLst>
          </p:cNvPr>
          <p:cNvSpPr>
            <a:spLocks noGrp="1"/>
          </p:cNvSpPr>
          <p:nvPr/>
        </p:nvSpPr>
        <p:spPr>
          <a:xfrm>
            <a:off x="6096000" y="1485900"/>
            <a:ext cx="5105400" cy="5524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AB876C-8F68-43FF-ABAC-2FBADA3F183C}"/>
              </a:ext>
            </a:extLst>
          </p:cNvPr>
          <p:cNvSpPr>
            <a:spLocks noGrp="1"/>
          </p:cNvSpPr>
          <p:nvPr/>
        </p:nvSpPr>
        <p:spPr>
          <a:xfrm>
            <a:off x="6248400" y="1562100"/>
            <a:ext cx="4953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E71E2A-B6B1-4028-BDC3-DEE05BD906E0}"/>
              </a:ext>
            </a:extLst>
          </p:cNvPr>
          <p:cNvSpPr>
            <a:spLocks noGrp="1"/>
          </p:cNvSpPr>
          <p:nvPr/>
        </p:nvSpPr>
        <p:spPr>
          <a:xfrm>
            <a:off x="6819900" y="1562100"/>
            <a:ext cx="4114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Dzirdes piekļūstamība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D883B4-5A5C-4D36-B766-65E442D4A0F9}"/>
              </a:ext>
            </a:extLst>
          </p:cNvPr>
          <p:cNvSpPr>
            <a:spLocks noGrp="1"/>
          </p:cNvSpPr>
          <p:nvPr/>
        </p:nvSpPr>
        <p:spPr>
          <a:xfrm>
            <a:off x="6343650" y="2228850"/>
            <a:ext cx="46101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Subtitri, zīmju valoda, transkripcijas, indukcijas cilpas un FM sistēmas.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B4AC73-333F-4F6E-809C-2F9668DCE264}"/>
              </a:ext>
            </a:extLst>
          </p:cNvPr>
          <p:cNvSpPr>
            <a:spLocks noGrp="1"/>
          </p:cNvSpPr>
          <p:nvPr/>
        </p:nvSpPr>
        <p:spPr>
          <a:xfrm>
            <a:off x="685800" y="3695700"/>
            <a:ext cx="5105400" cy="1866900"/>
          </a:xfrm>
          <a:prstGeom prst="rect">
            <a:avLst/>
          </a:prstGeom>
          <a:solidFill>
            <a:srgbClr val="FFFFFF"/>
          </a:solidFill>
          <a:ln w="28575">
            <a:solidFill>
              <a:srgbClr val="EE5B61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5D36A4-416F-4383-B54C-2E26431594D4}"/>
              </a:ext>
            </a:extLst>
          </p:cNvPr>
          <p:cNvSpPr>
            <a:spLocks noGrp="1"/>
          </p:cNvSpPr>
          <p:nvPr/>
        </p:nvSpPr>
        <p:spPr>
          <a:xfrm>
            <a:off x="685800" y="3695700"/>
            <a:ext cx="5105400" cy="5524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0B6460-58EC-4A98-8CEF-C93584B3EE8E}"/>
              </a:ext>
            </a:extLst>
          </p:cNvPr>
          <p:cNvSpPr>
            <a:spLocks noGrp="1"/>
          </p:cNvSpPr>
          <p:nvPr/>
        </p:nvSpPr>
        <p:spPr>
          <a:xfrm>
            <a:off x="838200" y="3771900"/>
            <a:ext cx="4953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DF96C5-518B-4141-9855-A038573F086F}"/>
              </a:ext>
            </a:extLst>
          </p:cNvPr>
          <p:cNvSpPr>
            <a:spLocks noGrp="1"/>
          </p:cNvSpPr>
          <p:nvPr/>
        </p:nvSpPr>
        <p:spPr>
          <a:xfrm>
            <a:off x="1409700" y="3771900"/>
            <a:ext cx="4114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Redze un digitālā vide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3021B7-2A0B-48CD-88DB-AA3A454F9DC6}"/>
              </a:ext>
            </a:extLst>
          </p:cNvPr>
          <p:cNvSpPr>
            <a:spLocks noGrp="1"/>
          </p:cNvSpPr>
          <p:nvPr/>
        </p:nvSpPr>
        <p:spPr>
          <a:xfrm>
            <a:off x="933450" y="4438650"/>
            <a:ext cx="46101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Audiodeskripcija, taustāmie materiāli, droši ceļi, tīmekļvietne un alternatīvais teksts.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11F778-1272-469E-8855-882B551169EE}"/>
              </a:ext>
            </a:extLst>
          </p:cNvPr>
          <p:cNvSpPr>
            <a:spLocks noGrp="1"/>
          </p:cNvSpPr>
          <p:nvPr/>
        </p:nvSpPr>
        <p:spPr>
          <a:xfrm>
            <a:off x="6096000" y="3695700"/>
            <a:ext cx="5105400" cy="1866900"/>
          </a:xfrm>
          <a:prstGeom prst="rect">
            <a:avLst/>
          </a:prstGeom>
          <a:solidFill>
            <a:srgbClr val="FFFFFF"/>
          </a:solidFill>
          <a:ln w="28575">
            <a:solidFill>
              <a:srgbClr val="EE5B61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01F837-E256-4165-A2B2-3200BC88F39A}"/>
              </a:ext>
            </a:extLst>
          </p:cNvPr>
          <p:cNvSpPr>
            <a:spLocks noGrp="1"/>
          </p:cNvSpPr>
          <p:nvPr/>
        </p:nvSpPr>
        <p:spPr>
          <a:xfrm>
            <a:off x="6096000" y="3695700"/>
            <a:ext cx="5105400" cy="5524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4DF6B0-9808-4980-81E2-AE301798498B}"/>
              </a:ext>
            </a:extLst>
          </p:cNvPr>
          <p:cNvSpPr>
            <a:spLocks noGrp="1"/>
          </p:cNvSpPr>
          <p:nvPr/>
        </p:nvSpPr>
        <p:spPr>
          <a:xfrm>
            <a:off x="6248400" y="3771900"/>
            <a:ext cx="4953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93161D-9507-44FF-AF9A-85BC52483D24}"/>
              </a:ext>
            </a:extLst>
          </p:cNvPr>
          <p:cNvSpPr>
            <a:spLocks noGrp="1"/>
          </p:cNvSpPr>
          <p:nvPr/>
        </p:nvSpPr>
        <p:spPr>
          <a:xfrm>
            <a:off x="6819900" y="3771900"/>
            <a:ext cx="41148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Fiziskā piekļūstamība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5EC99D-5406-4DCB-9E10-23AE38E25E5D}"/>
              </a:ext>
            </a:extLst>
          </p:cNvPr>
          <p:cNvSpPr>
            <a:spLocks noGrp="1"/>
          </p:cNvSpPr>
          <p:nvPr/>
        </p:nvSpPr>
        <p:spPr>
          <a:xfrm>
            <a:off x="6343650" y="4438650"/>
            <a:ext cx="46101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Nokļūt, iekļūt, pārvietoties, izmantot pakalpojumu un droši doties prom.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A80602-4BB7-4BE6-8EF1-853DC80062F4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4418D7-7857-46FD-8927-7626A833538F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D5D07CB5-A8FE-48C9-B1F4-AC44293EC6E3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94416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B18E8900-5001-45C0-A3E1-C769D7B6731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09.00–16.00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15FD30-1A40-4375-BE72-9BAC4DA87CD7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Katras dienas ritms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3A8533-7C69-46B4-914B-89D0A4E14DFF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DA0059-13E2-479C-BF4F-F6218E3755E6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2DEAD-8722-4FE0-9B06-1414DA2BCFDF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2457450" cy="6286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A485BA-7FCA-42EA-86DC-8BB0A1E386BD}"/>
              </a:ext>
            </a:extLst>
          </p:cNvPr>
          <p:cNvSpPr>
            <a:spLocks noGrp="1"/>
          </p:cNvSpPr>
          <p:nvPr/>
        </p:nvSpPr>
        <p:spPr>
          <a:xfrm>
            <a:off x="819150" y="1619250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09.00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ABEB1B-2FAD-4C77-A05F-3C38446C59E9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57450" cy="123825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DB2F4E-DD1E-4CD9-82D4-CEED0DBB891E}"/>
              </a:ext>
            </a:extLst>
          </p:cNvPr>
          <p:cNvSpPr>
            <a:spLocks noGrp="1"/>
          </p:cNvSpPr>
          <p:nvPr/>
        </p:nvSpPr>
        <p:spPr>
          <a:xfrm>
            <a:off x="857250" y="2286000"/>
            <a:ext cx="21145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Ierašanās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FCC014-1F03-4512-B759-E3ACB2A02AD4}"/>
              </a:ext>
            </a:extLst>
          </p:cNvPr>
          <p:cNvSpPr>
            <a:spLocks noGrp="1"/>
          </p:cNvSpPr>
          <p:nvPr/>
        </p:nvSpPr>
        <p:spPr>
          <a:xfrm>
            <a:off x="857250" y="2686050"/>
            <a:ext cx="21145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rīta kafija un fokuss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090D1-3F82-40A2-993F-B6C68DBAB893}"/>
              </a:ext>
            </a:extLst>
          </p:cNvPr>
          <p:cNvSpPr>
            <a:spLocks noGrp="1"/>
          </p:cNvSpPr>
          <p:nvPr/>
        </p:nvSpPr>
        <p:spPr>
          <a:xfrm>
            <a:off x="3371850" y="1524000"/>
            <a:ext cx="2457450" cy="628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9DF71-FDF4-48F8-80E8-AC4C270F0A19}"/>
              </a:ext>
            </a:extLst>
          </p:cNvPr>
          <p:cNvSpPr>
            <a:spLocks noGrp="1"/>
          </p:cNvSpPr>
          <p:nvPr/>
        </p:nvSpPr>
        <p:spPr>
          <a:xfrm>
            <a:off x="3505200" y="1619250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09.30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961EDA-7450-4515-83C5-7CAC5D5967E7}"/>
              </a:ext>
            </a:extLst>
          </p:cNvPr>
          <p:cNvSpPr>
            <a:spLocks noGrp="1"/>
          </p:cNvSpPr>
          <p:nvPr/>
        </p:nvSpPr>
        <p:spPr>
          <a:xfrm>
            <a:off x="3371850" y="2152650"/>
            <a:ext cx="2457450" cy="123825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BF825-FFAF-4FB1-B8F4-87C4FDDCF901}"/>
              </a:ext>
            </a:extLst>
          </p:cNvPr>
          <p:cNvSpPr>
            <a:spLocks noGrp="1"/>
          </p:cNvSpPr>
          <p:nvPr/>
        </p:nvSpPr>
        <p:spPr>
          <a:xfrm>
            <a:off x="3543300" y="2286000"/>
            <a:ext cx="21145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Ekspertu daļa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89C870-BECC-4767-9E88-8DFC6FEF2D4D}"/>
              </a:ext>
            </a:extLst>
          </p:cNvPr>
          <p:cNvSpPr>
            <a:spLocks noGrp="1"/>
          </p:cNvSpPr>
          <p:nvPr/>
        </p:nvSpPr>
        <p:spPr>
          <a:xfrm>
            <a:off x="3543300" y="2686050"/>
            <a:ext cx="21145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zināšanas un pieredze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7EA524-0FB4-4493-A647-185A6811DFF7}"/>
              </a:ext>
            </a:extLst>
          </p:cNvPr>
          <p:cNvSpPr>
            <a:spLocks noGrp="1"/>
          </p:cNvSpPr>
          <p:nvPr/>
        </p:nvSpPr>
        <p:spPr>
          <a:xfrm>
            <a:off x="6057900" y="1524000"/>
            <a:ext cx="2457450" cy="6286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DE396-3E13-436F-8DE8-8839B2797934}"/>
              </a:ext>
            </a:extLst>
          </p:cNvPr>
          <p:cNvSpPr>
            <a:spLocks noGrp="1"/>
          </p:cNvSpPr>
          <p:nvPr/>
        </p:nvSpPr>
        <p:spPr>
          <a:xfrm>
            <a:off x="6191250" y="1619250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12.00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22BFAB-D2FB-4AA0-901F-368EDE598BE4}"/>
              </a:ext>
            </a:extLst>
          </p:cNvPr>
          <p:cNvSpPr>
            <a:spLocks noGrp="1"/>
          </p:cNvSpPr>
          <p:nvPr/>
        </p:nvSpPr>
        <p:spPr>
          <a:xfrm>
            <a:off x="6057900" y="2152650"/>
            <a:ext cx="2457450" cy="123825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ECFB63-C35C-427F-B9E4-835B6EAE6050}"/>
              </a:ext>
            </a:extLst>
          </p:cNvPr>
          <p:cNvSpPr>
            <a:spLocks noGrp="1"/>
          </p:cNvSpPr>
          <p:nvPr/>
        </p:nvSpPr>
        <p:spPr>
          <a:xfrm>
            <a:off x="6229350" y="2286000"/>
            <a:ext cx="21145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Pusdienas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6208B7-AE1A-4272-8FAF-671EDC48DB3B}"/>
              </a:ext>
            </a:extLst>
          </p:cNvPr>
          <p:cNvSpPr>
            <a:spLocks noGrp="1"/>
          </p:cNvSpPr>
          <p:nvPr/>
        </p:nvSpPr>
        <p:spPr>
          <a:xfrm>
            <a:off x="6229350" y="2686050"/>
            <a:ext cx="21145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sarunas un atelpa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54FCC6-A9AE-4966-B2C9-5FD9C4C00246}"/>
              </a:ext>
            </a:extLst>
          </p:cNvPr>
          <p:cNvSpPr>
            <a:spLocks noGrp="1"/>
          </p:cNvSpPr>
          <p:nvPr/>
        </p:nvSpPr>
        <p:spPr>
          <a:xfrm>
            <a:off x="8743950" y="1524000"/>
            <a:ext cx="2457450" cy="6286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6DE36B-C686-41D7-9D40-1D08AF88AE4F}"/>
              </a:ext>
            </a:extLst>
          </p:cNvPr>
          <p:cNvSpPr>
            <a:spLocks noGrp="1"/>
          </p:cNvSpPr>
          <p:nvPr/>
        </p:nvSpPr>
        <p:spPr>
          <a:xfrm>
            <a:off x="8877300" y="1619250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13.30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7D7259-8EA8-476C-A4D8-56FD5763ECD4}"/>
              </a:ext>
            </a:extLst>
          </p:cNvPr>
          <p:cNvSpPr>
            <a:spLocks noGrp="1"/>
          </p:cNvSpPr>
          <p:nvPr/>
        </p:nvSpPr>
        <p:spPr>
          <a:xfrm>
            <a:off x="8743950" y="2152650"/>
            <a:ext cx="2457450" cy="123825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62432E-74F6-4E6F-8FEB-FA16EFCB3A97}"/>
              </a:ext>
            </a:extLst>
          </p:cNvPr>
          <p:cNvSpPr>
            <a:spLocks noGrp="1"/>
          </p:cNvSpPr>
          <p:nvPr/>
        </p:nvSpPr>
        <p:spPr>
          <a:xfrm>
            <a:off x="8915400" y="2286000"/>
            <a:ext cx="21145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702"/>
          </a:bodyPr>
          <a:lstStyle/>
          <a:p>
            <a:pPr algn="ct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Koprades darbnīca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AE00CD-6EE7-4169-8ECF-551A70E7951A}"/>
              </a:ext>
            </a:extLst>
          </p:cNvPr>
          <p:cNvSpPr>
            <a:spLocks noGrp="1"/>
          </p:cNvSpPr>
          <p:nvPr/>
        </p:nvSpPr>
        <p:spPr>
          <a:xfrm>
            <a:off x="8915400" y="2686050"/>
            <a:ext cx="21145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ieteikumi politikai un vadlīnijām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3BEC15-BCB0-4618-9815-F9C6A7913DC1}"/>
              </a:ext>
            </a:extLst>
          </p:cNvPr>
          <p:cNvSpPr>
            <a:spLocks noGrp="1"/>
          </p:cNvSpPr>
          <p:nvPr/>
        </p:nvSpPr>
        <p:spPr>
          <a:xfrm>
            <a:off x="1104900" y="4114800"/>
            <a:ext cx="3048000" cy="10477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C7AB2F-76F4-400C-AC9B-B1BB4CC337EF}"/>
              </a:ext>
            </a:extLst>
          </p:cNvPr>
          <p:cNvSpPr>
            <a:spLocks noGrp="1"/>
          </p:cNvSpPr>
          <p:nvPr/>
        </p:nvSpPr>
        <p:spPr>
          <a:xfrm>
            <a:off x="1276350" y="4257675"/>
            <a:ext cx="27051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defRPr sz="165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Iegūstam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0F8EA9-A581-42FE-B763-430A04E35865}"/>
              </a:ext>
            </a:extLst>
          </p:cNvPr>
          <p:cNvSpPr>
            <a:spLocks noGrp="1"/>
          </p:cNvSpPr>
          <p:nvPr/>
        </p:nvSpPr>
        <p:spPr>
          <a:xfrm>
            <a:off x="1276350" y="4648200"/>
            <a:ext cx="27051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jaunas zināšanas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6EBAD7-25FE-49C9-8DD3-3130957873DE}"/>
              </a:ext>
            </a:extLst>
          </p:cNvPr>
          <p:cNvSpPr>
            <a:spLocks noGrp="1"/>
          </p:cNvSpPr>
          <p:nvPr/>
        </p:nvSpPr>
        <p:spPr>
          <a:xfrm>
            <a:off x="4152900" y="4381500"/>
            <a:ext cx="5334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524"/>
          </a:bodyPr>
          <a:lstStyle/>
          <a:p>
            <a:pPr algn="ctr">
              <a:defRPr sz="210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7E04D6-F274-4BFC-B2E4-27B60FBF8B2F}"/>
              </a:ext>
            </a:extLst>
          </p:cNvPr>
          <p:cNvSpPr>
            <a:spLocks noGrp="1"/>
          </p:cNvSpPr>
          <p:nvPr/>
        </p:nvSpPr>
        <p:spPr>
          <a:xfrm>
            <a:off x="4686300" y="4114800"/>
            <a:ext cx="3048000" cy="10477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630D6B-B000-4235-B72C-B1ED69FD1330}"/>
              </a:ext>
            </a:extLst>
          </p:cNvPr>
          <p:cNvSpPr>
            <a:spLocks noGrp="1"/>
          </p:cNvSpPr>
          <p:nvPr/>
        </p:nvSpPr>
        <p:spPr>
          <a:xfrm>
            <a:off x="4857750" y="4257675"/>
            <a:ext cx="27051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defRPr sz="165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Pārbaudām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A21380-AA88-401B-A258-CC92B51AAF7A}"/>
              </a:ext>
            </a:extLst>
          </p:cNvPr>
          <p:cNvSpPr>
            <a:spLocks noGrp="1"/>
          </p:cNvSpPr>
          <p:nvPr/>
        </p:nvSpPr>
        <p:spPr>
          <a:xfrm>
            <a:off x="4857750" y="4648200"/>
            <a:ext cx="27051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tās praksē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91A6926-F97A-42EB-A331-939CEC1DD280}"/>
              </a:ext>
            </a:extLst>
          </p:cNvPr>
          <p:cNvSpPr>
            <a:spLocks noGrp="1"/>
          </p:cNvSpPr>
          <p:nvPr/>
        </p:nvSpPr>
        <p:spPr>
          <a:xfrm>
            <a:off x="7734300" y="4381500"/>
            <a:ext cx="5334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524"/>
          </a:bodyPr>
          <a:lstStyle/>
          <a:p>
            <a:pPr algn="ctr">
              <a:defRPr sz="210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9092A7-890B-4388-97EF-23DC58348897}"/>
              </a:ext>
            </a:extLst>
          </p:cNvPr>
          <p:cNvSpPr>
            <a:spLocks noGrp="1"/>
          </p:cNvSpPr>
          <p:nvPr/>
        </p:nvSpPr>
        <p:spPr>
          <a:xfrm>
            <a:off x="8267700" y="4114800"/>
            <a:ext cx="3048000" cy="1047750"/>
          </a:xfrm>
          <a:prstGeom prst="rect">
            <a:avLst/>
          </a:prstGeom>
          <a:solidFill>
            <a:srgbClr val="FFFFFF"/>
          </a:solidFill>
          <a:ln w="28575">
            <a:solidFill>
              <a:srgbClr val="EB1647"/>
            </a:solidFill>
          </a:ln>
        </p:spPr>
        <p:txBody>
          <a:bodyPr/>
          <a:lstStyle/>
          <a:p>
            <a:endParaRPr lang="lv-LV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CC9707-9A4A-48A0-BB51-D8D8F86F39F0}"/>
              </a:ext>
            </a:extLst>
          </p:cNvPr>
          <p:cNvSpPr>
            <a:spLocks noGrp="1"/>
          </p:cNvSpPr>
          <p:nvPr/>
        </p:nvSpPr>
        <p:spPr>
          <a:xfrm>
            <a:off x="8439150" y="4257675"/>
            <a:ext cx="27051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defRPr sz="165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Pārvēršam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1CC7DB-9BA3-408A-AB2C-E172A880110A}"/>
              </a:ext>
            </a:extLst>
          </p:cNvPr>
          <p:cNvSpPr>
            <a:spLocks noGrp="1"/>
          </p:cNvSpPr>
          <p:nvPr/>
        </p:nvSpPr>
        <p:spPr>
          <a:xfrm>
            <a:off x="8439150" y="4648200"/>
            <a:ext cx="27051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konkrētos priekšlikumos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B2038E-1644-447B-B825-302D38BE2649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32D00E2-81B1-4274-B941-2555113438F5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id="{0722E539-D2C0-4708-9E40-6DB5F1E56FF0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49527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0DE79FA-A25D-4705-B43F-939E818102D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8953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/>
          </a:bodyPr>
          <a:lstStyle/>
          <a:p>
            <a:pPr algn="l">
              <a:def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B5B5B"/>
                </a:solidFill>
                <a:latin typeface="DejaVu Sans"/>
                <a:ea typeface="DejaVu Sans"/>
                <a:cs typeface="DejaVu Sans"/>
              </a:rPr>
              <a:t>CIKLA REZULTĀTI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D5F03D-C318-440E-8AB8-5FA4AAFA5890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Ko kopā radīsim?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E8E14D-0D70-45EB-9DE0-C57868BC2441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7D3CD6-44AE-4CB0-8BDE-1BE185FDD4D9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07DB1B-ACE9-4A84-A5DC-48EEB2AB318B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3295650" cy="331470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8432A7-7970-4F62-A5F4-E6F5F447CBF2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3295650" cy="68580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1729E6-D59F-4C32-97F1-2C228D62ED2E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6096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ACBB34-34B6-46E3-95E1-B736FF2BC33F}"/>
              </a:ext>
            </a:extLst>
          </p:cNvPr>
          <p:cNvSpPr>
            <a:spLocks noGrp="1"/>
          </p:cNvSpPr>
          <p:nvPr/>
        </p:nvSpPr>
        <p:spPr>
          <a:xfrm>
            <a:off x="952500" y="2628900"/>
            <a:ext cx="2762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Politikas ieteikumi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D8FE30-D3BC-4A54-BAF1-02189152781D}"/>
              </a:ext>
            </a:extLst>
          </p:cNvPr>
          <p:cNvSpPr>
            <a:spLocks noGrp="1"/>
          </p:cNvSpPr>
          <p:nvPr/>
        </p:nvSpPr>
        <p:spPr>
          <a:xfrm>
            <a:off x="952500" y="3524250"/>
            <a:ext cx="2762250" cy="990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Piekļūstamības integrēšanai reģionālajā politikas instrumentā.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BDD46A-F778-4C7C-B020-0A154A255D62}"/>
              </a:ext>
            </a:extLst>
          </p:cNvPr>
          <p:cNvSpPr>
            <a:spLocks noGrp="1"/>
          </p:cNvSpPr>
          <p:nvPr/>
        </p:nvSpPr>
        <p:spPr>
          <a:xfrm>
            <a:off x="4286250" y="1600200"/>
            <a:ext cx="3295650" cy="3314700"/>
          </a:xfrm>
          <a:prstGeom prst="rect">
            <a:avLst/>
          </a:prstGeom>
          <a:solidFill>
            <a:srgbClr val="D7E9E5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2E7E23-CA67-4B05-BF6F-A52E5AC9BFAC}"/>
              </a:ext>
            </a:extLst>
          </p:cNvPr>
          <p:cNvSpPr>
            <a:spLocks noGrp="1"/>
          </p:cNvSpPr>
          <p:nvPr/>
        </p:nvSpPr>
        <p:spPr>
          <a:xfrm>
            <a:off x="4286250" y="1600200"/>
            <a:ext cx="3295650" cy="68580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8E544E-0DD3-4D3B-B765-FE75AD36E908}"/>
              </a:ext>
            </a:extLst>
          </p:cNvPr>
          <p:cNvSpPr>
            <a:spLocks noGrp="1"/>
          </p:cNvSpPr>
          <p:nvPr/>
        </p:nvSpPr>
        <p:spPr>
          <a:xfrm>
            <a:off x="4457700" y="1714500"/>
            <a:ext cx="6096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81F7BF-E686-43B7-98B6-821655B155FB}"/>
              </a:ext>
            </a:extLst>
          </p:cNvPr>
          <p:cNvSpPr>
            <a:spLocks noGrp="1"/>
          </p:cNvSpPr>
          <p:nvPr/>
        </p:nvSpPr>
        <p:spPr>
          <a:xfrm>
            <a:off x="4552950" y="2628900"/>
            <a:ext cx="2762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Vadlīniju projekts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F45BB4-3A34-4BDF-BD24-41ECD3D3A76F}"/>
              </a:ext>
            </a:extLst>
          </p:cNvPr>
          <p:cNvSpPr>
            <a:spLocks noGrp="1"/>
          </p:cNvSpPr>
          <p:nvPr/>
        </p:nvSpPr>
        <p:spPr>
          <a:xfrm>
            <a:off x="4552950" y="3524250"/>
            <a:ext cx="2762250" cy="990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Praktiski ieteikumi kultūras un tūrisma iestādēm.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D25E91-6A50-4844-A8C7-6320EAA24E86}"/>
              </a:ext>
            </a:extLst>
          </p:cNvPr>
          <p:cNvSpPr>
            <a:spLocks noGrp="1"/>
          </p:cNvSpPr>
          <p:nvPr/>
        </p:nvSpPr>
        <p:spPr>
          <a:xfrm>
            <a:off x="7886700" y="1600200"/>
            <a:ext cx="3295650" cy="3314700"/>
          </a:xfrm>
          <a:prstGeom prst="rect">
            <a:avLst/>
          </a:prstGeom>
          <a:solidFill>
            <a:srgbClr val="FDE8EE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ACDADB-3C3E-4130-8DBF-C476DC24549F}"/>
              </a:ext>
            </a:extLst>
          </p:cNvPr>
          <p:cNvSpPr>
            <a:spLocks noGrp="1"/>
          </p:cNvSpPr>
          <p:nvPr/>
        </p:nvSpPr>
        <p:spPr>
          <a:xfrm>
            <a:off x="7886700" y="1600200"/>
            <a:ext cx="3295650" cy="68580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1A4F75-419D-4D46-997C-0733BE823B67}"/>
              </a:ext>
            </a:extLst>
          </p:cNvPr>
          <p:cNvSpPr>
            <a:spLocks noGrp="1"/>
          </p:cNvSpPr>
          <p:nvPr/>
        </p:nvSpPr>
        <p:spPr>
          <a:xfrm>
            <a:off x="8058150" y="1714500"/>
            <a:ext cx="6096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CB3155-4889-46F7-99B3-9C90B0F52E99}"/>
              </a:ext>
            </a:extLst>
          </p:cNvPr>
          <p:cNvSpPr>
            <a:spLocks noGrp="1"/>
          </p:cNvSpPr>
          <p:nvPr/>
        </p:nvSpPr>
        <p:spPr>
          <a:xfrm>
            <a:off x="8153400" y="2628900"/>
            <a:ext cx="2762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Kopīgs kopsavilkums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AE42AD-7C94-4941-8758-B4927FE1C225}"/>
              </a:ext>
            </a:extLst>
          </p:cNvPr>
          <p:cNvSpPr>
            <a:spLocks noGrp="1"/>
          </p:cNvSpPr>
          <p:nvPr/>
        </p:nvSpPr>
        <p:spPr>
          <a:xfrm>
            <a:off x="8153400" y="3524250"/>
            <a:ext cx="2762250" cy="990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Galvenie šķēršļi, prioritātes un turpmākie soļi.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E3AE2B-F908-4F6A-9C94-215F1311E86A}"/>
              </a:ext>
            </a:extLst>
          </p:cNvPr>
          <p:cNvSpPr>
            <a:spLocks noGrp="1"/>
          </p:cNvSpPr>
          <p:nvPr/>
        </p:nvSpPr>
        <p:spPr>
          <a:xfrm>
            <a:off x="1619250" y="5391150"/>
            <a:ext cx="8953500" cy="55245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D09E30-7CC3-430B-944B-72FB40EC057F}"/>
              </a:ext>
            </a:extLst>
          </p:cNvPr>
          <p:cNvSpPr>
            <a:spLocks noGrp="1"/>
          </p:cNvSpPr>
          <p:nvPr/>
        </p:nvSpPr>
        <p:spPr>
          <a:xfrm>
            <a:off x="1809750" y="5486400"/>
            <a:ext cx="8572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Kopīgi izveidots pamats turpmākai rīcībai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DDE365-976A-46DD-A9E0-7E0A50D030E5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D0AA59-C227-4E36-908B-334A969ADE6D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619AB5D8-6029-4E8B-8F6E-741B10E76F1A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1769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F2FC57A-7EB6-4D14-92F2-15F924BEB1EA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98107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Ko sagaidām no dalībniekiem?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4C9EEB-F57B-4831-A402-353F05B2E06F}"/>
              </a:ext>
            </a:extLst>
          </p:cNvPr>
          <p:cNvSpPr>
            <a:spLocks noGrp="1"/>
          </p:cNvSpPr>
          <p:nvPr/>
        </p:nvSpPr>
        <p:spPr>
          <a:xfrm>
            <a:off x="11029950" y="0"/>
            <a:ext cx="1162050" cy="266700"/>
          </a:xfrm>
          <a:prstGeom prst="rect">
            <a:avLst/>
          </a:prstGeom>
          <a:solidFill>
            <a:srgbClr val="11111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5C8E02-DDB4-42D3-B24F-BDD008F0C3AD}"/>
              </a:ext>
            </a:extLst>
          </p:cNvPr>
          <p:cNvSpPr>
            <a:spLocks noGrp="1"/>
          </p:cNvSpPr>
          <p:nvPr/>
        </p:nvSpPr>
        <p:spPr>
          <a:xfrm>
            <a:off x="11087100" y="19050"/>
            <a:ext cx="10287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939"/>
          </a:bodyPr>
          <a:lstStyle/>
          <a:p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SLAIDS 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69EC25-782E-4C06-9546-AFE6B86903F5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742950" cy="7429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29368A-1551-4403-9449-956C4078649C}"/>
              </a:ext>
            </a:extLst>
          </p:cNvPr>
          <p:cNvSpPr>
            <a:spLocks noGrp="1"/>
          </p:cNvSpPr>
          <p:nvPr/>
        </p:nvSpPr>
        <p:spPr>
          <a:xfrm>
            <a:off x="781050" y="1524000"/>
            <a:ext cx="5524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0F4BC-9E25-4290-AEA9-EEA112656DAB}"/>
              </a:ext>
            </a:extLst>
          </p:cNvPr>
          <p:cNvSpPr>
            <a:spLocks noGrp="1"/>
          </p:cNvSpPr>
          <p:nvPr/>
        </p:nvSpPr>
        <p:spPr>
          <a:xfrm>
            <a:off x="1714500" y="1428750"/>
            <a:ext cx="2381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l">
              <a:def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Motivācija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73F390-DED9-41DD-9E29-47DF07216671}"/>
              </a:ext>
            </a:extLst>
          </p:cNvPr>
          <p:cNvSpPr>
            <a:spLocks noGrp="1"/>
          </p:cNvSpPr>
          <p:nvPr/>
        </p:nvSpPr>
        <p:spPr>
          <a:xfrm>
            <a:off x="1714500" y="1809750"/>
            <a:ext cx="5238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gatavība strādāt pie reāliem uzlabojumiem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845B8B-5879-4615-900D-8193E834FCAB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742950" cy="7429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36ED69-20DB-441F-878C-ABE755615FEE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5524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583BDA-887F-40CD-9AA5-991A7DD17164}"/>
              </a:ext>
            </a:extLst>
          </p:cNvPr>
          <p:cNvSpPr>
            <a:spLocks noGrp="1"/>
          </p:cNvSpPr>
          <p:nvPr/>
        </p:nvSpPr>
        <p:spPr>
          <a:xfrm>
            <a:off x="1714500" y="2571750"/>
            <a:ext cx="2381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l">
              <a:def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Sava situācija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86502E-5594-438A-9139-52C9180052A1}"/>
              </a:ext>
            </a:extLst>
          </p:cNvPr>
          <p:cNvSpPr>
            <a:spLocks noGrp="1"/>
          </p:cNvSpPr>
          <p:nvPr/>
        </p:nvSpPr>
        <p:spPr>
          <a:xfrm>
            <a:off x="1714500" y="2952750"/>
            <a:ext cx="5238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īss iestādes apraksts un esošā piekļūstamības informācija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221F86-6425-4DF6-B7C8-624684428CD4}"/>
              </a:ext>
            </a:extLst>
          </p:cNvPr>
          <p:cNvSpPr>
            <a:spLocks noGrp="1"/>
          </p:cNvSpPr>
          <p:nvPr/>
        </p:nvSpPr>
        <p:spPr>
          <a:xfrm>
            <a:off x="685800" y="3714750"/>
            <a:ext cx="742950" cy="7429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85F054-FC10-4249-B3ED-CFF87BCD6EC7}"/>
              </a:ext>
            </a:extLst>
          </p:cNvPr>
          <p:cNvSpPr>
            <a:spLocks noGrp="1"/>
          </p:cNvSpPr>
          <p:nvPr/>
        </p:nvSpPr>
        <p:spPr>
          <a:xfrm>
            <a:off x="781050" y="3810000"/>
            <a:ext cx="5524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F13B68-396F-4A70-AEAB-B2979C2234F9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2381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l">
              <a:def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Līdzdalība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0F8ABB-7AC7-4CD1-BBC8-74781530CDA3}"/>
              </a:ext>
            </a:extLst>
          </p:cNvPr>
          <p:cNvSpPr>
            <a:spLocks noGrp="1"/>
          </p:cNvSpPr>
          <p:nvPr/>
        </p:nvSpPr>
        <p:spPr>
          <a:xfrm>
            <a:off x="1714500" y="4095750"/>
            <a:ext cx="5238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pieredzes apmaiņa, praktisks darbs un priekšlikumi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C4DFB5-D8C1-4DF3-B62C-D01360BC1A5C}"/>
              </a:ext>
            </a:extLst>
          </p:cNvPr>
          <p:cNvSpPr>
            <a:spLocks noGrp="1"/>
          </p:cNvSpPr>
          <p:nvPr/>
        </p:nvSpPr>
        <p:spPr>
          <a:xfrm>
            <a:off x="7429500" y="1257300"/>
            <a:ext cx="1809750" cy="2476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100" b="1">
                <a:solidFill>
                  <a:srgbClr val="EB1647"/>
                </a:solidFill>
                <a:latin typeface="DejaVu Sans"/>
                <a:ea typeface="DejaVu Sans"/>
                <a:cs typeface="DejaVu Sans"/>
              </a:defRPr>
            </a:pPr>
            <a:r>
              <a:rPr sz="11100" b="1">
                <a:solidFill>
                  <a:srgbClr val="EB1647"/>
                </a:solidFill>
                <a:latin typeface="DejaVu Sans"/>
                <a:ea typeface="DejaVu Sans"/>
                <a:cs typeface="DejaVu Sans"/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88A924-F3C5-48A6-8B21-AFDE24F52257}"/>
              </a:ext>
            </a:extLst>
          </p:cNvPr>
          <p:cNvSpPr>
            <a:spLocks noGrp="1"/>
          </p:cNvSpPr>
          <p:nvPr/>
        </p:nvSpPr>
        <p:spPr>
          <a:xfrm>
            <a:off x="8810625" y="2324100"/>
            <a:ext cx="2714625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8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Paldies!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706B4F-A4A1-4DC5-8D34-FA13D3279DC8}"/>
              </a:ext>
            </a:extLst>
          </p:cNvPr>
          <p:cNvSpPr>
            <a:spLocks noGrp="1"/>
          </p:cNvSpPr>
          <p:nvPr/>
        </p:nvSpPr>
        <p:spPr>
          <a:xfrm>
            <a:off x="7296150" y="3905250"/>
            <a:ext cx="4210050" cy="8191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5AC391-D56B-43D2-ADD7-F833CD2B7FFB}"/>
              </a:ext>
            </a:extLst>
          </p:cNvPr>
          <p:cNvSpPr>
            <a:spLocks noGrp="1"/>
          </p:cNvSpPr>
          <p:nvPr/>
        </p:nvSpPr>
        <p:spPr>
          <a:xfrm>
            <a:off x="7505700" y="4038600"/>
            <a:ext cx="37909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Piekļūstamība ir attieksme,</a:t>
            </a:r>
          </a:p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zināšanas un ikdienas izvēles.</a:t>
            </a:r>
          </a:p>
        </p:txBody>
      </p:sp>
      <p:pic>
        <p:nvPicPr>
          <p:cNvPr id="43" name="OpenRegioCulture projekta logotips" descr="Interreg Europe, Eiropas Savienības un OpenRegioCulture projekta logotips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89098" y="4953000"/>
            <a:ext cx="3186055" cy="1143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20CF782-8795-4585-BDD2-9A4BC5ED7694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10991850" cy="209550"/>
          </a:xfrm>
          <a:prstGeom prst="rect">
            <a:avLst/>
          </a:prstGeom>
          <a:solidFill>
            <a:srgbClr val="EE5B61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D52E5-D830-41D2-BD01-C0A6103C237E}"/>
              </a:ext>
            </a:extLst>
          </p:cNvPr>
          <p:cNvSpPr>
            <a:spLocks noGrp="1"/>
          </p:cNvSpPr>
          <p:nvPr/>
        </p:nvSpPr>
        <p:spPr>
          <a:xfrm>
            <a:off x="10991850" y="6648450"/>
            <a:ext cx="1200150" cy="209550"/>
          </a:xfrm>
          <a:prstGeom prst="rect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5F5E3166-CDC9-4557-8CEE-927E4A27B926}"/>
              </a:ext>
            </a:extLst>
          </p:cNvPr>
          <p:cNvSpPr>
            <a:spLocks noGrp="1"/>
          </p:cNvSpPr>
          <p:nvPr/>
        </p:nvSpPr>
        <p:spPr>
          <a:xfrm>
            <a:off x="10744200" y="6648450"/>
            <a:ext cx="514350" cy="209550"/>
          </a:xfrm>
          <a:prstGeom prst="parallelogram">
            <a:avLst/>
          </a:prstGeom>
          <a:solidFill>
            <a:srgbClr val="EB1647"/>
          </a:solidFill>
          <a:ln w="0">
            <a:noFill/>
          </a:ln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864474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1021</Words>
  <Application>Microsoft Macintosh PowerPoint</Application>
  <DocSecurity>0</DocSecurity>
  <PresentationFormat>Widescreen</PresentationFormat>
  <Paragraphs>155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Liena Eisaka</cp:lastModifiedBy>
  <cp:revision>1</cp:revision>
  <dcterms:created xsi:type="dcterms:W3CDTF">2026-09-16T17:20:10Z</dcterms:created>
  <dcterms:modified xsi:type="dcterms:W3CDTF">2026-09-16T17:35:30Z</dcterms:modified>
</cp:coreProperties>
</file>