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9" r:id="rId2"/>
    <p:sldId id="268" r:id="rId3"/>
    <p:sldId id="270" r:id="rId4"/>
    <p:sldId id="262" r:id="rId5"/>
    <p:sldId id="281" r:id="rId6"/>
    <p:sldId id="282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2" r:id="rId15"/>
    <p:sldId id="291" r:id="rId16"/>
    <p:sldId id="280" r:id="rId17"/>
  </p:sldIdLst>
  <p:sldSz cx="18288000" cy="10287000"/>
  <p:notesSz cx="6858000" cy="9144000"/>
  <p:embeddedFontLst>
    <p:embeddedFont>
      <p:font typeface="Avenir Book" panose="02000503020000020003" pitchFamily="2" charset="0"/>
      <p:regular r:id="rId19"/>
      <p:italic r:id="rId20"/>
    </p:embeddedFont>
    <p:embeddedFont>
      <p:font typeface="Canva Sans Bold" panose="020B0803030501040103" pitchFamily="34" charset="0"/>
      <p:regular r:id="rId21"/>
      <p:bold r:id="rId22"/>
    </p:embeddedFont>
    <p:embeddedFont>
      <p:font typeface="Gotham Heavy" panose="02000900000000000000" pitchFamily="2" charset="0"/>
      <p:regular r:id="rId23"/>
      <p:bold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1" autoAdjust="0"/>
    <p:restoredTop sz="94544" autoAdjust="0"/>
  </p:normalViewPr>
  <p:slideViewPr>
    <p:cSldViewPr>
      <p:cViewPr varScale="1">
        <p:scale>
          <a:sx n="73" d="100"/>
          <a:sy n="73" d="100"/>
        </p:scale>
        <p:origin x="56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03F25-705B-4B43-8B9C-58AE49418DB2}" type="datetimeFigureOut">
              <a:rPr lang="en-US" smtClean="0"/>
              <a:t>9/10/25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C5497-056F-4637-A032-819BA9A27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63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lv-LV" sz="12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lv-LV" sz="1200" b="1" i="0" u="none" strike="noStrike" dirty="0">
                <a:solidFill>
                  <a:srgbClr val="000000"/>
                </a:solidFill>
                <a:effectLst/>
              </a:rPr>
              <a:t>“Maigā </a:t>
            </a:r>
            <a:r>
              <a:rPr lang="lv-LV" sz="1200" b="1" i="0" u="none" strike="noStrike" dirty="0" err="1">
                <a:solidFill>
                  <a:srgbClr val="000000"/>
                </a:solidFill>
                <a:effectLst/>
              </a:rPr>
              <a:t>fascinācija</a:t>
            </a:r>
            <a:r>
              <a:rPr lang="lv-LV" sz="1200" b="1" i="0" u="none" strike="noStrike" dirty="0">
                <a:solidFill>
                  <a:srgbClr val="000000"/>
                </a:solidFill>
                <a:effectLst/>
              </a:rPr>
              <a:t>”</a:t>
            </a:r>
            <a:r>
              <a:rPr lang="lv-LV" sz="1200" b="0" i="0" u="none" strike="noStrike" dirty="0">
                <a:solidFill>
                  <a:srgbClr val="000000"/>
                </a:solidFill>
                <a:effectLst/>
              </a:rPr>
              <a:t> – daba piesaista uzmanību viegli un dabiski (piemēram, vēja šalkas, ūdens plūsma, mākoņu kustība).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lv-LV" sz="1200" b="0" i="0" u="none" strike="noStrike" dirty="0"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lv-LV" sz="1200" b="0" i="0" u="none" strike="noStrike" dirty="0">
                <a:solidFill>
                  <a:srgbClr val="000000"/>
                </a:solidFill>
                <a:effectLst/>
              </a:rPr>
              <a:t>Daba palīdz atjaunot tieši vērsto uzmanību, kas ikdienā tiek pārslogota ar mācībām, ekrāniem un sociālām prasībām. To nodrošina četri faktori – maigā </a:t>
            </a:r>
            <a:r>
              <a:rPr lang="lv-LV" sz="1200" b="0" i="0" u="none" strike="noStrike" dirty="0" err="1">
                <a:solidFill>
                  <a:srgbClr val="000000"/>
                </a:solidFill>
                <a:effectLst/>
              </a:rPr>
              <a:t>fascinācija</a:t>
            </a:r>
            <a:r>
              <a:rPr lang="lv-LV" sz="1200" b="0" i="0" u="none" strike="noStrike" dirty="0">
                <a:solidFill>
                  <a:srgbClr val="000000"/>
                </a:solidFill>
                <a:effectLst/>
              </a:rPr>
              <a:t>, iespēja «</a:t>
            </a:r>
            <a:r>
              <a:rPr lang="lv-LV" sz="1200" dirty="0">
                <a:solidFill>
                  <a:srgbClr val="000000"/>
                </a:solidFill>
              </a:rPr>
              <a:t>būt prom», plašums un telpa, saskaņotība</a:t>
            </a:r>
            <a:endParaRPr lang="lv-LV" sz="12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lv-LV" sz="12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lv-LV" sz="12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lv-LV" sz="1200" dirty="0">
                <a:solidFill>
                  <a:srgbClr val="000000"/>
                </a:solidFill>
              </a:rPr>
              <a:t>Ieguvumi:</a:t>
            </a:r>
            <a:br>
              <a:rPr lang="lv-LV" sz="1200" b="0" i="0" u="none" strike="noStrike" dirty="0">
                <a:solidFill>
                  <a:srgbClr val="000000"/>
                </a:solidFill>
                <a:effectLst/>
              </a:rPr>
            </a:br>
            <a:r>
              <a:rPr lang="lv-LV" sz="1200" b="0" i="0" u="none" strike="noStrike" dirty="0">
                <a:solidFill>
                  <a:srgbClr val="000000"/>
                </a:solidFill>
                <a:effectLst/>
              </a:rPr>
              <a:t>Koncentrēšanās spēju uzlabošanās</a:t>
            </a:r>
            <a:br>
              <a:rPr lang="lv-LV" sz="1200" b="0" i="0" u="none" strike="noStrike" dirty="0">
                <a:solidFill>
                  <a:srgbClr val="000000"/>
                </a:solidFill>
                <a:effectLst/>
              </a:rPr>
            </a:br>
            <a:r>
              <a:rPr lang="lv-LV" sz="1200" b="0" i="0" u="none" strike="noStrike" dirty="0">
                <a:solidFill>
                  <a:srgbClr val="000000"/>
                </a:solidFill>
                <a:effectLst/>
              </a:rPr>
              <a:t>Emocionālā regulācija un stresa mazināšana</a:t>
            </a:r>
            <a:br>
              <a:rPr lang="lv-LV" sz="1200" b="0" i="0" u="none" strike="noStrike" dirty="0">
                <a:solidFill>
                  <a:srgbClr val="000000"/>
                </a:solidFill>
                <a:effectLst/>
              </a:rPr>
            </a:br>
            <a:r>
              <a:rPr lang="lv-LV" sz="1200" b="0" i="0" u="none" strike="noStrike" dirty="0">
                <a:solidFill>
                  <a:srgbClr val="000000"/>
                </a:solidFill>
                <a:effectLst/>
              </a:rPr>
              <a:t>Sociālo prasmju un sadarbības stiprināšana</a:t>
            </a:r>
            <a:br>
              <a:rPr lang="lv-LV" sz="1200" b="0" i="0" u="none" strike="noStrike" dirty="0">
                <a:solidFill>
                  <a:srgbClr val="000000"/>
                </a:solidFill>
                <a:effectLst/>
              </a:rPr>
            </a:br>
            <a:r>
              <a:rPr lang="lv-LV" sz="1200" b="0" i="0" u="none" strike="noStrike" dirty="0" err="1">
                <a:solidFill>
                  <a:srgbClr val="000000"/>
                </a:solidFill>
                <a:effectLst/>
              </a:rPr>
              <a:t>Kreativitātes</a:t>
            </a:r>
            <a:r>
              <a:rPr lang="lv-LV" sz="1200" b="0" i="0" u="none" strike="noStrike" dirty="0">
                <a:solidFill>
                  <a:srgbClr val="000000"/>
                </a:solidFill>
                <a:effectLst/>
              </a:rPr>
              <a:t> un problēmu risināšanas veicināšana</a:t>
            </a:r>
          </a:p>
          <a:p>
            <a:r>
              <a:rPr lang="en-LV" sz="1200" dirty="0">
                <a:solidFill>
                  <a:schemeClr val="bg1"/>
                </a:solidFill>
              </a:rPr>
              <a:t>uzmanība</a:t>
            </a:r>
            <a:endParaRPr lang="lv-LV" sz="12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lv-LV" sz="1200" b="1" i="0" u="none" strike="noStrike" dirty="0">
                <a:solidFill>
                  <a:srgbClr val="000000"/>
                </a:solidFill>
                <a:effectLst/>
              </a:rPr>
              <a:t>Iespēja atrauties</a:t>
            </a:r>
            <a:r>
              <a:rPr lang="lv-LV" sz="1200" b="0" i="0" u="none" strike="noStrike" dirty="0">
                <a:solidFill>
                  <a:srgbClr val="000000"/>
                </a:solidFill>
                <a:effectLst/>
              </a:rPr>
              <a:t> – dabas vide ļauj iziet no ikdienas stresa un prasībām.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lv-LV" sz="1200" b="1" i="0" u="none" strike="noStrike" dirty="0">
                <a:solidFill>
                  <a:srgbClr val="000000"/>
                </a:solidFill>
                <a:effectLst/>
              </a:rPr>
              <a:t>Plašums un telpa</a:t>
            </a:r>
            <a:r>
              <a:rPr lang="lv-LV" sz="1200" b="0" i="0" u="none" strike="noStrike" dirty="0">
                <a:solidFill>
                  <a:srgbClr val="000000"/>
                </a:solidFill>
                <a:effectLst/>
              </a:rPr>
              <a:t> – sajūta, ka esi daļa no lielākas pasaules, kas veicina mieru.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lv-LV" sz="1200" b="1" i="0" u="none" strike="noStrike" dirty="0">
                <a:solidFill>
                  <a:srgbClr val="000000"/>
                </a:solidFill>
                <a:effectLst/>
              </a:rPr>
              <a:t>Saskaņotība</a:t>
            </a:r>
            <a:r>
              <a:rPr lang="lv-LV" sz="1200" b="0" i="0" u="none" strike="noStrike" dirty="0">
                <a:solidFill>
                  <a:srgbClr val="000000"/>
                </a:solidFill>
                <a:effectLst/>
              </a:rPr>
              <a:t> – dabā viss organiski saistās kopā, radot iekšēju harmoniju.</a:t>
            </a:r>
          </a:p>
          <a:p>
            <a:endParaRPr lang="en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C5497-056F-4637-A032-819BA9A270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3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ED639-D727-F8BF-4333-B5D63630A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B9A9C9-A6AB-9410-4AC7-A043C2B5E2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D1B3B8-9185-B3D7-D8E9-36DF5D63EB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2314B-5915-1029-0FCF-A5E935359C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C5497-056F-4637-A032-819BA9A270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84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BF14F-8363-532B-F9FC-4AE6E3640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AEE5D6-1F59-2610-1DB2-60A029B2F2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99E422-99AF-DBE7-320F-4FF0B4B0C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DB536-CA59-394B-34F4-547F4A0792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C5497-056F-4637-A032-819BA9A270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8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144D7-FAF9-C167-C6E5-79CD0EF0E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17EF5C-E573-DD28-EECC-F17E1AD047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A563D9-51AE-105D-4317-842CDA9409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2D621-3013-E364-898D-C50DA97AA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C5497-056F-4637-A032-819BA9A270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3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49E0D-7198-1A5F-832B-B43F16996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BA40B7-7E8E-9101-E834-7BD779C80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761FE6-D3ED-940C-B4CB-A96185E10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D58B2-EC61-0842-C6CD-1EA28D1E7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C5497-056F-4637-A032-819BA9A270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31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7D1F1-F7E1-B16E-EAB1-A9E6357DB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BD010-6B97-CF88-A475-E7A0E735C2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912E3E-8C0C-E408-D80C-BFEADA3139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C69C4-DAC7-CAB4-F9EE-93E7DC05EC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C5497-056F-4637-A032-819BA9A270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72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F7A4B-2935-C4BB-9A91-126E8E7DB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83E338-2A6C-53EC-13D8-4407E230B0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F31DE6-5E00-ECE8-E017-034886366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48754E-3A49-CD2D-B998-49455D041F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C5497-056F-4637-A032-819BA9A270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17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0.jpg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LV" dirty="0"/>
          </a:p>
        </p:txBody>
      </p:sp>
      <p:sp>
        <p:nvSpPr>
          <p:cNvPr id="3" name="Freeform 3"/>
          <p:cNvSpPr/>
          <p:nvPr/>
        </p:nvSpPr>
        <p:spPr>
          <a:xfrm>
            <a:off x="892060" y="419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LV" dirty="0"/>
          </a:p>
        </p:txBody>
      </p:sp>
      <p:grpSp>
        <p:nvGrpSpPr>
          <p:cNvPr id="4" name="Group 4"/>
          <p:cNvGrpSpPr/>
          <p:nvPr/>
        </p:nvGrpSpPr>
        <p:grpSpPr>
          <a:xfrm>
            <a:off x="654522" y="6143550"/>
            <a:ext cx="9817090" cy="1514550"/>
            <a:chOff x="0" y="0"/>
            <a:chExt cx="1412724" cy="1608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12724" cy="160811"/>
            </a:xfrm>
            <a:custGeom>
              <a:avLst/>
              <a:gdLst/>
              <a:ahLst/>
              <a:cxnLst/>
              <a:rect l="l" t="t" r="r" b="b"/>
              <a:pathLst>
                <a:path w="1412724" h="160811">
                  <a:moveTo>
                    <a:pt x="0" y="0"/>
                  </a:moveTo>
                  <a:lnTo>
                    <a:pt x="1412724" y="0"/>
                  </a:lnTo>
                  <a:lnTo>
                    <a:pt x="1412724" y="160811"/>
                  </a:lnTo>
                  <a:lnTo>
                    <a:pt x="0" y="160811"/>
                  </a:lnTo>
                  <a:close/>
                </a:path>
              </a:pathLst>
            </a:custGeom>
            <a:solidFill>
              <a:srgbClr val="FF822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1412724" cy="189386"/>
            </a:xfrm>
            <a:prstGeom prst="rect">
              <a:avLst/>
            </a:prstGeom>
          </p:spPr>
          <p:txBody>
            <a:bodyPr lIns="95130" tIns="95130" rIns="95130" bIns="95130" rtlCol="0" anchor="ctr"/>
            <a:lstStyle/>
            <a:p>
              <a:pPr algn="ctr">
                <a:lnSpc>
                  <a:spcPts val="188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54522" y="3922503"/>
            <a:ext cx="10274998" cy="840289"/>
            <a:chOff x="0" y="0"/>
            <a:chExt cx="896660" cy="1608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96660" cy="160811"/>
            </a:xfrm>
            <a:custGeom>
              <a:avLst/>
              <a:gdLst/>
              <a:ahLst/>
              <a:cxnLst/>
              <a:rect l="l" t="t" r="r" b="b"/>
              <a:pathLst>
                <a:path w="896660" h="160811">
                  <a:moveTo>
                    <a:pt x="0" y="0"/>
                  </a:moveTo>
                  <a:lnTo>
                    <a:pt x="896660" y="0"/>
                  </a:lnTo>
                  <a:lnTo>
                    <a:pt x="896660" y="160811"/>
                  </a:lnTo>
                  <a:lnTo>
                    <a:pt x="0" y="160811"/>
                  </a:lnTo>
                  <a:close/>
                </a:path>
              </a:pathLst>
            </a:custGeom>
            <a:solidFill>
              <a:srgbClr val="FF822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896660" cy="189386"/>
            </a:xfrm>
            <a:prstGeom prst="rect">
              <a:avLst/>
            </a:prstGeom>
          </p:spPr>
          <p:txBody>
            <a:bodyPr lIns="95130" tIns="95130" rIns="95130" bIns="95130" rtlCol="0" anchor="ctr"/>
            <a:lstStyle/>
            <a:p>
              <a:pPr algn="ctr">
                <a:lnSpc>
                  <a:spcPts val="18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66713" y="4252999"/>
            <a:ext cx="10262807" cy="379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15"/>
              </a:lnSpc>
            </a:pPr>
            <a:r>
              <a:rPr lang="lv-LV" sz="3550" b="1" spc="8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Sociālo prasmju trenēšanas meistarklases</a:t>
            </a:r>
            <a:endParaRPr lang="en-US" sz="3550" b="1" spc="81" dirty="0">
              <a:solidFill>
                <a:srgbClr val="000000"/>
              </a:solidFill>
              <a:latin typeface="+mj-lt"/>
              <a:ea typeface="Gotham Heavy"/>
              <a:cs typeface="Gotham Heavy"/>
              <a:sym typeface="Gotham Heavy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75298" y="6477976"/>
            <a:ext cx="10250836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15"/>
              </a:lnSpc>
            </a:pPr>
            <a:r>
              <a:rPr lang="lv-LV" sz="2800" b="1" spc="8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Unda Avota</a:t>
            </a:r>
            <a:br>
              <a:rPr lang="lv-LV" sz="2800" b="1" spc="8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</a:br>
            <a:r>
              <a:rPr lang="lv-LV" sz="2400" spc="81" dirty="0" err="1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Ergoterapeite</a:t>
            </a:r>
            <a:r>
              <a:rPr lang="lv-LV" sz="2400" spc="8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, sociālā darbiniece, brīvdabas terapiju speciāliste</a:t>
            </a:r>
            <a:endParaRPr lang="en-US" sz="2400" spc="81" dirty="0">
              <a:solidFill>
                <a:srgbClr val="000000"/>
              </a:solidFill>
              <a:latin typeface="+mj-lt"/>
              <a:ea typeface="Gotham Heavy"/>
              <a:cs typeface="Gotham Heavy"/>
              <a:sym typeface="Gotham Heavy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54521" y="2118504"/>
            <a:ext cx="7651791" cy="782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00000"/>
                </a:solidFill>
                <a:latin typeface="+mj-lt"/>
                <a:ea typeface="Inter Bold" pitchFamily="34" charset="-122"/>
                <a:cs typeface="Gotham Heavy" panose="020B0604020202020204" charset="0"/>
              </a:rPr>
              <a:t>ANM 3.1.1.2.i. “</a:t>
            </a:r>
            <a:r>
              <a:rPr lang="en-US" b="1" dirty="0" err="1">
                <a:solidFill>
                  <a:srgbClr val="000000"/>
                </a:solidFill>
                <a:latin typeface="+mj-lt"/>
                <a:ea typeface="Inter Bold" pitchFamily="34" charset="-122"/>
                <a:cs typeface="Gotham Heavy" panose="020B0604020202020204" charset="0"/>
              </a:rPr>
              <a:t>Pašvaldību</a:t>
            </a:r>
            <a:r>
              <a:rPr lang="en-US" b="1" dirty="0">
                <a:solidFill>
                  <a:srgbClr val="000000"/>
                </a:solidFill>
                <a:latin typeface="+mj-lt"/>
                <a:ea typeface="Inter Bold" pitchFamily="34" charset="-122"/>
                <a:cs typeface="Gotham Heavy" panose="020B060402020202020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j-lt"/>
                <a:ea typeface="Inter Bold" pitchFamily="34" charset="-122"/>
                <a:cs typeface="Gotham Heavy" panose="020B0604020202020204" charset="0"/>
              </a:rPr>
              <a:t>kapacitātes</a:t>
            </a:r>
            <a:r>
              <a:rPr lang="en-US" b="1" dirty="0">
                <a:solidFill>
                  <a:srgbClr val="000000"/>
                </a:solidFill>
                <a:latin typeface="+mj-lt"/>
                <a:ea typeface="Inter Bold" pitchFamily="34" charset="-122"/>
                <a:cs typeface="Gotham Heavy" panose="020B060402020202020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j-lt"/>
                <a:ea typeface="Inter Bold" pitchFamily="34" charset="-122"/>
                <a:cs typeface="Gotham Heavy" panose="020B0604020202020204" charset="0"/>
              </a:rPr>
              <a:t>stiprināšana</a:t>
            </a:r>
            <a:r>
              <a:rPr lang="en-US" b="1" dirty="0">
                <a:solidFill>
                  <a:srgbClr val="000000"/>
                </a:solidFill>
                <a:latin typeface="+mj-lt"/>
                <a:ea typeface="Inter Bold" pitchFamily="34" charset="-122"/>
                <a:cs typeface="Gotham Heavy" panose="020B0604020202020204" charset="0"/>
              </a:rPr>
              <a:t> to </a:t>
            </a:r>
            <a:r>
              <a:rPr lang="en-US" b="1" dirty="0" err="1">
                <a:solidFill>
                  <a:srgbClr val="000000"/>
                </a:solidFill>
                <a:latin typeface="+mj-lt"/>
                <a:ea typeface="Inter Bold" pitchFamily="34" charset="-122"/>
                <a:cs typeface="Gotham Heavy" panose="020B0604020202020204" charset="0"/>
              </a:rPr>
              <a:t>darbības</a:t>
            </a:r>
            <a:r>
              <a:rPr lang="en-US" b="1" dirty="0">
                <a:solidFill>
                  <a:srgbClr val="000000"/>
                </a:solidFill>
                <a:latin typeface="+mj-lt"/>
                <a:ea typeface="Inter Bold" pitchFamily="34" charset="-122"/>
                <a:cs typeface="Gotham Heavy" panose="020B060402020202020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j-lt"/>
                <a:ea typeface="Inter Bold" pitchFamily="34" charset="-122"/>
                <a:cs typeface="Gotham Heavy" panose="020B0604020202020204" charset="0"/>
              </a:rPr>
              <a:t>efektivitātes</a:t>
            </a:r>
            <a:r>
              <a:rPr lang="en-US" b="1" dirty="0">
                <a:solidFill>
                  <a:srgbClr val="000000"/>
                </a:solidFill>
                <a:latin typeface="+mj-lt"/>
                <a:ea typeface="Inter Bold" pitchFamily="34" charset="-122"/>
                <a:cs typeface="Gotham Heavy" panose="020B0604020202020204" charset="0"/>
              </a:rPr>
              <a:t> un </a:t>
            </a:r>
            <a:r>
              <a:rPr lang="en-US" b="1" dirty="0" err="1">
                <a:solidFill>
                  <a:srgbClr val="000000"/>
                </a:solidFill>
                <a:latin typeface="+mj-lt"/>
                <a:ea typeface="Inter Bold" pitchFamily="34" charset="-122"/>
                <a:cs typeface="Gotham Heavy" panose="020B0604020202020204" charset="0"/>
              </a:rPr>
              <a:t>kvalitātes</a:t>
            </a:r>
            <a:r>
              <a:rPr lang="en-US" b="1" dirty="0">
                <a:solidFill>
                  <a:srgbClr val="000000"/>
                </a:solidFill>
                <a:latin typeface="+mj-lt"/>
                <a:ea typeface="Inter Bold" pitchFamily="34" charset="-122"/>
                <a:cs typeface="Gotham Heavy" panose="020B060402020202020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j-lt"/>
                <a:ea typeface="Inter Bold" pitchFamily="34" charset="-122"/>
                <a:cs typeface="Gotham Heavy" panose="020B0604020202020204" charset="0"/>
              </a:rPr>
              <a:t>uzlabošanai</a:t>
            </a:r>
            <a:r>
              <a:rPr lang="en-US" b="1" dirty="0">
                <a:solidFill>
                  <a:srgbClr val="000000"/>
                </a:solidFill>
                <a:latin typeface="+mj-lt"/>
                <a:ea typeface="Inter Bold" pitchFamily="34" charset="-122"/>
                <a:cs typeface="Gotham Heavy" panose="020B0604020202020204" charset="0"/>
              </a:rPr>
              <a:t>”</a:t>
            </a:r>
            <a:endParaRPr lang="en-US" b="1" spc="95" dirty="0">
              <a:solidFill>
                <a:srgbClr val="000000"/>
              </a:solidFill>
              <a:latin typeface="+mj-lt"/>
              <a:ea typeface="Gotham Heavy"/>
              <a:cs typeface="Gotham Heavy" panose="020B0604020202020204" charset="0"/>
              <a:sym typeface="Gotham Heavy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B9CCEF4-2556-3D3D-84CF-7959DAD21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482" y="8118004"/>
            <a:ext cx="2841758" cy="1933169"/>
          </a:xfrm>
          <a:prstGeom prst="rect">
            <a:avLst/>
          </a:prstGeom>
        </p:spPr>
      </p:pic>
      <p:pic>
        <p:nvPicPr>
          <p:cNvPr id="13" name="Picture 12" descr="A black background with a lion and a shield&#10;&#10;AI-generated content may be incorrect.">
            <a:extLst>
              <a:ext uri="{FF2B5EF4-FFF2-40B4-BE49-F238E27FC236}">
                <a16:creationId xmlns:a16="http://schemas.microsoft.com/office/drawing/2014/main" id="{C5F7B666-71C4-6ABF-B126-B88F922825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8335812"/>
            <a:ext cx="1577919" cy="1379688"/>
          </a:xfrm>
          <a:prstGeom prst="rect">
            <a:avLst/>
          </a:prstGeom>
        </p:spPr>
      </p:pic>
      <p:sp>
        <p:nvSpPr>
          <p:cNvPr id="12" name="TextBox 14">
            <a:extLst>
              <a:ext uri="{FF2B5EF4-FFF2-40B4-BE49-F238E27FC236}">
                <a16:creationId xmlns:a16="http://schemas.microsoft.com/office/drawing/2014/main" id="{9FBCAF77-EC00-F9C8-76CA-5614BF4EA3D4}"/>
              </a:ext>
            </a:extLst>
          </p:cNvPr>
          <p:cNvSpPr txBox="1"/>
          <p:nvPr/>
        </p:nvSpPr>
        <p:spPr>
          <a:xfrm>
            <a:off x="654521" y="419544"/>
            <a:ext cx="100666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lv-LV" sz="3200" b="1" dirty="0">
                <a:solidFill>
                  <a:srgbClr val="000000"/>
                </a:solidFill>
                <a:latin typeface="+mj-lt"/>
                <a:ea typeface="Inter Bold" pitchFamily="34" charset="-122"/>
                <a:cs typeface="Gotham Heavy" panose="020B0604020202020204" charset="0"/>
              </a:rPr>
              <a:t>Rīgas plānošanas reģiona</a:t>
            </a:r>
          </a:p>
          <a:p>
            <a:r>
              <a:rPr lang="lv-LV" sz="3200" b="1" dirty="0">
                <a:solidFill>
                  <a:srgbClr val="000000"/>
                </a:solidFill>
                <a:latin typeface="+mj-lt"/>
                <a:ea typeface="Inter Bold" pitchFamily="34" charset="-122"/>
                <a:cs typeface="Gotham Heavy" panose="020B0604020202020204" charset="0"/>
              </a:rPr>
              <a:t>seminārs pašvaldību speciālistiem</a:t>
            </a:r>
          </a:p>
          <a:p>
            <a:r>
              <a:rPr lang="lv-LV" sz="3200" b="1" dirty="0">
                <a:solidFill>
                  <a:srgbClr val="000000"/>
                </a:solidFill>
                <a:latin typeface="+mj-lt"/>
                <a:ea typeface="Inter Bold" pitchFamily="34" charset="-122"/>
                <a:cs typeface="Gotham Heavy" panose="020B0604020202020204" charset="0"/>
              </a:rPr>
              <a:t>darbā ar bērniem ar uzvedības problēmām</a:t>
            </a:r>
            <a:endParaRPr lang="en-US" sz="3200" b="1" spc="95" dirty="0">
              <a:solidFill>
                <a:srgbClr val="000000"/>
              </a:solidFill>
              <a:latin typeface="+mj-lt"/>
              <a:ea typeface="Gotham Heavy"/>
              <a:cs typeface="Gotham Heavy" panose="020B0604020202020204" charset="0"/>
              <a:sym typeface="Gotham Heav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6E773-74BC-B971-A372-8A242BDA1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ainbow over a field&#10;&#10;Description automatically generated">
            <a:extLst>
              <a:ext uri="{FF2B5EF4-FFF2-40B4-BE49-F238E27FC236}">
                <a16:creationId xmlns:a16="http://schemas.microsoft.com/office/drawing/2014/main" id="{53FDC695-24DB-8DB7-D7B3-0325D410B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029" y="807980"/>
            <a:ext cx="8534400" cy="8534400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772395EC-3967-6125-97D0-6E5A78D8DF83}"/>
              </a:ext>
            </a:extLst>
          </p:cNvPr>
          <p:cNvSpPr/>
          <p:nvPr/>
        </p:nvSpPr>
        <p:spPr>
          <a:xfrm>
            <a:off x="-19665" y="-57628"/>
            <a:ext cx="18288000" cy="5048250"/>
          </a:xfrm>
          <a:custGeom>
            <a:avLst/>
            <a:gdLst/>
            <a:ahLst/>
            <a:cxnLst/>
            <a:rect l="l" t="t" r="r" b="b"/>
            <a:pathLst>
              <a:path w="18288000" h="5048250">
                <a:moveTo>
                  <a:pt x="0" y="0"/>
                </a:moveTo>
                <a:lnTo>
                  <a:pt x="18288000" y="0"/>
                </a:lnTo>
                <a:lnTo>
                  <a:pt x="18288000" y="5048250"/>
                </a:lnTo>
                <a:lnTo>
                  <a:pt x="0" y="5048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LV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A9B096D-ADD0-4535-4CAC-8FAEB3DF1A3D}"/>
              </a:ext>
            </a:extLst>
          </p:cNvPr>
          <p:cNvSpPr txBox="1"/>
          <p:nvPr/>
        </p:nvSpPr>
        <p:spPr>
          <a:xfrm>
            <a:off x="642785" y="959274"/>
            <a:ext cx="958410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50"/>
              </a:lnSpc>
            </a:pPr>
            <a:r>
              <a:rPr lang="lv-LV" sz="6106" b="1" spc="9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Kādēļ strādāt dabā?</a:t>
            </a:r>
            <a:endParaRPr lang="en-US" sz="6106" b="1" spc="91" dirty="0">
              <a:solidFill>
                <a:srgbClr val="000000"/>
              </a:solidFill>
              <a:latin typeface="+mj-lt"/>
              <a:ea typeface="Gotham Heavy"/>
              <a:cs typeface="Gotham Heavy"/>
              <a:sym typeface="Gotham Heav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B7F74-9728-740F-32A2-051F37FE17F6}"/>
              </a:ext>
            </a:extLst>
          </p:cNvPr>
          <p:cNvSpPr txBox="1"/>
          <p:nvPr/>
        </p:nvSpPr>
        <p:spPr>
          <a:xfrm>
            <a:off x="631062" y="2439769"/>
            <a:ext cx="6062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0" u="none" strike="noStrike" dirty="0" err="1">
                <a:solidFill>
                  <a:srgbClr val="000000"/>
                </a:solidFill>
                <a:effectLst/>
                <a:latin typeface="+mj-lt"/>
              </a:rPr>
              <a:t>Daba</a:t>
            </a:r>
            <a:r>
              <a:rPr lang="en-GB" sz="360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sz="3600" i="0" u="none" strike="noStrike" dirty="0" err="1">
                <a:solidFill>
                  <a:srgbClr val="000000"/>
                </a:solidFill>
                <a:effectLst/>
                <a:latin typeface="+mj-lt"/>
              </a:rPr>
              <a:t>piedāvā</a:t>
            </a:r>
            <a:r>
              <a:rPr lang="en-GB" sz="360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sz="3600" i="0" u="none" strike="noStrike" dirty="0" err="1">
                <a:solidFill>
                  <a:srgbClr val="000000"/>
                </a:solidFill>
                <a:effectLst/>
                <a:latin typeface="+mj-lt"/>
              </a:rPr>
              <a:t>metaforas</a:t>
            </a:r>
            <a:endParaRPr lang="lv-LV" sz="3300" dirty="0">
              <a:latin typeface="+mj-lt"/>
              <a:cs typeface="Beirut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69EB41-5422-9CB6-C5AF-905F2E73F2E7}"/>
              </a:ext>
            </a:extLst>
          </p:cNvPr>
          <p:cNvSpPr txBox="1"/>
          <p:nvPr/>
        </p:nvSpPr>
        <p:spPr>
          <a:xfrm>
            <a:off x="840044" y="5141916"/>
            <a:ext cx="712961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v-LV" sz="2400" i="0" u="none" strike="noStrike" dirty="0">
                <a:solidFill>
                  <a:srgbClr val="000000"/>
                </a:solidFill>
                <a:effectLst/>
              </a:rPr>
              <a:t>To, ko mēs nespējam pateikt tieši, mēs varam paust caur to, ko pieredzam </a:t>
            </a:r>
            <a:r>
              <a:rPr lang="lv-LV" sz="2400" dirty="0">
                <a:solidFill>
                  <a:srgbClr val="000000"/>
                </a:solidFill>
              </a:rPr>
              <a:t>dabā.</a:t>
            </a:r>
          </a:p>
          <a:p>
            <a:pPr algn="l"/>
            <a:endParaRPr lang="lv-LV" sz="240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lv-LV" sz="2400" dirty="0">
                <a:solidFill>
                  <a:srgbClr val="000000"/>
                </a:solidFill>
              </a:rPr>
              <a:t>Caur metaforām mēs varam nonākt pie dziļākas sevis un citu izpratnes.</a:t>
            </a:r>
            <a:r>
              <a:rPr lang="lv-LV" sz="240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algn="l"/>
            <a:endParaRPr lang="lv-LV" sz="2400" dirty="0">
              <a:solidFill>
                <a:srgbClr val="000000"/>
              </a:solidFill>
            </a:endParaRPr>
          </a:p>
          <a:p>
            <a:pPr algn="l"/>
            <a:r>
              <a:rPr lang="lv-LV" sz="2400" i="0" u="none" strike="noStrike" dirty="0">
                <a:solidFill>
                  <a:srgbClr val="000000"/>
                </a:solidFill>
                <a:effectLst/>
              </a:rPr>
              <a:t>Izpausmes dabā kā </a:t>
            </a:r>
            <a:r>
              <a:rPr lang="lv-LV" sz="2400" i="0" u="none" strike="noStrike" dirty="0" err="1">
                <a:solidFill>
                  <a:srgbClr val="000000"/>
                </a:solidFill>
                <a:effectLst/>
              </a:rPr>
              <a:t>metaforiski</a:t>
            </a:r>
            <a:r>
              <a:rPr lang="lv-LV" sz="2400" i="0" u="none" strike="noStrike" dirty="0">
                <a:solidFill>
                  <a:srgbClr val="000000"/>
                </a:solidFill>
                <a:effectLst/>
              </a:rPr>
              <a:t> salīdzinājumi ar notikumiem mūsos, piemēram, laikapstākļi kā metafora emocijām.</a:t>
            </a:r>
          </a:p>
        </p:txBody>
      </p:sp>
    </p:spTree>
    <p:extLst>
      <p:ext uri="{BB962C8B-B14F-4D97-AF65-F5344CB8AC3E}">
        <p14:creationId xmlns:p14="http://schemas.microsoft.com/office/powerpoint/2010/main" val="2287478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BD270-00DB-8CA1-D36C-5EF1F15C2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CB1A7F-6EA2-4B63-8975-0A02DCC4D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4543" y="2005559"/>
            <a:ext cx="8534400" cy="6400800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E08B3E67-73AE-D983-7E68-59065CA7C902}"/>
              </a:ext>
            </a:extLst>
          </p:cNvPr>
          <p:cNvSpPr/>
          <p:nvPr/>
        </p:nvSpPr>
        <p:spPr>
          <a:xfrm>
            <a:off x="-19665" y="-57628"/>
            <a:ext cx="18288000" cy="5048250"/>
          </a:xfrm>
          <a:custGeom>
            <a:avLst/>
            <a:gdLst/>
            <a:ahLst/>
            <a:cxnLst/>
            <a:rect l="l" t="t" r="r" b="b"/>
            <a:pathLst>
              <a:path w="18288000" h="5048250">
                <a:moveTo>
                  <a:pt x="0" y="0"/>
                </a:moveTo>
                <a:lnTo>
                  <a:pt x="18288000" y="0"/>
                </a:lnTo>
                <a:lnTo>
                  <a:pt x="18288000" y="5048250"/>
                </a:lnTo>
                <a:lnTo>
                  <a:pt x="0" y="5048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LV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AFF0145-1810-7230-4B5A-7A88B2FABEEA}"/>
              </a:ext>
            </a:extLst>
          </p:cNvPr>
          <p:cNvSpPr txBox="1"/>
          <p:nvPr/>
        </p:nvSpPr>
        <p:spPr>
          <a:xfrm>
            <a:off x="642785" y="959274"/>
            <a:ext cx="958410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50"/>
              </a:lnSpc>
            </a:pPr>
            <a:r>
              <a:rPr lang="lv-LV" sz="6106" b="1" spc="9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Kādēļ piedzīvojumi?</a:t>
            </a:r>
            <a:endParaRPr lang="en-US" sz="6106" b="1" spc="91" dirty="0">
              <a:solidFill>
                <a:srgbClr val="000000"/>
              </a:solidFill>
              <a:latin typeface="+mj-lt"/>
              <a:ea typeface="Gotham Heavy"/>
              <a:cs typeface="Gotham Heavy"/>
              <a:sym typeface="Gotham Heav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CAC1B8-C5E6-099E-7D5B-269B18E2BD22}"/>
              </a:ext>
            </a:extLst>
          </p:cNvPr>
          <p:cNvSpPr txBox="1"/>
          <p:nvPr/>
        </p:nvSpPr>
        <p:spPr>
          <a:xfrm>
            <a:off x="631062" y="2439769"/>
            <a:ext cx="69127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0" u="none" strike="noStrike" dirty="0" err="1">
                <a:solidFill>
                  <a:srgbClr val="000000"/>
                </a:solidFill>
                <a:effectLst/>
                <a:latin typeface="+mj-lt"/>
              </a:rPr>
              <a:t>Uztvertais</a:t>
            </a:r>
            <a:r>
              <a:rPr lang="en-GB" sz="3600" i="0" u="none" strike="noStrike" dirty="0">
                <a:solidFill>
                  <a:srgbClr val="000000"/>
                </a:solidFill>
                <a:effectLst/>
                <a:latin typeface="+mj-lt"/>
              </a:rPr>
              <a:t> risks un </a:t>
            </a:r>
            <a:r>
              <a:rPr lang="en-GB" sz="3600" i="0" u="none" strike="noStrike" dirty="0" err="1">
                <a:solidFill>
                  <a:srgbClr val="000000"/>
                </a:solidFill>
                <a:effectLst/>
                <a:latin typeface="+mj-lt"/>
              </a:rPr>
              <a:t>pozitīvais</a:t>
            </a:r>
            <a:r>
              <a:rPr lang="en-GB" sz="3600" i="0" u="none" strike="noStrike" dirty="0">
                <a:solidFill>
                  <a:srgbClr val="000000"/>
                </a:solidFill>
                <a:effectLst/>
                <a:latin typeface="+mj-lt"/>
              </a:rPr>
              <a:t> stress</a:t>
            </a:r>
            <a:endParaRPr lang="lv-LV" sz="3300" dirty="0">
              <a:latin typeface="+mj-lt"/>
              <a:cs typeface="Beirut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527D80-8456-5EE3-59C0-50624BE567A1}"/>
              </a:ext>
            </a:extLst>
          </p:cNvPr>
          <p:cNvSpPr txBox="1"/>
          <p:nvPr/>
        </p:nvSpPr>
        <p:spPr>
          <a:xfrm>
            <a:off x="660370" y="3410440"/>
            <a:ext cx="772163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v-LV" sz="2400" i="0" u="none" strike="noStrike" dirty="0">
                <a:solidFill>
                  <a:srgbClr val="000000"/>
                </a:solidFill>
                <a:effectLst/>
              </a:rPr>
              <a:t>Pieredzēm vienmēr ir jābūt drošām, bet jārada arī </a:t>
            </a:r>
            <a:r>
              <a:rPr lang="lv-LV" sz="2400" dirty="0">
                <a:solidFill>
                  <a:srgbClr val="000000"/>
                </a:solidFill>
              </a:rPr>
              <a:t>šķietama, optimāla riska sajūta, kas rada papildus motivāciju izaicināt sevi.</a:t>
            </a:r>
            <a:br>
              <a:rPr lang="lv-LV" sz="2400" dirty="0">
                <a:solidFill>
                  <a:srgbClr val="000000"/>
                </a:solidFill>
              </a:rPr>
            </a:br>
            <a:br>
              <a:rPr lang="lv-LV" sz="2400" dirty="0">
                <a:solidFill>
                  <a:srgbClr val="000000"/>
                </a:solidFill>
              </a:rPr>
            </a:br>
            <a:r>
              <a:rPr lang="lv-LV" sz="2400" dirty="0">
                <a:solidFill>
                  <a:srgbClr val="000000"/>
                </a:solidFill>
              </a:rPr>
              <a:t>Pozitīvais stress mobilizē mūsu spējas, liek būt </a:t>
            </a:r>
            <a:r>
              <a:rPr lang="lv-LV" sz="2400" dirty="0" err="1">
                <a:solidFill>
                  <a:srgbClr val="000000"/>
                </a:solidFill>
              </a:rPr>
              <a:t>klātesošam</a:t>
            </a:r>
            <a:r>
              <a:rPr lang="lv-LV" sz="2400" dirty="0">
                <a:solidFill>
                  <a:srgbClr val="000000"/>
                </a:solidFill>
              </a:rPr>
              <a:t>, meklēt jaunus risinājumus. </a:t>
            </a:r>
          </a:p>
          <a:p>
            <a:pPr algn="l"/>
            <a:endParaRPr lang="lv-LV" sz="2400" dirty="0">
              <a:solidFill>
                <a:srgbClr val="000000"/>
              </a:solidFill>
            </a:endParaRPr>
          </a:p>
          <a:p>
            <a:pPr algn="l"/>
            <a:r>
              <a:rPr lang="lv-LV" sz="2400" b="0" i="0" u="none" strike="noStrike" dirty="0">
                <a:solidFill>
                  <a:srgbClr val="000000"/>
                </a:solidFill>
                <a:effectLst/>
              </a:rPr>
              <a:t>Kad cilvēks saskaras ar izaicinājumu, kas ir sasniedzams un nav pārāk pārslogojošs, smadzenes reaģē ar </a:t>
            </a:r>
            <a:r>
              <a:rPr lang="lv-LV" sz="2400" b="1" i="0" u="none" strike="noStrike" dirty="0">
                <a:solidFill>
                  <a:srgbClr val="000000"/>
                </a:solidFill>
                <a:effectLst/>
              </a:rPr>
              <a:t>“</a:t>
            </a:r>
            <a:r>
              <a:rPr lang="lv-LV" sz="2400" i="0" u="none" strike="noStrike" dirty="0">
                <a:solidFill>
                  <a:srgbClr val="000000"/>
                </a:solidFill>
                <a:effectLst/>
              </a:rPr>
              <a:t>atlīdzības sistēmas” aktivizēšanos.</a:t>
            </a:r>
          </a:p>
          <a:p>
            <a:pPr algn="l"/>
            <a:r>
              <a:rPr lang="lv-LV" sz="2400" b="0" i="0" u="none" strike="noStrike" dirty="0">
                <a:solidFill>
                  <a:srgbClr val="000000"/>
                </a:solidFill>
                <a:effectLst/>
              </a:rPr>
              <a:t>Dopamīns tiek izdalīts, lai motivētu mūs turpināt darbību un sasniegt mērķi. Līdzās dopamīnam var aktivizēties arī</a:t>
            </a:r>
            <a:r>
              <a:rPr lang="lv-LV" sz="240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lv-LV" sz="2400" i="0" u="none" strike="noStrike" dirty="0" err="1">
                <a:solidFill>
                  <a:srgbClr val="000000"/>
                </a:solidFill>
                <a:effectLst/>
              </a:rPr>
              <a:t>endorfīni</a:t>
            </a:r>
            <a:r>
              <a:rPr lang="lv-LV" sz="2400" i="0" u="none" strike="noStrike" dirty="0">
                <a:solidFill>
                  <a:srgbClr val="000000"/>
                </a:solidFill>
                <a:effectLst/>
              </a:rPr>
              <a:t> un adrenalīns, kas </a:t>
            </a:r>
            <a:r>
              <a:rPr lang="lv-LV" sz="2400" b="0" i="0" u="none" strike="noStrike" dirty="0">
                <a:solidFill>
                  <a:srgbClr val="000000"/>
                </a:solidFill>
                <a:effectLst/>
              </a:rPr>
              <a:t>rada pacilātību, gandarījumu un enerģiju.</a:t>
            </a:r>
          </a:p>
          <a:p>
            <a:pPr algn="l"/>
            <a:br>
              <a:rPr lang="lv-LV" sz="2400" dirty="0">
                <a:solidFill>
                  <a:srgbClr val="000000"/>
                </a:solidFill>
              </a:rPr>
            </a:br>
            <a:br>
              <a:rPr lang="lv-LV" sz="2400" dirty="0">
                <a:solidFill>
                  <a:srgbClr val="000000"/>
                </a:solidFill>
              </a:rPr>
            </a:br>
            <a:endParaRPr lang="lv-LV" sz="240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3916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18425-9CA1-6868-8930-08E642786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ulling each other&#10;&#10;Description automatically generated">
            <a:extLst>
              <a:ext uri="{FF2B5EF4-FFF2-40B4-BE49-F238E27FC236}">
                <a16:creationId xmlns:a16="http://schemas.microsoft.com/office/drawing/2014/main" id="{7E50ED90-5C41-04E2-2E2B-75392FCD3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896" y="1520733"/>
            <a:ext cx="9584104" cy="7188078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ADCA2F21-5AA1-839A-3C77-CE47753710E9}"/>
              </a:ext>
            </a:extLst>
          </p:cNvPr>
          <p:cNvSpPr/>
          <p:nvPr/>
        </p:nvSpPr>
        <p:spPr>
          <a:xfrm>
            <a:off x="-19665" y="-57628"/>
            <a:ext cx="18288000" cy="5048250"/>
          </a:xfrm>
          <a:custGeom>
            <a:avLst/>
            <a:gdLst/>
            <a:ahLst/>
            <a:cxnLst/>
            <a:rect l="l" t="t" r="r" b="b"/>
            <a:pathLst>
              <a:path w="18288000" h="5048250">
                <a:moveTo>
                  <a:pt x="0" y="0"/>
                </a:moveTo>
                <a:lnTo>
                  <a:pt x="18288000" y="0"/>
                </a:lnTo>
                <a:lnTo>
                  <a:pt x="18288000" y="5048250"/>
                </a:lnTo>
                <a:lnTo>
                  <a:pt x="0" y="5048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LV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193ED86-287E-6879-0CAD-B8754828ABF9}"/>
              </a:ext>
            </a:extLst>
          </p:cNvPr>
          <p:cNvSpPr txBox="1"/>
          <p:nvPr/>
        </p:nvSpPr>
        <p:spPr>
          <a:xfrm>
            <a:off x="642785" y="959274"/>
            <a:ext cx="958410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50"/>
              </a:lnSpc>
            </a:pPr>
            <a:r>
              <a:rPr lang="lv-LV" sz="6106" b="1" spc="9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Kādēļ piedzīvojumi?</a:t>
            </a:r>
            <a:endParaRPr lang="en-US" sz="6106" b="1" spc="91" dirty="0">
              <a:solidFill>
                <a:srgbClr val="000000"/>
              </a:solidFill>
              <a:latin typeface="+mj-lt"/>
              <a:ea typeface="Gotham Heavy"/>
              <a:cs typeface="Gotham Heavy"/>
              <a:sym typeface="Gotham Heav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3C7DE9-04B7-EA79-387B-9B53A0D4EF53}"/>
              </a:ext>
            </a:extLst>
          </p:cNvPr>
          <p:cNvSpPr txBox="1"/>
          <p:nvPr/>
        </p:nvSpPr>
        <p:spPr>
          <a:xfrm>
            <a:off x="1175238" y="2473748"/>
            <a:ext cx="69127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0" u="none" strike="noStrike" dirty="0" err="1">
                <a:solidFill>
                  <a:srgbClr val="000000"/>
                </a:solidFill>
                <a:effectLst/>
                <a:latin typeface="+mj-lt"/>
              </a:rPr>
              <a:t>Problēmu</a:t>
            </a:r>
            <a:r>
              <a:rPr lang="en-GB" sz="360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sz="3600" i="0" u="none" strike="noStrike" dirty="0" err="1">
                <a:solidFill>
                  <a:srgbClr val="000000"/>
                </a:solidFill>
                <a:effectLst/>
                <a:latin typeface="+mj-lt"/>
              </a:rPr>
              <a:t>risināšana</a:t>
            </a:r>
            <a:endParaRPr lang="lv-LV" sz="3300" dirty="0">
              <a:latin typeface="+mj-lt"/>
              <a:cs typeface="Beirut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AC0957-F3D8-F2B2-3065-D4F8FA04441C}"/>
              </a:ext>
            </a:extLst>
          </p:cNvPr>
          <p:cNvSpPr txBox="1"/>
          <p:nvPr/>
        </p:nvSpPr>
        <p:spPr>
          <a:xfrm>
            <a:off x="1066800" y="4990622"/>
            <a:ext cx="712961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v-LV" sz="2400" i="0" u="none" strike="noStrike" dirty="0">
                <a:effectLst/>
              </a:rPr>
              <a:t>Reālas situācijas bez “gatavām atbildēm”. Nav iepriekš noteikta scenārija - jāmeklē risinājumi pašiem.</a:t>
            </a:r>
          </a:p>
          <a:p>
            <a:pPr algn="l"/>
            <a:endParaRPr lang="lv-LV" sz="2400" i="0" u="none" strike="noStrike" dirty="0">
              <a:effectLst/>
            </a:endParaRPr>
          </a:p>
          <a:p>
            <a:pPr algn="l"/>
            <a:r>
              <a:rPr lang="lv-LV" sz="2400" i="0" u="none" strike="noStrike" dirty="0">
                <a:effectLst/>
              </a:rPr>
              <a:t>Dalībnieki izmēģina dažādus risinājumus, pārbauda idejas praksē, eksperimentējot un pieejot radoši.</a:t>
            </a:r>
          </a:p>
          <a:p>
            <a:pPr algn="l"/>
            <a:endParaRPr lang="lv-LV" sz="2400" i="0" u="none" strike="noStrike" dirty="0">
              <a:effectLst/>
            </a:endParaRPr>
          </a:p>
          <a:p>
            <a:pPr algn="l"/>
            <a:r>
              <a:rPr lang="lv-LV" sz="2400" i="0" u="none" strike="noStrike" dirty="0">
                <a:effectLst/>
              </a:rPr>
              <a:t>Kļūdas kļūst par mācīšanās avotu. Dabas un aktivitāšu “dabiskās sekas” māca domāt soli uz priekšu.</a:t>
            </a:r>
          </a:p>
          <a:p>
            <a:pPr algn="l"/>
            <a:endParaRPr lang="lv-LV" sz="2400" i="0" u="none" strike="noStrike" dirty="0">
              <a:effectLst/>
            </a:endParaRPr>
          </a:p>
          <a:p>
            <a:pPr algn="l"/>
            <a:r>
              <a:rPr lang="lv-LV" sz="2400" i="0" u="none" strike="noStrike" dirty="0">
                <a:effectLst/>
              </a:rPr>
              <a:t>Jāņem vērā dažādi viedokļi, jāvienojas un jāsadarbojas.</a:t>
            </a:r>
          </a:p>
        </p:txBody>
      </p:sp>
    </p:spTree>
    <p:extLst>
      <p:ext uri="{BB962C8B-B14F-4D97-AF65-F5344CB8AC3E}">
        <p14:creationId xmlns:p14="http://schemas.microsoft.com/office/powerpoint/2010/main" val="1983438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0D63F-F052-4A5A-0DCD-85CA27330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people helping each other in the snow&#10;&#10;Description automatically generated">
            <a:extLst>
              <a:ext uri="{FF2B5EF4-FFF2-40B4-BE49-F238E27FC236}">
                <a16:creationId xmlns:a16="http://schemas.microsoft.com/office/drawing/2014/main" id="{EBA49D1D-F813-55A0-A9DB-9D2EDD167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19818" y="1055310"/>
            <a:ext cx="8610600" cy="8610600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DE78B2A1-86B7-5505-61C4-E44F8C8D40A3}"/>
              </a:ext>
            </a:extLst>
          </p:cNvPr>
          <p:cNvSpPr/>
          <p:nvPr/>
        </p:nvSpPr>
        <p:spPr>
          <a:xfrm>
            <a:off x="-19665" y="-57628"/>
            <a:ext cx="18288000" cy="5048250"/>
          </a:xfrm>
          <a:custGeom>
            <a:avLst/>
            <a:gdLst/>
            <a:ahLst/>
            <a:cxnLst/>
            <a:rect l="l" t="t" r="r" b="b"/>
            <a:pathLst>
              <a:path w="18288000" h="5048250">
                <a:moveTo>
                  <a:pt x="0" y="0"/>
                </a:moveTo>
                <a:lnTo>
                  <a:pt x="18288000" y="0"/>
                </a:lnTo>
                <a:lnTo>
                  <a:pt x="18288000" y="5048250"/>
                </a:lnTo>
                <a:lnTo>
                  <a:pt x="0" y="5048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LV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454CBD2-8C78-9368-73CF-B5D50B290ED2}"/>
              </a:ext>
            </a:extLst>
          </p:cNvPr>
          <p:cNvSpPr txBox="1"/>
          <p:nvPr/>
        </p:nvSpPr>
        <p:spPr>
          <a:xfrm>
            <a:off x="642785" y="959274"/>
            <a:ext cx="958410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50"/>
              </a:lnSpc>
            </a:pPr>
            <a:r>
              <a:rPr lang="lv-LV" sz="6106" b="1" spc="9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Kādēļ piedzīvojumi?</a:t>
            </a:r>
            <a:endParaRPr lang="en-US" sz="6106" b="1" spc="91" dirty="0">
              <a:solidFill>
                <a:srgbClr val="000000"/>
              </a:solidFill>
              <a:latin typeface="+mj-lt"/>
              <a:ea typeface="Gotham Heavy"/>
              <a:cs typeface="Gotham Heavy"/>
              <a:sym typeface="Gotham Heav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DEE480-9BD3-EA28-CB8E-15D570B450D8}"/>
              </a:ext>
            </a:extLst>
          </p:cNvPr>
          <p:cNvSpPr txBox="1"/>
          <p:nvPr/>
        </p:nvSpPr>
        <p:spPr>
          <a:xfrm>
            <a:off x="642785" y="2095500"/>
            <a:ext cx="691273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 err="1">
                <a:solidFill>
                  <a:srgbClr val="000000"/>
                </a:solidFill>
                <a:latin typeface="+mj-lt"/>
                <a:cs typeface="Beirut" pitchFamily="2" charset="-78"/>
              </a:rPr>
              <a:t>Iesaiste</a:t>
            </a:r>
            <a:r>
              <a:rPr lang="en-GB" sz="3600" dirty="0">
                <a:solidFill>
                  <a:srgbClr val="000000"/>
                </a:solidFill>
                <a:latin typeface="+mj-lt"/>
                <a:cs typeface="Beirut" pitchFamily="2" charset="-78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+mj-lt"/>
                <a:cs typeface="Beirut" pitchFamily="2" charset="-78"/>
              </a:rPr>
              <a:t>kinētiskās</a:t>
            </a:r>
            <a:r>
              <a:rPr lang="en-GB" sz="3600" dirty="0">
                <a:solidFill>
                  <a:srgbClr val="000000"/>
                </a:solidFill>
                <a:latin typeface="+mj-lt"/>
                <a:cs typeface="Beirut" pitchFamily="2" charset="-78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+mj-lt"/>
                <a:cs typeface="Beirut" pitchFamily="2" charset="-78"/>
              </a:rPr>
              <a:t>piedzīvojumu</a:t>
            </a:r>
            <a:r>
              <a:rPr lang="en-GB" sz="3600" dirty="0">
                <a:solidFill>
                  <a:srgbClr val="000000"/>
                </a:solidFill>
                <a:latin typeface="+mj-lt"/>
                <a:cs typeface="Beirut" pitchFamily="2" charset="-78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+mj-lt"/>
                <a:cs typeface="Beirut" pitchFamily="2" charset="-78"/>
              </a:rPr>
              <a:t>aktivitātēs</a:t>
            </a:r>
            <a:r>
              <a:rPr lang="en-GB" sz="3600" dirty="0">
                <a:solidFill>
                  <a:srgbClr val="000000"/>
                </a:solidFill>
                <a:latin typeface="+mj-lt"/>
                <a:cs typeface="Beirut" pitchFamily="2" charset="-78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+mj-lt"/>
                <a:cs typeface="Beirut" pitchFamily="2" charset="-78"/>
              </a:rPr>
              <a:t>veicina</a:t>
            </a:r>
            <a:r>
              <a:rPr lang="en-GB" sz="3600" dirty="0">
                <a:solidFill>
                  <a:srgbClr val="000000"/>
                </a:solidFill>
                <a:latin typeface="+mj-lt"/>
                <a:cs typeface="Beirut" pitchFamily="2" charset="-78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+mj-lt"/>
                <a:cs typeface="Beirut" pitchFamily="2" charset="-78"/>
              </a:rPr>
              <a:t>holistiskas</a:t>
            </a:r>
            <a:r>
              <a:rPr lang="en-GB" sz="3600" dirty="0">
                <a:solidFill>
                  <a:srgbClr val="000000"/>
                </a:solidFill>
                <a:latin typeface="+mj-lt"/>
                <a:cs typeface="Beirut" pitchFamily="2" charset="-78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+mj-lt"/>
                <a:cs typeface="Beirut" pitchFamily="2" charset="-78"/>
              </a:rPr>
              <a:t>dzīvā</a:t>
            </a:r>
            <a:r>
              <a:rPr lang="en-GB" sz="3600" dirty="0">
                <a:solidFill>
                  <a:srgbClr val="000000"/>
                </a:solidFill>
                <a:latin typeface="+mj-lt"/>
                <a:cs typeface="Beirut" pitchFamily="2" charset="-78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+mj-lt"/>
                <a:cs typeface="Beirut" pitchFamily="2" charset="-78"/>
              </a:rPr>
              <a:t>ķermeņa</a:t>
            </a:r>
            <a:r>
              <a:rPr lang="en-GB" sz="3600" dirty="0">
                <a:solidFill>
                  <a:srgbClr val="000000"/>
                </a:solidFill>
                <a:latin typeface="+mj-lt"/>
                <a:cs typeface="Beirut" pitchFamily="2" charset="-78"/>
              </a:rPr>
              <a:t> </a:t>
            </a:r>
            <a:r>
              <a:rPr lang="en-GB" sz="3600" dirty="0" err="1">
                <a:solidFill>
                  <a:srgbClr val="000000"/>
                </a:solidFill>
                <a:latin typeface="+mj-lt"/>
                <a:cs typeface="Beirut" pitchFamily="2" charset="-78"/>
              </a:rPr>
              <a:t>pieredzes</a:t>
            </a:r>
            <a:endParaRPr lang="lv-LV" sz="3300" dirty="0">
              <a:latin typeface="+mj-lt"/>
              <a:cs typeface="Beirut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F2FE35-63A3-7A3A-E8CF-E7779F35303A}"/>
              </a:ext>
            </a:extLst>
          </p:cNvPr>
          <p:cNvSpPr txBox="1"/>
          <p:nvPr/>
        </p:nvSpPr>
        <p:spPr>
          <a:xfrm>
            <a:off x="838200" y="4810363"/>
            <a:ext cx="712961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v-LV" sz="2400" b="1" i="0" u="none" strike="noStrike" dirty="0">
                <a:solidFill>
                  <a:srgbClr val="000000"/>
                </a:solidFill>
                <a:effectLst/>
              </a:rPr>
              <a:t>Pieredze ir iemiesota (</a:t>
            </a:r>
            <a:r>
              <a:rPr lang="lv-LV" sz="2400" b="1" i="0" u="none" strike="noStrike" dirty="0" err="1">
                <a:solidFill>
                  <a:srgbClr val="000000"/>
                </a:solidFill>
                <a:effectLst/>
              </a:rPr>
              <a:t>embodied</a:t>
            </a:r>
            <a:r>
              <a:rPr lang="lv-LV" sz="2400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lv-LV" sz="2400" b="1" i="0" u="none" strike="noStrike" dirty="0" err="1">
                <a:solidFill>
                  <a:srgbClr val="000000"/>
                </a:solidFill>
                <a:effectLst/>
              </a:rPr>
              <a:t>learning</a:t>
            </a:r>
            <a:r>
              <a:rPr lang="lv-LV" sz="2400" b="1" i="0" u="none" strike="noStrike" dirty="0">
                <a:solidFill>
                  <a:srgbClr val="000000"/>
                </a:solidFill>
                <a:effectLst/>
              </a:rPr>
              <a:t>)</a:t>
            </a:r>
            <a:endParaRPr lang="lv-LV" sz="24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lv-LV" sz="2400" b="0" i="0" u="none" strike="noStrike" dirty="0">
                <a:solidFill>
                  <a:srgbClr val="000000"/>
                </a:solidFill>
                <a:effectLst/>
              </a:rPr>
              <a:t>Ķermenis “atceras” pārdzīvoto vairāk nekā tikai prāts.</a:t>
            </a:r>
          </a:p>
          <a:p>
            <a:pPr algn="l"/>
            <a:r>
              <a:rPr lang="lv-LV" sz="2400" b="0" i="0" u="none" strike="noStrike" dirty="0">
                <a:solidFill>
                  <a:srgbClr val="000000"/>
                </a:solidFill>
                <a:effectLst/>
              </a:rPr>
              <a:t>Fiziska iesaiste veido dziļākas mācīšanās pēdas.</a:t>
            </a:r>
          </a:p>
          <a:p>
            <a:pPr algn="l"/>
            <a:endParaRPr lang="lv-LV" sz="24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lv-LV" sz="2400" b="0" i="0" u="none" strike="noStrike" dirty="0">
                <a:solidFill>
                  <a:srgbClr val="000000"/>
                </a:solidFill>
                <a:effectLst/>
              </a:rPr>
              <a:t>Piedzīvojumi iesaista visos līmeņos – fiziskā, emocionālā, kognitīvā un sociālā - tas palielina mācīšanās intensitāti un atmiņas noturību.</a:t>
            </a:r>
          </a:p>
          <a:p>
            <a:pPr algn="l"/>
            <a:endParaRPr lang="lv-LV" sz="2400" dirty="0">
              <a:solidFill>
                <a:srgbClr val="000000"/>
              </a:solidFill>
            </a:endParaRPr>
          </a:p>
          <a:p>
            <a:pPr algn="l"/>
            <a:r>
              <a:rPr lang="lv-LV" sz="2400" b="0" i="0" u="none" strike="noStrike" dirty="0">
                <a:solidFill>
                  <a:srgbClr val="000000"/>
                </a:solidFill>
                <a:effectLst/>
              </a:rPr>
              <a:t>Fiziska aktivitāte mācīšanās laikā uzlabo skābekļa pieplūdi smadzenēm, </a:t>
            </a:r>
            <a:r>
              <a:rPr lang="lv-LV" sz="2400" dirty="0">
                <a:solidFill>
                  <a:srgbClr val="000000"/>
                </a:solidFill>
                <a:latin typeface="-webkit-standard"/>
              </a:rPr>
              <a:t>a</a:t>
            </a:r>
            <a:r>
              <a:rPr lang="lv-LV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ktivizē </a:t>
            </a:r>
            <a:r>
              <a:rPr lang="lv-LV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neirotransmiterus</a:t>
            </a:r>
            <a:r>
              <a:rPr lang="lv-LV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(dopamīnu, serotonīnu, </a:t>
            </a:r>
            <a:r>
              <a:rPr lang="lv-LV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noradrenalīnu</a:t>
            </a:r>
            <a:r>
              <a:rPr lang="lv-LV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), kas uzlabo uzmanību, atmiņu un garastāvokli, regulē </a:t>
            </a:r>
            <a:r>
              <a:rPr lang="lv-LV" sz="2400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kortizola</a:t>
            </a:r>
            <a:r>
              <a:rPr lang="lv-LV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līmeni, palīdz izlādēt emocionālo spriedzi.</a:t>
            </a:r>
            <a:endParaRPr lang="lv-LV" sz="2400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1693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E89A9-40AA-93E0-F8DC-1E9790A57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51F27312-D10C-F341-9E95-88F067E20D25}"/>
              </a:ext>
            </a:extLst>
          </p:cNvPr>
          <p:cNvGrpSpPr/>
          <p:nvPr/>
        </p:nvGrpSpPr>
        <p:grpSpPr>
          <a:xfrm>
            <a:off x="642784" y="647700"/>
            <a:ext cx="9796616" cy="840289"/>
            <a:chOff x="0" y="0"/>
            <a:chExt cx="1412724" cy="16081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10A3D21-333E-D50C-565B-889BE59B7359}"/>
                </a:ext>
              </a:extLst>
            </p:cNvPr>
            <p:cNvSpPr/>
            <p:nvPr/>
          </p:nvSpPr>
          <p:spPr>
            <a:xfrm>
              <a:off x="0" y="0"/>
              <a:ext cx="1412724" cy="160811"/>
            </a:xfrm>
            <a:custGeom>
              <a:avLst/>
              <a:gdLst/>
              <a:ahLst/>
              <a:cxnLst/>
              <a:rect l="l" t="t" r="r" b="b"/>
              <a:pathLst>
                <a:path w="1412724" h="160811">
                  <a:moveTo>
                    <a:pt x="0" y="0"/>
                  </a:moveTo>
                  <a:lnTo>
                    <a:pt x="1412724" y="0"/>
                  </a:lnTo>
                  <a:lnTo>
                    <a:pt x="1412724" y="160811"/>
                  </a:lnTo>
                  <a:lnTo>
                    <a:pt x="0" y="160811"/>
                  </a:lnTo>
                  <a:close/>
                </a:path>
              </a:pathLst>
            </a:custGeom>
            <a:solidFill>
              <a:srgbClr val="FF822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69BBAC77-CD88-9280-6A21-55C4E937B7C2}"/>
                </a:ext>
              </a:extLst>
            </p:cNvPr>
            <p:cNvSpPr txBox="1"/>
            <p:nvPr/>
          </p:nvSpPr>
          <p:spPr>
            <a:xfrm>
              <a:off x="0" y="-28575"/>
              <a:ext cx="1412724" cy="189386"/>
            </a:xfrm>
            <a:prstGeom prst="rect">
              <a:avLst/>
            </a:prstGeom>
          </p:spPr>
          <p:txBody>
            <a:bodyPr lIns="95130" tIns="95130" rIns="95130" bIns="95130" rtlCol="0" anchor="ctr"/>
            <a:lstStyle/>
            <a:p>
              <a:pPr algn="ctr">
                <a:lnSpc>
                  <a:spcPts val="18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0BFBA598-3634-E0A4-2AA8-1CA2F5B4857D}"/>
              </a:ext>
            </a:extLst>
          </p:cNvPr>
          <p:cNvSpPr txBox="1"/>
          <p:nvPr/>
        </p:nvSpPr>
        <p:spPr>
          <a:xfrm>
            <a:off x="914865" y="1036644"/>
            <a:ext cx="17601735" cy="422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15"/>
              </a:lnSpc>
            </a:pPr>
            <a:r>
              <a:rPr lang="en-US" sz="4800" b="1" spc="81" dirty="0" err="1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Pieredzes</a:t>
            </a:r>
            <a:r>
              <a:rPr lang="en-US" sz="4800" b="1" spc="8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 </a:t>
            </a:r>
            <a:r>
              <a:rPr lang="en-US" sz="4800" b="1" spc="81" dirty="0" err="1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izglītības</a:t>
            </a:r>
            <a:r>
              <a:rPr lang="en-US" sz="4800" b="1" spc="8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 </a:t>
            </a:r>
            <a:r>
              <a:rPr lang="en-US" sz="4800" b="1" spc="81" dirty="0" err="1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cikls</a:t>
            </a:r>
            <a:r>
              <a:rPr lang="en-US" sz="4800" b="1" spc="8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 (</a:t>
            </a:r>
            <a:r>
              <a:rPr lang="en-US" sz="4800" b="1" spc="81" dirty="0" err="1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D.A.Kolb</a:t>
            </a:r>
            <a:r>
              <a:rPr lang="en-US" sz="4800" b="1" spc="8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86F958-FB65-746F-2A85-E056CA972FC9}"/>
              </a:ext>
            </a:extLst>
          </p:cNvPr>
          <p:cNvSpPr txBox="1"/>
          <p:nvPr/>
        </p:nvSpPr>
        <p:spPr>
          <a:xfrm>
            <a:off x="642784" y="2026247"/>
            <a:ext cx="165784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LV" sz="3600" b="1" dirty="0"/>
              <a:t>“Dalība aktivitātē vēl nenozīmē, ka tā tiek pieredzēta.”</a:t>
            </a:r>
            <a:r>
              <a:rPr lang="en-LV" sz="1400" b="1" dirty="0"/>
              <a:t> </a:t>
            </a:r>
            <a:r>
              <a:rPr lang="en-LV" b="1" dirty="0"/>
              <a:t>(Peeters, Ringer, 2021)</a:t>
            </a:r>
            <a:endParaRPr lang="en-LV" sz="1400" b="1" dirty="0"/>
          </a:p>
          <a:p>
            <a:pPr marL="0" indent="0">
              <a:buNone/>
            </a:pPr>
            <a:r>
              <a:rPr lang="en-LV" sz="3600" b="1" dirty="0"/>
              <a:t>Pārmaiņu centrālais koncepts ir apzinātība.</a:t>
            </a:r>
            <a:endParaRPr lang="en-LV" sz="24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None/>
            </a:pPr>
            <a:endParaRPr lang="lv-LV" sz="2400" b="1" dirty="0">
              <a:cs typeface="Gotham Heavy" panose="020B060402020202020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132CCD-7977-AEE1-4535-5B10D2858638}"/>
              </a:ext>
            </a:extLst>
          </p:cNvPr>
          <p:cNvSpPr/>
          <p:nvPr/>
        </p:nvSpPr>
        <p:spPr>
          <a:xfrm>
            <a:off x="10221218" y="5379082"/>
            <a:ext cx="2131423" cy="105715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400" dirty="0">
                <a:latin typeface="Avenir Book" panose="02000503020000020003" pitchFamily="2" charset="0"/>
              </a:rPr>
              <a:t>Reflektīvs novērojums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60F0E61-F3D1-A719-F112-0921D503C6B3}"/>
              </a:ext>
            </a:extLst>
          </p:cNvPr>
          <p:cNvSpPr/>
          <p:nvPr/>
        </p:nvSpPr>
        <p:spPr>
          <a:xfrm>
            <a:off x="8078289" y="4083052"/>
            <a:ext cx="2131423" cy="105715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400" dirty="0">
                <a:latin typeface="Avenir Book" panose="02000503020000020003" pitchFamily="2" charset="0"/>
              </a:rPr>
              <a:t>Konkrēta pieredze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2718AFF-ACE4-0F79-2F8B-DB9E776037A7}"/>
              </a:ext>
            </a:extLst>
          </p:cNvPr>
          <p:cNvSpPr/>
          <p:nvPr/>
        </p:nvSpPr>
        <p:spPr>
          <a:xfrm>
            <a:off x="7566814" y="6938017"/>
            <a:ext cx="3154370" cy="105715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400" dirty="0">
                <a:latin typeface="Avenir Book" panose="02000503020000020003" pitchFamily="2" charset="0"/>
              </a:rPr>
              <a:t>Abstrakta konceptualizēšana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B110E28-1CF9-CF0D-7EDA-8E0144E94569}"/>
              </a:ext>
            </a:extLst>
          </p:cNvPr>
          <p:cNvSpPr/>
          <p:nvPr/>
        </p:nvSpPr>
        <p:spPr>
          <a:xfrm>
            <a:off x="5635381" y="5379082"/>
            <a:ext cx="2367489" cy="105715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V" sz="2400" dirty="0">
                <a:latin typeface="Avenir Book" panose="02000503020000020003" pitchFamily="2" charset="0"/>
              </a:rPr>
              <a:t>Eksperi-</a:t>
            </a:r>
          </a:p>
          <a:p>
            <a:pPr algn="ctr"/>
            <a:r>
              <a:rPr lang="en-LV" sz="2400" dirty="0">
                <a:latin typeface="Avenir Book" panose="02000503020000020003" pitchFamily="2" charset="0"/>
              </a:rPr>
              <a:t>mentēšana</a:t>
            </a:r>
          </a:p>
        </p:txBody>
      </p:sp>
      <p:sp>
        <p:nvSpPr>
          <p:cNvPr id="9" name="Bent Arrow 8">
            <a:extLst>
              <a:ext uri="{FF2B5EF4-FFF2-40B4-BE49-F238E27FC236}">
                <a16:creationId xmlns:a16="http://schemas.microsoft.com/office/drawing/2014/main" id="{3C236EA8-671D-344F-AB60-8605E0EA194B}"/>
              </a:ext>
            </a:extLst>
          </p:cNvPr>
          <p:cNvSpPr/>
          <p:nvPr/>
        </p:nvSpPr>
        <p:spPr>
          <a:xfrm rot="5400000">
            <a:off x="10794344" y="4469092"/>
            <a:ext cx="800567" cy="748455"/>
          </a:xfrm>
          <a:prstGeom prst="bentArrow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tx1"/>
              </a:solidFill>
            </a:endParaRPr>
          </a:p>
        </p:txBody>
      </p:sp>
      <p:sp>
        <p:nvSpPr>
          <p:cNvPr id="11" name="Bent Arrow 10">
            <a:extLst>
              <a:ext uri="{FF2B5EF4-FFF2-40B4-BE49-F238E27FC236}">
                <a16:creationId xmlns:a16="http://schemas.microsoft.com/office/drawing/2014/main" id="{A8FF0AA7-1427-FD77-2488-97C5FBA41107}"/>
              </a:ext>
            </a:extLst>
          </p:cNvPr>
          <p:cNvSpPr/>
          <p:nvPr/>
        </p:nvSpPr>
        <p:spPr>
          <a:xfrm rot="10800000">
            <a:off x="10869543" y="6794870"/>
            <a:ext cx="800567" cy="748455"/>
          </a:xfrm>
          <a:prstGeom prst="bentArrow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tx1"/>
              </a:solidFill>
            </a:endParaRPr>
          </a:p>
        </p:txBody>
      </p:sp>
      <p:sp>
        <p:nvSpPr>
          <p:cNvPr id="12" name="Bent Arrow 11">
            <a:extLst>
              <a:ext uri="{FF2B5EF4-FFF2-40B4-BE49-F238E27FC236}">
                <a16:creationId xmlns:a16="http://schemas.microsoft.com/office/drawing/2014/main" id="{360ECF74-0699-626D-EFBD-EA24800FACCE}"/>
              </a:ext>
            </a:extLst>
          </p:cNvPr>
          <p:cNvSpPr/>
          <p:nvPr/>
        </p:nvSpPr>
        <p:spPr>
          <a:xfrm rot="16200000">
            <a:off x="6641578" y="6611843"/>
            <a:ext cx="800567" cy="748455"/>
          </a:xfrm>
          <a:prstGeom prst="bentArrow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tx1"/>
              </a:solidFill>
            </a:endParaRPr>
          </a:p>
        </p:txBody>
      </p:sp>
      <p:sp>
        <p:nvSpPr>
          <p:cNvPr id="13" name="Bent Arrow 12">
            <a:extLst>
              <a:ext uri="{FF2B5EF4-FFF2-40B4-BE49-F238E27FC236}">
                <a16:creationId xmlns:a16="http://schemas.microsoft.com/office/drawing/2014/main" id="{6B192651-09D2-DBDC-828D-9CD584C50ABE}"/>
              </a:ext>
            </a:extLst>
          </p:cNvPr>
          <p:cNvSpPr/>
          <p:nvPr/>
        </p:nvSpPr>
        <p:spPr>
          <a:xfrm>
            <a:off x="6782736" y="4469092"/>
            <a:ext cx="800567" cy="748455"/>
          </a:xfrm>
          <a:prstGeom prst="bentArrow">
            <a:avLst/>
          </a:prstGeom>
          <a:solidFill>
            <a:schemeClr val="bg1">
              <a:lumMod val="6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34C75-2CB9-7A9A-50E7-9C033EB78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E5FB8125-F7AD-1504-CA67-61F7AF943D82}"/>
              </a:ext>
            </a:extLst>
          </p:cNvPr>
          <p:cNvGrpSpPr/>
          <p:nvPr/>
        </p:nvGrpSpPr>
        <p:grpSpPr>
          <a:xfrm>
            <a:off x="642784" y="647700"/>
            <a:ext cx="16578416" cy="840289"/>
            <a:chOff x="0" y="0"/>
            <a:chExt cx="1412724" cy="16081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A1406D3-E1FC-3433-915E-AE23DE0CEB2B}"/>
                </a:ext>
              </a:extLst>
            </p:cNvPr>
            <p:cNvSpPr/>
            <p:nvPr/>
          </p:nvSpPr>
          <p:spPr>
            <a:xfrm>
              <a:off x="0" y="0"/>
              <a:ext cx="1412724" cy="160811"/>
            </a:xfrm>
            <a:custGeom>
              <a:avLst/>
              <a:gdLst/>
              <a:ahLst/>
              <a:cxnLst/>
              <a:rect l="l" t="t" r="r" b="b"/>
              <a:pathLst>
                <a:path w="1412724" h="160811">
                  <a:moveTo>
                    <a:pt x="0" y="0"/>
                  </a:moveTo>
                  <a:lnTo>
                    <a:pt x="1412724" y="0"/>
                  </a:lnTo>
                  <a:lnTo>
                    <a:pt x="1412724" y="160811"/>
                  </a:lnTo>
                  <a:lnTo>
                    <a:pt x="0" y="160811"/>
                  </a:lnTo>
                  <a:close/>
                </a:path>
              </a:pathLst>
            </a:custGeom>
            <a:solidFill>
              <a:srgbClr val="FF822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D4D51EB-C01F-BA84-0A0C-85162A91B247}"/>
                </a:ext>
              </a:extLst>
            </p:cNvPr>
            <p:cNvSpPr txBox="1"/>
            <p:nvPr/>
          </p:nvSpPr>
          <p:spPr>
            <a:xfrm>
              <a:off x="0" y="-28575"/>
              <a:ext cx="1412724" cy="189386"/>
            </a:xfrm>
            <a:prstGeom prst="rect">
              <a:avLst/>
            </a:prstGeom>
          </p:spPr>
          <p:txBody>
            <a:bodyPr lIns="95130" tIns="95130" rIns="95130" bIns="95130" rtlCol="0" anchor="ctr"/>
            <a:lstStyle/>
            <a:p>
              <a:pPr algn="ctr">
                <a:lnSpc>
                  <a:spcPts val="18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8AE89DBF-EB07-9DED-BA69-9AE4133D6B1C}"/>
              </a:ext>
            </a:extLst>
          </p:cNvPr>
          <p:cNvSpPr txBox="1"/>
          <p:nvPr/>
        </p:nvSpPr>
        <p:spPr>
          <a:xfrm>
            <a:off x="914865" y="1036644"/>
            <a:ext cx="17601735" cy="422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15"/>
              </a:lnSpc>
            </a:pPr>
            <a:r>
              <a:rPr lang="en-US" sz="4800" b="1" spc="8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Kas </a:t>
            </a:r>
            <a:r>
              <a:rPr lang="en-US" sz="4800" b="1" spc="81" dirty="0" err="1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jāzina</a:t>
            </a:r>
            <a:r>
              <a:rPr lang="en-US" sz="4800" b="1" spc="8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 </a:t>
            </a:r>
            <a:r>
              <a:rPr lang="en-US" sz="4800" b="1" spc="81" dirty="0" err="1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pirms</a:t>
            </a:r>
            <a:r>
              <a:rPr lang="en-US" sz="4800" b="1" spc="8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 </a:t>
            </a:r>
            <a:r>
              <a:rPr lang="en-US" sz="4800" b="1" spc="81" dirty="0" err="1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strādā</a:t>
            </a:r>
            <a:r>
              <a:rPr lang="en-US" sz="4800" b="1" spc="8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 </a:t>
            </a:r>
            <a:r>
              <a:rPr lang="en-US" sz="4800" b="1" spc="81" dirty="0" err="1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dabā</a:t>
            </a:r>
            <a:r>
              <a:rPr lang="en-US" sz="4800" b="1" spc="8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 un </a:t>
            </a:r>
            <a:r>
              <a:rPr lang="en-US" sz="4800" b="1" spc="81" dirty="0" err="1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ar</a:t>
            </a:r>
            <a:r>
              <a:rPr lang="en-US" sz="4800" b="1" spc="8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 </a:t>
            </a:r>
            <a:r>
              <a:rPr lang="en-US" sz="4800" b="1" spc="81" dirty="0" err="1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piedzīvojumu</a:t>
            </a:r>
            <a:r>
              <a:rPr lang="en-US" sz="4800" b="1" spc="8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 </a:t>
            </a:r>
            <a:r>
              <a:rPr lang="en-US" sz="4800" b="1" spc="81" dirty="0" err="1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aktivitātēm</a:t>
            </a:r>
            <a:r>
              <a:rPr lang="en-US" sz="4800" b="1" spc="8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18787A-1DB8-6162-DC2F-BC46A7B45190}"/>
              </a:ext>
            </a:extLst>
          </p:cNvPr>
          <p:cNvSpPr txBox="1"/>
          <p:nvPr/>
        </p:nvSpPr>
        <p:spPr>
          <a:xfrm>
            <a:off x="660370" y="2628900"/>
            <a:ext cx="1657841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3000" dirty="0"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Veikt risku izvērtēšanu – kādi ir fiziskie, sociālie un aktivitāšu riski. Maksimāli tos mazināt un tiem sagatavoties.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3000" dirty="0"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Būt gatavam sniegt pirmo palīdzību.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3000" dirty="0"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Izmantot tikai tādas aktivitātes, kuras pats pārvaldāt.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3000" dirty="0"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Izvērtēt dabiskās vides piemērotību – laikapstākļus, reljefu, dzīvniekus, privātas teritorijas.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3000" dirty="0"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Dabā piekopt «</a:t>
            </a:r>
            <a:r>
              <a:rPr lang="lv-LV" sz="3000" dirty="0" err="1"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leave</a:t>
            </a:r>
            <a:r>
              <a:rPr lang="lv-LV" sz="3000" dirty="0"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no </a:t>
            </a:r>
            <a:r>
              <a:rPr lang="lv-LV" sz="3000" dirty="0" err="1"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trace</a:t>
            </a:r>
            <a:r>
              <a:rPr lang="lv-LV" sz="3000" dirty="0"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” principus.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3000" dirty="0"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Skaidri identificēt mērķi, par to vienoties arī ar dalībniekiem/klientiem/skolēniem.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3000" dirty="0"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Ņemt vērā dalībnieku/klientu/skolēnu vajadzības.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LV" sz="3000" dirty="0">
                <a:ea typeface="Open Sans" panose="020B0606030504020204" pitchFamily="34" charset="0"/>
                <a:cs typeface="Open Sans" panose="020B0606030504020204" pitchFamily="34" charset="0"/>
              </a:rPr>
              <a:t>Vienmēr ļaut iesaistīties tieši tik, cik vēlas – procesam jābūt brīvprātīgam.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LV" sz="3000" dirty="0">
                <a:ea typeface="Open Sans" panose="020B0606030504020204" pitchFamily="34" charset="0"/>
                <a:cs typeface="Open Sans" panose="020B0606030504020204" pitchFamily="34" charset="0"/>
              </a:rPr>
              <a:t>Paturēt prātā, ka mācīšanās notiek caur procesu apzināšanos - refleksija ir nozīmīgs solis.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LV" sz="3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None/>
            </a:pPr>
            <a:endParaRPr lang="lv-LV" sz="3000" dirty="0">
              <a:cs typeface="Gotham Heav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245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85B14-C846-F395-D698-D815B85D2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63ECEC2-A5EA-D3C5-7D48-0448BF0D2687}"/>
              </a:ext>
            </a:extLst>
          </p:cNvPr>
          <p:cNvSpPr txBox="1"/>
          <p:nvPr/>
        </p:nvSpPr>
        <p:spPr>
          <a:xfrm>
            <a:off x="11842564" y="4652327"/>
            <a:ext cx="179923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FOTO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7404AB0-DC5D-8B0F-2135-8000AA3FD08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LV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B2D2C23-739B-3A12-54BE-E4EB84084742}"/>
              </a:ext>
            </a:extLst>
          </p:cNvPr>
          <p:cNvSpPr/>
          <p:nvPr/>
        </p:nvSpPr>
        <p:spPr>
          <a:xfrm>
            <a:off x="-36871" y="-13047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lv-LV" dirty="0"/>
          </a:p>
        </p:txBody>
      </p:sp>
      <p:pic>
        <p:nvPicPr>
          <p:cNvPr id="12" name="Picture 11" descr="A group of people sitting on a hammock&#10;&#10;Description automatically generated">
            <a:extLst>
              <a:ext uri="{FF2B5EF4-FFF2-40B4-BE49-F238E27FC236}">
                <a16:creationId xmlns:a16="http://schemas.microsoft.com/office/drawing/2014/main" id="{AF7DAE58-3BC1-ED34-79CC-DB198F6D5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948" y="1205517"/>
            <a:ext cx="10363200" cy="6908800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03240C2A-D547-21CF-23C7-83E3B60330E6}"/>
              </a:ext>
            </a:extLst>
          </p:cNvPr>
          <p:cNvSpPr/>
          <p:nvPr/>
        </p:nvSpPr>
        <p:spPr>
          <a:xfrm>
            <a:off x="-76200" y="-35223"/>
            <a:ext cx="18288000" cy="5048250"/>
          </a:xfrm>
          <a:custGeom>
            <a:avLst/>
            <a:gdLst/>
            <a:ahLst/>
            <a:cxnLst/>
            <a:rect l="l" t="t" r="r" b="b"/>
            <a:pathLst>
              <a:path w="18288000" h="5048250">
                <a:moveTo>
                  <a:pt x="0" y="0"/>
                </a:moveTo>
                <a:lnTo>
                  <a:pt x="18288000" y="0"/>
                </a:lnTo>
                <a:lnTo>
                  <a:pt x="18288000" y="5048250"/>
                </a:lnTo>
                <a:lnTo>
                  <a:pt x="0" y="5048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LV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0A341ED-EDD9-667C-989A-4979CE5C6962}"/>
              </a:ext>
            </a:extLst>
          </p:cNvPr>
          <p:cNvSpPr txBox="1"/>
          <p:nvPr/>
        </p:nvSpPr>
        <p:spPr>
          <a:xfrm>
            <a:off x="457200" y="207962"/>
            <a:ext cx="9584104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50"/>
              </a:lnSpc>
            </a:pPr>
            <a:endParaRPr lang="lv-LV" sz="6106" b="1" spc="91" dirty="0">
              <a:solidFill>
                <a:srgbClr val="000000"/>
              </a:solidFill>
              <a:latin typeface="+mj-lt"/>
              <a:ea typeface="Gotham Heavy"/>
              <a:cs typeface="Gotham Heavy"/>
              <a:sym typeface="Gotham Heavy"/>
            </a:endParaRPr>
          </a:p>
          <a:p>
            <a:pPr algn="l">
              <a:lnSpc>
                <a:spcPts val="6350"/>
              </a:lnSpc>
            </a:pPr>
            <a:endParaRPr lang="lv-LV" sz="6106" b="1" spc="91" dirty="0">
              <a:solidFill>
                <a:srgbClr val="000000"/>
              </a:solidFill>
              <a:latin typeface="+mj-lt"/>
              <a:ea typeface="Gotham Heavy"/>
              <a:cs typeface="Gotham Heavy"/>
              <a:sym typeface="Gotham Heavy"/>
            </a:endParaRPr>
          </a:p>
          <a:p>
            <a:pPr algn="l">
              <a:lnSpc>
                <a:spcPts val="6350"/>
              </a:lnSpc>
            </a:pPr>
            <a:r>
              <a:rPr lang="lv-LV" sz="6106" b="1" spc="9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Paldies par uzmanību!</a:t>
            </a:r>
            <a:endParaRPr lang="en-US" sz="6106" b="1" spc="91" dirty="0">
              <a:solidFill>
                <a:srgbClr val="000000"/>
              </a:solidFill>
              <a:latin typeface="+mj-lt"/>
              <a:ea typeface="Gotham Heavy"/>
              <a:cs typeface="Gotham Heavy"/>
              <a:sym typeface="Gotham Heavy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5E71C-316F-67AA-69B6-0D29973C26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3600" y="8114317"/>
            <a:ext cx="2841758" cy="19331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B641FC-5F23-4054-DADC-EBB131CE18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00" y="7935861"/>
            <a:ext cx="2088273" cy="20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72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842564" y="4652327"/>
            <a:ext cx="179923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FOTO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LV"/>
          </a:p>
        </p:txBody>
      </p:sp>
      <p:pic>
        <p:nvPicPr>
          <p:cNvPr id="9" name="Picture 8" descr="A person sitting on a rock&#10;&#10;Description automatically generated">
            <a:extLst>
              <a:ext uri="{FF2B5EF4-FFF2-40B4-BE49-F238E27FC236}">
                <a16:creationId xmlns:a16="http://schemas.microsoft.com/office/drawing/2014/main" id="{71A11220-69CC-475E-E735-DABDC6D5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1" b="4316"/>
          <a:stretch/>
        </p:blipFill>
        <p:spPr>
          <a:xfrm>
            <a:off x="7348385" y="1562100"/>
            <a:ext cx="10296830" cy="7109224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19665" y="-6882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-19665" y="-57628"/>
            <a:ext cx="18288000" cy="5048250"/>
          </a:xfrm>
          <a:custGeom>
            <a:avLst/>
            <a:gdLst/>
            <a:ahLst/>
            <a:cxnLst/>
            <a:rect l="l" t="t" r="r" b="b"/>
            <a:pathLst>
              <a:path w="18288000" h="5048250">
                <a:moveTo>
                  <a:pt x="0" y="0"/>
                </a:moveTo>
                <a:lnTo>
                  <a:pt x="18288000" y="0"/>
                </a:lnTo>
                <a:lnTo>
                  <a:pt x="18288000" y="5048250"/>
                </a:lnTo>
                <a:lnTo>
                  <a:pt x="0" y="50482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LV"/>
          </a:p>
        </p:txBody>
      </p:sp>
      <p:sp>
        <p:nvSpPr>
          <p:cNvPr id="7" name="TextBox 7"/>
          <p:cNvSpPr txBox="1"/>
          <p:nvPr/>
        </p:nvSpPr>
        <p:spPr>
          <a:xfrm>
            <a:off x="642785" y="959274"/>
            <a:ext cx="958410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50"/>
              </a:lnSpc>
            </a:pPr>
            <a:r>
              <a:rPr lang="lv-LV" sz="6106" b="1" spc="9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Unda Avota</a:t>
            </a:r>
            <a:endParaRPr lang="en-US" sz="6106" b="1" spc="91" dirty="0">
              <a:solidFill>
                <a:srgbClr val="000000"/>
              </a:solidFill>
              <a:latin typeface="+mj-lt"/>
              <a:ea typeface="Gotham Heavy"/>
              <a:cs typeface="Gotham Heavy"/>
              <a:sym typeface="Gotham Heavy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D8F3CA-1D61-7FFB-F38B-2A7FCA4E622C}"/>
              </a:ext>
            </a:extLst>
          </p:cNvPr>
          <p:cNvSpPr txBox="1"/>
          <p:nvPr/>
        </p:nvSpPr>
        <p:spPr>
          <a:xfrm>
            <a:off x="675460" y="3018382"/>
            <a:ext cx="606281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3300" dirty="0" err="1">
                <a:cs typeface="Beirut" pitchFamily="2" charset="-78"/>
              </a:rPr>
              <a:t>Ergoterapeite</a:t>
            </a:r>
            <a:r>
              <a:rPr lang="lv-LV" sz="3300" dirty="0">
                <a:cs typeface="Beirut" pitchFamily="2" charset="-78"/>
              </a:rPr>
              <a:t>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3300" dirty="0">
                <a:cs typeface="Beirut" pitchFamily="2" charset="-78"/>
              </a:rPr>
              <a:t>Sociālā darbiniece;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3300" dirty="0">
                <a:cs typeface="Beirut" pitchFamily="2" charset="-78"/>
              </a:rPr>
              <a:t>Brīvdabas terapiju speciāliste;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3300" dirty="0">
                <a:cs typeface="Beirut" pitchFamily="2" charset="-78"/>
              </a:rPr>
              <a:t>Docētāja RSU;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3300" dirty="0">
                <a:cs typeface="Beirut" pitchFamily="2" charset="-78"/>
              </a:rPr>
              <a:t>Biedrības «</a:t>
            </a:r>
            <a:r>
              <a:rPr lang="lv-LV" sz="3300" dirty="0" err="1">
                <a:cs typeface="Beirut" pitchFamily="2" charset="-78"/>
              </a:rPr>
              <a:t>Adventure</a:t>
            </a:r>
            <a:r>
              <a:rPr lang="lv-LV" sz="3300" dirty="0">
                <a:cs typeface="Beirut" pitchFamily="2" charset="-78"/>
              </a:rPr>
              <a:t> </a:t>
            </a:r>
            <a:r>
              <a:rPr lang="lv-LV" sz="3300" dirty="0" err="1">
                <a:cs typeface="Beirut" pitchFamily="2" charset="-78"/>
              </a:rPr>
              <a:t>Therapy</a:t>
            </a:r>
            <a:r>
              <a:rPr lang="lv-LV" sz="3300" dirty="0">
                <a:cs typeface="Beirut" pitchFamily="2" charset="-78"/>
              </a:rPr>
              <a:t> Latvia» valdes priekšsēdētāja;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3300" dirty="0">
                <a:cs typeface="Beirut" pitchFamily="2" charset="-78"/>
              </a:rPr>
              <a:t>Strādāju dažādos sociālās rehabilitācijas pakalpojumos.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8C3F4-A8B5-E149-2B8F-FC5E6827D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1858EBF1-034A-53B9-FB02-97CCBCEFF978}"/>
              </a:ext>
            </a:extLst>
          </p:cNvPr>
          <p:cNvGrpSpPr/>
          <p:nvPr/>
        </p:nvGrpSpPr>
        <p:grpSpPr>
          <a:xfrm>
            <a:off x="642784" y="647700"/>
            <a:ext cx="9817090" cy="840289"/>
            <a:chOff x="0" y="0"/>
            <a:chExt cx="1412724" cy="16081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FCD007D-4998-90DB-3D76-63D98D38265C}"/>
                </a:ext>
              </a:extLst>
            </p:cNvPr>
            <p:cNvSpPr/>
            <p:nvPr/>
          </p:nvSpPr>
          <p:spPr>
            <a:xfrm>
              <a:off x="0" y="0"/>
              <a:ext cx="1412724" cy="160811"/>
            </a:xfrm>
            <a:custGeom>
              <a:avLst/>
              <a:gdLst/>
              <a:ahLst/>
              <a:cxnLst/>
              <a:rect l="l" t="t" r="r" b="b"/>
              <a:pathLst>
                <a:path w="1412724" h="160811">
                  <a:moveTo>
                    <a:pt x="0" y="0"/>
                  </a:moveTo>
                  <a:lnTo>
                    <a:pt x="1412724" y="0"/>
                  </a:lnTo>
                  <a:lnTo>
                    <a:pt x="1412724" y="160811"/>
                  </a:lnTo>
                  <a:lnTo>
                    <a:pt x="0" y="160811"/>
                  </a:lnTo>
                  <a:close/>
                </a:path>
              </a:pathLst>
            </a:custGeom>
            <a:solidFill>
              <a:srgbClr val="FF822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3F3EEF1-2798-4BBD-C9B6-F261D5558C1B}"/>
                </a:ext>
              </a:extLst>
            </p:cNvPr>
            <p:cNvSpPr txBox="1"/>
            <p:nvPr/>
          </p:nvSpPr>
          <p:spPr>
            <a:xfrm>
              <a:off x="0" y="-28575"/>
              <a:ext cx="1412724" cy="189386"/>
            </a:xfrm>
            <a:prstGeom prst="rect">
              <a:avLst/>
            </a:prstGeom>
          </p:spPr>
          <p:txBody>
            <a:bodyPr lIns="95130" tIns="95130" rIns="95130" bIns="95130" rtlCol="0" anchor="ctr"/>
            <a:lstStyle/>
            <a:p>
              <a:pPr algn="ctr">
                <a:lnSpc>
                  <a:spcPts val="18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EC907DF8-91B2-8083-473E-9FE32909C923}"/>
              </a:ext>
            </a:extLst>
          </p:cNvPr>
          <p:cNvSpPr txBox="1"/>
          <p:nvPr/>
        </p:nvSpPr>
        <p:spPr>
          <a:xfrm>
            <a:off x="686265" y="1036644"/>
            <a:ext cx="9845823" cy="422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15"/>
              </a:lnSpc>
            </a:pPr>
            <a:r>
              <a:rPr lang="lv-LV" sz="4800" b="1" spc="8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 Piedzīvojumu terapija</a:t>
            </a:r>
            <a:endParaRPr lang="en-US" sz="4800" b="1" spc="81" dirty="0">
              <a:solidFill>
                <a:srgbClr val="000000"/>
              </a:solidFill>
              <a:latin typeface="+mj-lt"/>
              <a:ea typeface="Gotham Heavy"/>
              <a:cs typeface="Gotham Heavy"/>
              <a:sym typeface="Gotham Heavy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DC3AC4-F105-8E73-EC6B-F82F5BDBAEEE}"/>
              </a:ext>
            </a:extLst>
          </p:cNvPr>
          <p:cNvSpPr txBox="1"/>
          <p:nvPr/>
        </p:nvSpPr>
        <p:spPr>
          <a:xfrm>
            <a:off x="729221" y="3135578"/>
            <a:ext cx="9644215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3000" b="0" i="0" u="none" strike="noStrike" cap="none" dirty="0">
                <a:sym typeface="Arial"/>
              </a:rPr>
              <a:t>«Garīgās veselības profesionāļu piedāvātas piedzīvojumu pieredzes, ko bieži veic dabiskā vidē, kas </a:t>
            </a:r>
            <a:r>
              <a:rPr lang="lv-LV" sz="3000" b="0" i="0" u="none" strike="noStrike" cap="none" dirty="0" err="1">
                <a:sym typeface="Arial"/>
              </a:rPr>
              <a:t>kinestētiski</a:t>
            </a:r>
            <a:r>
              <a:rPr lang="lv-LV" sz="3000" b="0" i="0" u="none" strike="noStrike" cap="none" dirty="0">
                <a:sym typeface="Arial"/>
              </a:rPr>
              <a:t> iesaista klientus kognitīvā, emocionālā un uzvedības līmenī.» [</a:t>
            </a:r>
            <a:r>
              <a:rPr lang="lv-LV" sz="3000" b="0" i="0" u="none" strike="noStrike" cap="none" dirty="0" err="1">
                <a:sym typeface="Arial"/>
              </a:rPr>
              <a:t>Gass</a:t>
            </a:r>
            <a:r>
              <a:rPr lang="lv-LV" sz="3000" b="0" i="0" u="none" strike="noStrike" cap="none" dirty="0">
                <a:sym typeface="Arial"/>
              </a:rPr>
              <a:t>, </a:t>
            </a:r>
            <a:r>
              <a:rPr lang="lv-LV" sz="3000" b="0" i="0" u="none" strike="noStrike" cap="none" dirty="0" err="1">
                <a:sym typeface="Arial"/>
              </a:rPr>
              <a:t>Gillis</a:t>
            </a:r>
            <a:r>
              <a:rPr lang="lv-LV" sz="3000" b="0" i="0" u="none" strike="noStrike" cap="none" dirty="0">
                <a:sym typeface="Arial"/>
              </a:rPr>
              <a:t>, </a:t>
            </a:r>
            <a:r>
              <a:rPr lang="lv-LV" sz="3000" b="0" i="0" u="none" strike="noStrike" cap="none" dirty="0" err="1">
                <a:sym typeface="Arial"/>
              </a:rPr>
              <a:t>Russell</a:t>
            </a:r>
            <a:r>
              <a:rPr lang="lv-LV" sz="3000" b="0" i="0" u="none" strike="noStrike" cap="none" dirty="0">
                <a:sym typeface="Arial"/>
              </a:rPr>
              <a:t>, 2020]</a:t>
            </a:r>
          </a:p>
          <a:p>
            <a:endParaRPr lang="lv-LV" sz="3000" b="0" i="0" u="none" strike="noStrike" cap="none" dirty="0">
              <a:sym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LV" sz="3000" dirty="0">
                <a:ea typeface="Open Sans" panose="020B0606030504020204" pitchFamily="34" charset="0"/>
                <a:cs typeface="Open Sans" panose="020B0606030504020204" pitchFamily="34" charset="0"/>
              </a:rPr>
              <a:t>“Piedzīvojumi, kas tiek mērķtiecīgi izmantoti, lai veicinātu pārmaiņas indivīda un grupas līmenī, parasti attiecinot sociālas vai psihoemocionālas grūtības</a:t>
            </a:r>
            <a:r>
              <a:rPr lang="lv-LV" sz="3000" dirty="0"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.» </a:t>
            </a:r>
            <a:r>
              <a:rPr lang="en-LV" sz="3000" dirty="0">
                <a:ea typeface="Open Sans" panose="020B0606030504020204" pitchFamily="34" charset="0"/>
                <a:cs typeface="Open Sans" panose="020B0606030504020204" pitchFamily="34" charset="0"/>
              </a:rPr>
              <a:t>[Harper, Peeters, Carpenter, 2015]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LV" sz="3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buNone/>
            </a:pPr>
            <a:endParaRPr lang="lv-LV" sz="3000" dirty="0">
              <a:cs typeface="Gotham Heavy" panose="020B060402020202020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9DC526C7-A737-B271-1C1C-9B4ABABAC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5800" y="4523939"/>
            <a:ext cx="3162341" cy="123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820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C6F77-D52A-7BF0-2673-ADA47885E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n and child with dog in forest">
            <a:extLst>
              <a:ext uri="{FF2B5EF4-FFF2-40B4-BE49-F238E27FC236}">
                <a16:creationId xmlns:a16="http://schemas.microsoft.com/office/drawing/2014/main" id="{6B0EC4E6-F557-69AD-C1E1-CF65079E66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001" r="-3" b="-3"/>
          <a:stretch>
            <a:fillRect/>
          </a:stretch>
        </p:blipFill>
        <p:spPr>
          <a:xfrm>
            <a:off x="8900682" y="407300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20" name="Picture 19" descr="Hikers enjoying a view">
            <a:extLst>
              <a:ext uri="{FF2B5EF4-FFF2-40B4-BE49-F238E27FC236}">
                <a16:creationId xmlns:a16="http://schemas.microsoft.com/office/drawing/2014/main" id="{B4FDB412-3642-390A-7672-51FB04C0F3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98" r="4" b="4"/>
          <a:stretch>
            <a:fillRect/>
          </a:stretch>
        </p:blipFill>
        <p:spPr>
          <a:xfrm>
            <a:off x="12417936" y="4"/>
            <a:ext cx="5870064" cy="4922354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11" name="Picture 10" descr="Father and son roasting around campfire">
            <a:extLst>
              <a:ext uri="{FF2B5EF4-FFF2-40B4-BE49-F238E27FC236}">
                <a16:creationId xmlns:a16="http://schemas.microsoft.com/office/drawing/2014/main" id="{316CE553-1126-D3EA-F8B7-D028DB6391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3334" b="1"/>
          <a:stretch>
            <a:fillRect/>
          </a:stretch>
        </p:blipFill>
        <p:spPr>
          <a:xfrm>
            <a:off x="30" y="4610100"/>
            <a:ext cx="3276570" cy="3859589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</p:spPr>
      </p:pic>
      <p:pic>
        <p:nvPicPr>
          <p:cNvPr id="18" name="Picture 17" descr="Selfie in the woods">
            <a:extLst>
              <a:ext uri="{FF2B5EF4-FFF2-40B4-BE49-F238E27FC236}">
                <a16:creationId xmlns:a16="http://schemas.microsoft.com/office/drawing/2014/main" id="{9A08EDA8-7729-9442-BF74-F02E811D15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171" r="5" b="17627"/>
          <a:stretch>
            <a:fillRect/>
          </a:stretch>
        </p:blipFill>
        <p:spPr>
          <a:xfrm>
            <a:off x="2799573" y="7154304"/>
            <a:ext cx="5925312" cy="3132693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pic>
        <p:nvPicPr>
          <p:cNvPr id="15" name="Picture 14" descr="Father and child on farm">
            <a:extLst>
              <a:ext uri="{FF2B5EF4-FFF2-40B4-BE49-F238E27FC236}">
                <a16:creationId xmlns:a16="http://schemas.microsoft.com/office/drawing/2014/main" id="{2C67CC05-513E-22A6-59C2-10211A51D1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2169" b="-4"/>
          <a:stretch>
            <a:fillRect/>
          </a:stretch>
        </p:blipFill>
        <p:spPr>
          <a:xfrm>
            <a:off x="13514124" y="6197319"/>
            <a:ext cx="4768368" cy="4089681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865B688F-216D-65F0-80A9-F3EEF628AAC6}"/>
              </a:ext>
            </a:extLst>
          </p:cNvPr>
          <p:cNvGrpSpPr/>
          <p:nvPr/>
        </p:nvGrpSpPr>
        <p:grpSpPr>
          <a:xfrm>
            <a:off x="642784" y="647700"/>
            <a:ext cx="9817090" cy="840289"/>
            <a:chOff x="0" y="0"/>
            <a:chExt cx="1412724" cy="16081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F1AB3A1-841A-6E53-797D-ECC08444D162}"/>
                </a:ext>
              </a:extLst>
            </p:cNvPr>
            <p:cNvSpPr/>
            <p:nvPr/>
          </p:nvSpPr>
          <p:spPr>
            <a:xfrm>
              <a:off x="0" y="0"/>
              <a:ext cx="1412724" cy="160811"/>
            </a:xfrm>
            <a:custGeom>
              <a:avLst/>
              <a:gdLst/>
              <a:ahLst/>
              <a:cxnLst/>
              <a:rect l="l" t="t" r="r" b="b"/>
              <a:pathLst>
                <a:path w="1412724" h="160811">
                  <a:moveTo>
                    <a:pt x="0" y="0"/>
                  </a:moveTo>
                  <a:lnTo>
                    <a:pt x="1412724" y="0"/>
                  </a:lnTo>
                  <a:lnTo>
                    <a:pt x="1412724" y="160811"/>
                  </a:lnTo>
                  <a:lnTo>
                    <a:pt x="0" y="160811"/>
                  </a:lnTo>
                  <a:close/>
                </a:path>
              </a:pathLst>
            </a:custGeom>
            <a:solidFill>
              <a:srgbClr val="FF822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81869E64-2E57-6103-4C09-075CEECEE7D1}"/>
                </a:ext>
              </a:extLst>
            </p:cNvPr>
            <p:cNvSpPr txBox="1"/>
            <p:nvPr/>
          </p:nvSpPr>
          <p:spPr>
            <a:xfrm>
              <a:off x="0" y="-28575"/>
              <a:ext cx="1412724" cy="189386"/>
            </a:xfrm>
            <a:prstGeom prst="rect">
              <a:avLst/>
            </a:prstGeom>
          </p:spPr>
          <p:txBody>
            <a:bodyPr lIns="95130" tIns="95130" rIns="95130" bIns="95130" rtlCol="0" anchor="ctr"/>
            <a:lstStyle/>
            <a:p>
              <a:pPr algn="ctr">
                <a:lnSpc>
                  <a:spcPts val="188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10">
            <a:extLst>
              <a:ext uri="{FF2B5EF4-FFF2-40B4-BE49-F238E27FC236}">
                <a16:creationId xmlns:a16="http://schemas.microsoft.com/office/drawing/2014/main" id="{1196604E-E6BF-54E0-B9AC-57C2C83CCBCB}"/>
              </a:ext>
            </a:extLst>
          </p:cNvPr>
          <p:cNvSpPr txBox="1"/>
          <p:nvPr/>
        </p:nvSpPr>
        <p:spPr>
          <a:xfrm>
            <a:off x="1085513" y="1044470"/>
            <a:ext cx="9845823" cy="443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15"/>
              </a:lnSpc>
            </a:pPr>
            <a:r>
              <a:rPr lang="lv-LV" sz="5430" b="1" spc="8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Sociālo prasmju treniņš?</a:t>
            </a:r>
            <a:endParaRPr lang="en-US" sz="5430" b="1" spc="81" dirty="0">
              <a:solidFill>
                <a:srgbClr val="000000"/>
              </a:solidFill>
              <a:latin typeface="+mj-lt"/>
              <a:ea typeface="Gotham Heavy"/>
              <a:cs typeface="Gotham Heavy"/>
              <a:sym typeface="Gotham Heavy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836E1C-0A95-7513-166B-E433B5250AB9}"/>
              </a:ext>
            </a:extLst>
          </p:cNvPr>
          <p:cNvSpPr txBox="1"/>
          <p:nvPr/>
        </p:nvSpPr>
        <p:spPr>
          <a:xfrm>
            <a:off x="689982" y="2055478"/>
            <a:ext cx="62697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lv-LV" sz="3200" dirty="0">
                <a:cs typeface="Gotham Heavy" panose="020B0604020202020204" charset="0"/>
              </a:rPr>
              <a:t>Ko tas īsti nozīmē?</a:t>
            </a:r>
            <a:br>
              <a:rPr lang="lv-LV" sz="3200" dirty="0">
                <a:cs typeface="Gotham Heavy" panose="020B0604020202020204" charset="0"/>
              </a:rPr>
            </a:br>
            <a:r>
              <a:rPr lang="lv-LV" sz="3200" dirty="0">
                <a:cs typeface="Gotham Heavy" panose="020B0604020202020204" charset="0"/>
              </a:rPr>
              <a:t>Ko KONKRĒTI mēs vēlamies uzlabot?</a:t>
            </a:r>
          </a:p>
        </p:txBody>
      </p:sp>
      <p:pic>
        <p:nvPicPr>
          <p:cNvPr id="22" name="Picture 21" descr="One person helping other person climb up a rock">
            <a:extLst>
              <a:ext uri="{FF2B5EF4-FFF2-40B4-BE49-F238E27FC236}">
                <a16:creationId xmlns:a16="http://schemas.microsoft.com/office/drawing/2014/main" id="{87FBBE5E-C179-1B97-E9FE-65C550B481F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76" r="30877" b="4"/>
          <a:stretch>
            <a:fillRect/>
          </a:stretch>
        </p:blipFill>
        <p:spPr>
          <a:xfrm>
            <a:off x="8270106" y="476833"/>
            <a:ext cx="3132692" cy="3132692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F0ABEB-D086-3B48-B2E1-8A5A92568C8F}"/>
              </a:ext>
            </a:extLst>
          </p:cNvPr>
          <p:cNvSpPr txBox="1"/>
          <p:nvPr/>
        </p:nvSpPr>
        <p:spPr>
          <a:xfrm>
            <a:off x="3824861" y="3960220"/>
            <a:ext cx="62697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lv-LV" sz="3200" dirty="0">
                <a:cs typeface="Gotham Heavy" panose="020B0604020202020204" charset="0"/>
              </a:rPr>
              <a:t>Pārrunājiet pāros, identificējiet vismaz 3 konkrētas iezīmes / prasmes (3 min).</a:t>
            </a:r>
          </a:p>
        </p:txBody>
      </p:sp>
      <p:pic>
        <p:nvPicPr>
          <p:cNvPr id="19" name="Graphic 18" descr="Chat with solid fill">
            <a:extLst>
              <a:ext uri="{FF2B5EF4-FFF2-40B4-BE49-F238E27FC236}">
                <a16:creationId xmlns:a16="http://schemas.microsoft.com/office/drawing/2014/main" id="{B0635D81-DD7C-8EA0-5E34-9AA48BA96D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19400" y="38306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6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8ED47-6AD3-6B96-A31F-FE06CA83D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erson in tall grass">
            <a:extLst>
              <a:ext uri="{FF2B5EF4-FFF2-40B4-BE49-F238E27FC236}">
                <a16:creationId xmlns:a16="http://schemas.microsoft.com/office/drawing/2014/main" id="{13559C3E-CD79-1717-A9B3-A28606438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64" y="2058949"/>
            <a:ext cx="9303870" cy="6208751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D6C77946-2850-8BF1-6EC1-E447FF22E4F4}"/>
              </a:ext>
            </a:extLst>
          </p:cNvPr>
          <p:cNvSpPr/>
          <p:nvPr/>
        </p:nvSpPr>
        <p:spPr>
          <a:xfrm>
            <a:off x="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LV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34DAB52-B5F4-5213-6ABC-9C94DAE523FE}"/>
              </a:ext>
            </a:extLst>
          </p:cNvPr>
          <p:cNvSpPr/>
          <p:nvPr/>
        </p:nvSpPr>
        <p:spPr>
          <a:xfrm>
            <a:off x="-19665" y="-57628"/>
            <a:ext cx="18288000" cy="5048250"/>
          </a:xfrm>
          <a:custGeom>
            <a:avLst/>
            <a:gdLst/>
            <a:ahLst/>
            <a:cxnLst/>
            <a:rect l="l" t="t" r="r" b="b"/>
            <a:pathLst>
              <a:path w="18288000" h="5048250">
                <a:moveTo>
                  <a:pt x="0" y="0"/>
                </a:moveTo>
                <a:lnTo>
                  <a:pt x="18288000" y="0"/>
                </a:lnTo>
                <a:lnTo>
                  <a:pt x="18288000" y="5048250"/>
                </a:lnTo>
                <a:lnTo>
                  <a:pt x="0" y="50482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LV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FDAAAFF-4105-58CD-1740-14BD576B4089}"/>
              </a:ext>
            </a:extLst>
          </p:cNvPr>
          <p:cNvSpPr txBox="1"/>
          <p:nvPr/>
        </p:nvSpPr>
        <p:spPr>
          <a:xfrm>
            <a:off x="642785" y="959274"/>
            <a:ext cx="9584104" cy="1571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50"/>
              </a:lnSpc>
            </a:pPr>
            <a:r>
              <a:rPr lang="en-LV" sz="4000" b="1" dirty="0">
                <a:latin typeface="+mj-lt"/>
              </a:rPr>
              <a:t>Kas ir pašā pamatā vajadzīgs, lai cilvēkam šādas prasmes būtu?</a:t>
            </a:r>
            <a:endParaRPr lang="en-US" sz="2400" b="1" spc="91" dirty="0">
              <a:solidFill>
                <a:srgbClr val="000000"/>
              </a:solidFill>
              <a:latin typeface="+mj-lt"/>
              <a:ea typeface="Gotham Heavy"/>
              <a:cs typeface="Gotham Heavy"/>
              <a:sym typeface="Gotham Heavy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29FB5-0824-BE76-1DE8-43C71667E9D5}"/>
              </a:ext>
            </a:extLst>
          </p:cNvPr>
          <p:cNvSpPr txBox="1"/>
          <p:nvPr/>
        </p:nvSpPr>
        <p:spPr>
          <a:xfrm>
            <a:off x="533400" y="2762878"/>
            <a:ext cx="606281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3200" dirty="0"/>
              <a:t>Kādi ir priekšnosacījumi, lai cilvēks šo prasmi </a:t>
            </a:r>
            <a:r>
              <a:rPr lang="en-LV" sz="3200" u="sng" dirty="0"/>
              <a:t>spētu demonstrēt</a:t>
            </a:r>
            <a:r>
              <a:rPr lang="en-LV" sz="3200" dirty="0"/>
              <a:t>?</a:t>
            </a:r>
          </a:p>
          <a:p>
            <a:endParaRPr lang="lv-LV" sz="2800" dirty="0">
              <a:cs typeface="Beirut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0826B0-EDD2-52AD-5616-2BCEBF070258}"/>
              </a:ext>
            </a:extLst>
          </p:cNvPr>
          <p:cNvSpPr txBox="1"/>
          <p:nvPr/>
        </p:nvSpPr>
        <p:spPr>
          <a:xfrm>
            <a:off x="1692182" y="5488274"/>
            <a:ext cx="626975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lv-LV" sz="3200" dirty="0">
                <a:cs typeface="Gotham Heavy" panose="020B0604020202020204" charset="0"/>
              </a:rPr>
              <a:t>Grupās (4-5 cilvēki) identificējiet priekšnosacījumus / kontekstu tam, lai persona spētu demonstrēt konkrēto prasmi (5 min).</a:t>
            </a:r>
          </a:p>
        </p:txBody>
      </p:sp>
      <p:pic>
        <p:nvPicPr>
          <p:cNvPr id="12" name="Graphic 11" descr="Chat with solid fill">
            <a:extLst>
              <a:ext uri="{FF2B5EF4-FFF2-40B4-BE49-F238E27FC236}">
                <a16:creationId xmlns:a16="http://schemas.microsoft.com/office/drawing/2014/main" id="{52A85C0F-91C3-DD3B-58DD-6A3E74AD9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515" y="543258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1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6066D-9EE4-D31D-C63C-FE409DC19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outdoor, sky, ground, beach&#10;&#10;Description automatically generated">
            <a:extLst>
              <a:ext uri="{FF2B5EF4-FFF2-40B4-BE49-F238E27FC236}">
                <a16:creationId xmlns:a16="http://schemas.microsoft.com/office/drawing/2014/main" id="{E066F626-9657-4F2F-8B5A-29B705C99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6" t="9095" r="27292" b="31529"/>
          <a:stretch/>
        </p:blipFill>
        <p:spPr>
          <a:xfrm rot="5400000">
            <a:off x="8271114" y="4848141"/>
            <a:ext cx="4357685" cy="4072050"/>
          </a:xfrm>
          <a:prstGeom prst="rect">
            <a:avLst/>
          </a:prstGeom>
        </p:spPr>
      </p:pic>
      <p:pic>
        <p:nvPicPr>
          <p:cNvPr id="10" name="Picture 9" descr="A picture containing outdoor, clothing, person, water&#10;&#10;Description automatically generated">
            <a:extLst>
              <a:ext uri="{FF2B5EF4-FFF2-40B4-BE49-F238E27FC236}">
                <a16:creationId xmlns:a16="http://schemas.microsoft.com/office/drawing/2014/main" id="{FB3DA618-1146-A7A6-E3EC-EB0A8392A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751" y="959274"/>
            <a:ext cx="4507970" cy="4357686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2DFE5692-9CF8-9615-5806-848B89AFE199}"/>
              </a:ext>
            </a:extLst>
          </p:cNvPr>
          <p:cNvSpPr/>
          <p:nvPr/>
        </p:nvSpPr>
        <p:spPr>
          <a:xfrm>
            <a:off x="-19665" y="-57628"/>
            <a:ext cx="18288000" cy="5048250"/>
          </a:xfrm>
          <a:custGeom>
            <a:avLst/>
            <a:gdLst/>
            <a:ahLst/>
            <a:cxnLst/>
            <a:rect l="l" t="t" r="r" b="b"/>
            <a:pathLst>
              <a:path w="18288000" h="5048250">
                <a:moveTo>
                  <a:pt x="0" y="0"/>
                </a:moveTo>
                <a:lnTo>
                  <a:pt x="18288000" y="0"/>
                </a:lnTo>
                <a:lnTo>
                  <a:pt x="18288000" y="5048250"/>
                </a:lnTo>
                <a:lnTo>
                  <a:pt x="0" y="5048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LV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A21C1E3-4C48-EA45-0CFA-5DA33314C108}"/>
              </a:ext>
            </a:extLst>
          </p:cNvPr>
          <p:cNvSpPr txBox="1"/>
          <p:nvPr/>
        </p:nvSpPr>
        <p:spPr>
          <a:xfrm>
            <a:off x="642785" y="959274"/>
            <a:ext cx="958410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50"/>
              </a:lnSpc>
            </a:pPr>
            <a:r>
              <a:rPr lang="lv-LV" sz="6106" b="1" spc="9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Kādēļ strādāt dabā?</a:t>
            </a:r>
            <a:endParaRPr lang="en-US" sz="6106" b="1" spc="91" dirty="0">
              <a:solidFill>
                <a:srgbClr val="000000"/>
              </a:solidFill>
              <a:latin typeface="+mj-lt"/>
              <a:ea typeface="Gotham Heavy"/>
              <a:cs typeface="Gotham Heavy"/>
              <a:sym typeface="Gotham Heav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39FC6E-AF17-C2AC-4E85-E27CF7518BE0}"/>
              </a:ext>
            </a:extLst>
          </p:cNvPr>
          <p:cNvSpPr txBox="1"/>
          <p:nvPr/>
        </p:nvSpPr>
        <p:spPr>
          <a:xfrm>
            <a:off x="990600" y="2445982"/>
            <a:ext cx="606281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0" u="none" strike="noStrike" dirty="0" err="1">
                <a:solidFill>
                  <a:srgbClr val="000000"/>
                </a:solidFill>
                <a:effectLst/>
                <a:latin typeface="+mj-lt"/>
              </a:rPr>
              <a:t>Sensorā</a:t>
            </a:r>
            <a:r>
              <a:rPr lang="en-GB" sz="320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sz="3200" i="0" u="none" strike="noStrike" dirty="0" err="1">
                <a:solidFill>
                  <a:srgbClr val="000000"/>
                </a:solidFill>
                <a:effectLst/>
                <a:latin typeface="+mj-lt"/>
              </a:rPr>
              <a:t>pārstrāde</a:t>
            </a:r>
            <a:r>
              <a:rPr lang="en-GB" sz="3200" i="0" u="none" strike="noStrike" dirty="0">
                <a:solidFill>
                  <a:srgbClr val="000000"/>
                </a:solidFill>
                <a:effectLst/>
                <a:latin typeface="+mj-lt"/>
              </a:rPr>
              <a:t> un </a:t>
            </a:r>
            <a:r>
              <a:rPr lang="en-GB" sz="3200" i="0" u="none" strike="noStrike" dirty="0" err="1">
                <a:solidFill>
                  <a:srgbClr val="000000"/>
                </a:solidFill>
                <a:effectLst/>
                <a:latin typeface="+mj-lt"/>
              </a:rPr>
              <a:t>integrācija</a:t>
            </a:r>
            <a:endParaRPr lang="lv-LV" sz="3200" dirty="0">
              <a:latin typeface="+mj-lt"/>
              <a:cs typeface="Beirut" pitchFamily="2" charset="-78"/>
            </a:endParaRPr>
          </a:p>
          <a:p>
            <a:endParaRPr lang="lv-LV" sz="3300" dirty="0">
              <a:cs typeface="Beirut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A17722-206C-93D4-BE04-07D5CA6F2A9D}"/>
              </a:ext>
            </a:extLst>
          </p:cNvPr>
          <p:cNvSpPr txBox="1"/>
          <p:nvPr/>
        </p:nvSpPr>
        <p:spPr>
          <a:xfrm>
            <a:off x="530406" y="3719987"/>
            <a:ext cx="7129615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LV" sz="2800" dirty="0"/>
              <a:t>Daba piedāvā bagātīgas multisensoras pieredzes, kas ir autentiskas, dabiskas, viegli integrējamas darba procesā.</a:t>
            </a:r>
          </a:p>
          <a:p>
            <a:pPr lvl="1"/>
            <a:endParaRPr lang="en-LV" sz="2800" dirty="0"/>
          </a:p>
          <a:p>
            <a:pPr lvl="1"/>
            <a:r>
              <a:rPr lang="en-LV" sz="2800" dirty="0"/>
              <a:t>8 maņas kopā palīdz saglabāt iekšējo līdzsvaru: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LV" sz="2800" dirty="0"/>
              <a:t>Tauste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LV" sz="2800" dirty="0"/>
              <a:t>Redze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LV" sz="2800" dirty="0"/>
              <a:t>Dzirde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LV" sz="2800" dirty="0"/>
              <a:t>Garša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LV" sz="2800" dirty="0"/>
              <a:t>Oža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LV" sz="2800" dirty="0"/>
              <a:t>Līdzsvars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LV" sz="2800" dirty="0"/>
              <a:t>Propriocepcija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LV" sz="2800" dirty="0"/>
              <a:t>Interocepcija</a:t>
            </a:r>
          </a:p>
        </p:txBody>
      </p:sp>
      <p:pic>
        <p:nvPicPr>
          <p:cNvPr id="8" name="Picture 7" descr="A picture containing outdoor, aquatic bird, bird, sky&#10;&#10;Description automatically generated">
            <a:extLst>
              <a:ext uri="{FF2B5EF4-FFF2-40B4-BE49-F238E27FC236}">
                <a16:creationId xmlns:a16="http://schemas.microsoft.com/office/drawing/2014/main" id="{CC481616-1638-E6C8-AA9D-6D075ED97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3679670" y="4000500"/>
            <a:ext cx="4338648" cy="433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58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B1366-7609-AE61-F52F-FBA3E7DF4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Child with a magnifying glass in a forest">
            <a:extLst>
              <a:ext uri="{FF2B5EF4-FFF2-40B4-BE49-F238E27FC236}">
                <a16:creationId xmlns:a16="http://schemas.microsoft.com/office/drawing/2014/main" id="{4D8E1CB8-A067-5D3A-1DC8-D5598349A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2140251"/>
            <a:ext cx="9829799" cy="6556399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9FCA59DA-AC5A-6D94-77F1-CCFE11FFCC9D}"/>
              </a:ext>
            </a:extLst>
          </p:cNvPr>
          <p:cNvSpPr/>
          <p:nvPr/>
        </p:nvSpPr>
        <p:spPr>
          <a:xfrm>
            <a:off x="-19665" y="-57628"/>
            <a:ext cx="18288000" cy="5048250"/>
          </a:xfrm>
          <a:custGeom>
            <a:avLst/>
            <a:gdLst/>
            <a:ahLst/>
            <a:cxnLst/>
            <a:rect l="l" t="t" r="r" b="b"/>
            <a:pathLst>
              <a:path w="18288000" h="5048250">
                <a:moveTo>
                  <a:pt x="0" y="0"/>
                </a:moveTo>
                <a:lnTo>
                  <a:pt x="18288000" y="0"/>
                </a:lnTo>
                <a:lnTo>
                  <a:pt x="18288000" y="5048250"/>
                </a:lnTo>
                <a:lnTo>
                  <a:pt x="0" y="5048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LV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35F3D5E-E5A0-B3EE-8FC7-2A94137F03C9}"/>
              </a:ext>
            </a:extLst>
          </p:cNvPr>
          <p:cNvSpPr txBox="1"/>
          <p:nvPr/>
        </p:nvSpPr>
        <p:spPr>
          <a:xfrm>
            <a:off x="642785" y="959274"/>
            <a:ext cx="958410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50"/>
              </a:lnSpc>
            </a:pPr>
            <a:r>
              <a:rPr lang="lv-LV" sz="6106" b="1" spc="9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Kādēļ strādāt dabā?</a:t>
            </a:r>
            <a:endParaRPr lang="en-US" sz="6106" b="1" spc="91" dirty="0">
              <a:solidFill>
                <a:srgbClr val="000000"/>
              </a:solidFill>
              <a:latin typeface="+mj-lt"/>
              <a:ea typeface="Gotham Heavy"/>
              <a:cs typeface="Gotham Heavy"/>
              <a:sym typeface="Gotham Heav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1051C4-6E7A-2242-7BBE-F3102A50F467}"/>
              </a:ext>
            </a:extLst>
          </p:cNvPr>
          <p:cNvSpPr txBox="1"/>
          <p:nvPr/>
        </p:nvSpPr>
        <p:spPr>
          <a:xfrm>
            <a:off x="1004987" y="2095500"/>
            <a:ext cx="60628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Uzmanības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atjaunošanas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sz="36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teorija</a:t>
            </a:r>
            <a:r>
              <a:rPr lang="en-GB" sz="3600" b="0" i="0" u="none" strike="noStrike" dirty="0">
                <a:solidFill>
                  <a:srgbClr val="000000"/>
                </a:solidFill>
                <a:effectLst/>
                <a:latin typeface="+mj-lt"/>
              </a:rPr>
              <a:t> (Attention Restoration Theory – ART)</a:t>
            </a:r>
            <a:endParaRPr lang="lv-LV" sz="3300" dirty="0">
              <a:latin typeface="+mj-lt"/>
              <a:cs typeface="Beirut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701D4F-A614-03C4-BF60-57AA846E4E72}"/>
              </a:ext>
            </a:extLst>
          </p:cNvPr>
          <p:cNvSpPr txBox="1"/>
          <p:nvPr/>
        </p:nvSpPr>
        <p:spPr>
          <a:xfrm>
            <a:off x="642785" y="4926521"/>
            <a:ext cx="712961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2400" b="1" dirty="0"/>
              <a:t>2 veidu uzmanība: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LV" sz="2400" u="sng" dirty="0"/>
              <a:t>Tieši vērstā uzmanība </a:t>
            </a:r>
            <a:r>
              <a:rPr lang="en-LV" sz="2400" dirty="0"/>
              <a:t>- gribas un piepūles vadīta uzmanība, kas laika gaitā samazinās. </a:t>
            </a:r>
            <a:r>
              <a:rPr lang="lv-LV" sz="2400" dirty="0"/>
              <a:t>Smadzeņu spēja koncentrēties uz konkrētu stimulu vai uzdevumu ir ierobežota, un tas izraisa tieši vērstās uzmanības nogurumu.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LV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LV" sz="2400" u="sng" dirty="0"/>
              <a:t>Bez piepūles vērstā uzmanība </a:t>
            </a:r>
            <a:r>
              <a:rPr lang="en-LV" sz="2400" dirty="0"/>
              <a:t>- </a:t>
            </a:r>
            <a:r>
              <a:rPr lang="lv-LV" sz="2400" dirty="0"/>
              <a:t>instinktīva, neprasa piepūli, to nav nepieciešams kontrolēt, tā palīdz atjaunot tieši vērstās uzmanības resursus</a:t>
            </a:r>
          </a:p>
        </p:txBody>
      </p:sp>
    </p:spTree>
    <p:extLst>
      <p:ext uri="{BB962C8B-B14F-4D97-AF65-F5344CB8AC3E}">
        <p14:creationId xmlns:p14="http://schemas.microsoft.com/office/powerpoint/2010/main" val="34755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2.46914E-6 L -0.14245 -0.29722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27" y="-14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4245 -0.29722 L -1.11022E-16 2.46914E-6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18" y="1486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2.46914E-6 L -1.11022E-16 0.00015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FFE1E-4B60-FA77-61B5-D134A32CC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cooking food on a fire&#10;&#10;Description automatically generated">
            <a:extLst>
              <a:ext uri="{FF2B5EF4-FFF2-40B4-BE49-F238E27FC236}">
                <a16:creationId xmlns:a16="http://schemas.microsoft.com/office/drawing/2014/main" id="{28F00355-30DE-3D69-0E62-C17B4D9CD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r="15473"/>
          <a:stretch/>
        </p:blipFill>
        <p:spPr>
          <a:xfrm rot="5400000">
            <a:off x="8393301" y="1375207"/>
            <a:ext cx="8276942" cy="7842344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67922111-651E-E4FF-C2D2-D26717723F98}"/>
              </a:ext>
            </a:extLst>
          </p:cNvPr>
          <p:cNvSpPr/>
          <p:nvPr/>
        </p:nvSpPr>
        <p:spPr>
          <a:xfrm>
            <a:off x="-19665" y="-57628"/>
            <a:ext cx="18288000" cy="5048250"/>
          </a:xfrm>
          <a:custGeom>
            <a:avLst/>
            <a:gdLst/>
            <a:ahLst/>
            <a:cxnLst/>
            <a:rect l="l" t="t" r="r" b="b"/>
            <a:pathLst>
              <a:path w="18288000" h="5048250">
                <a:moveTo>
                  <a:pt x="0" y="0"/>
                </a:moveTo>
                <a:lnTo>
                  <a:pt x="18288000" y="0"/>
                </a:lnTo>
                <a:lnTo>
                  <a:pt x="18288000" y="5048250"/>
                </a:lnTo>
                <a:lnTo>
                  <a:pt x="0" y="5048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LV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8A658620-69EF-668D-289B-627503D457BF}"/>
              </a:ext>
            </a:extLst>
          </p:cNvPr>
          <p:cNvSpPr txBox="1"/>
          <p:nvPr/>
        </p:nvSpPr>
        <p:spPr>
          <a:xfrm>
            <a:off x="642785" y="959274"/>
            <a:ext cx="958410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50"/>
              </a:lnSpc>
            </a:pPr>
            <a:r>
              <a:rPr lang="lv-LV" sz="6106" b="1" spc="9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Kādēļ strādāt dabā?</a:t>
            </a:r>
            <a:endParaRPr lang="en-US" sz="6106" b="1" spc="91" dirty="0">
              <a:solidFill>
                <a:srgbClr val="000000"/>
              </a:solidFill>
              <a:latin typeface="+mj-lt"/>
              <a:ea typeface="Gotham Heavy"/>
              <a:cs typeface="Gotham Heavy"/>
              <a:sym typeface="Gotham Heav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86B6CC-C327-F925-374F-AD814E3EC2A4}"/>
              </a:ext>
            </a:extLst>
          </p:cNvPr>
          <p:cNvSpPr txBox="1"/>
          <p:nvPr/>
        </p:nvSpPr>
        <p:spPr>
          <a:xfrm>
            <a:off x="631062" y="2439769"/>
            <a:ext cx="6062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0" u="none" strike="noStrike" dirty="0" err="1">
                <a:solidFill>
                  <a:srgbClr val="000000"/>
                </a:solidFill>
                <a:effectLst/>
                <a:latin typeface="+mj-lt"/>
              </a:rPr>
              <a:t>Daba</a:t>
            </a:r>
            <a:r>
              <a:rPr lang="en-GB" sz="360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sz="3600" i="0" u="none" strike="noStrike" dirty="0" err="1">
                <a:solidFill>
                  <a:srgbClr val="000000"/>
                </a:solidFill>
                <a:effectLst/>
                <a:latin typeface="+mj-lt"/>
              </a:rPr>
              <a:t>nodrošina</a:t>
            </a:r>
            <a:r>
              <a:rPr lang="en-GB" sz="360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sz="3600" i="0" u="none" strike="noStrike" dirty="0" err="1">
                <a:solidFill>
                  <a:srgbClr val="000000"/>
                </a:solidFill>
                <a:effectLst/>
                <a:latin typeface="+mj-lt"/>
              </a:rPr>
              <a:t>dabiskas</a:t>
            </a:r>
            <a:r>
              <a:rPr lang="en-GB" sz="3600" i="0" u="none" strike="noStrike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en-GB" sz="3600" i="0" u="none" strike="noStrike" dirty="0" err="1">
                <a:solidFill>
                  <a:srgbClr val="000000"/>
                </a:solidFill>
                <a:effectLst/>
                <a:latin typeface="+mj-lt"/>
              </a:rPr>
              <a:t>sekas</a:t>
            </a:r>
            <a:endParaRPr lang="lv-LV" sz="3300" dirty="0">
              <a:latin typeface="+mj-lt"/>
              <a:cs typeface="Beirut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8489DD-22B5-9BCD-1315-7279F52CF6A3}"/>
              </a:ext>
            </a:extLst>
          </p:cNvPr>
          <p:cNvSpPr txBox="1"/>
          <p:nvPr/>
        </p:nvSpPr>
        <p:spPr>
          <a:xfrm>
            <a:off x="1219200" y="4838700"/>
            <a:ext cx="712961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v-LV" sz="2400" b="1" i="0" u="none" strike="noStrike" dirty="0">
                <a:solidFill>
                  <a:srgbClr val="000000"/>
                </a:solidFill>
                <a:effectLst/>
              </a:rPr>
              <a:t>Tieša pieredze ar cēloņu-seku sakarībām</a:t>
            </a:r>
            <a:endParaRPr lang="lv-LV" sz="24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lv-LV" sz="2400" b="0" i="0" u="none" strike="noStrike" dirty="0">
                <a:solidFill>
                  <a:srgbClr val="000000"/>
                </a:solidFill>
                <a:effectLst/>
              </a:rPr>
              <a:t>Ja neuzcel telti – tev nav kur nakšņot.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lv-LV" sz="2400" b="0" i="0" u="none" strike="noStrike" dirty="0">
                <a:solidFill>
                  <a:srgbClr val="000000"/>
                </a:solidFill>
                <a:effectLst/>
              </a:rPr>
              <a:t>Ja neatceries ceļu – vari apmaldīties.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lv-LV" sz="2400" b="0" i="0" u="none" strike="noStrike" dirty="0">
                <a:solidFill>
                  <a:srgbClr val="000000"/>
                </a:solidFill>
                <a:effectLst/>
              </a:rPr>
              <a:t>Ja atstāj ugunskuru bez uzraudzības – tas nodziest (vai kļūst bīstams).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lv-LV" sz="24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lv-LV" sz="2400" i="0" u="none" strike="noStrike" dirty="0">
                <a:solidFill>
                  <a:srgbClr val="000000"/>
                </a:solidFill>
                <a:effectLst/>
              </a:rPr>
              <a:t>Mācīšanās notiek caur reālu pieredzi, nevis mākslīgām sekām</a:t>
            </a:r>
            <a:r>
              <a:rPr lang="lv-LV" sz="2400" dirty="0">
                <a:solidFill>
                  <a:srgbClr val="000000"/>
                </a:solidFill>
              </a:rPr>
              <a:t> - n</a:t>
            </a:r>
            <a:r>
              <a:rPr lang="lv-LV" sz="2400" b="0" i="0" u="none" strike="noStrike" dirty="0">
                <a:solidFill>
                  <a:srgbClr val="000000"/>
                </a:solidFill>
                <a:effectLst/>
              </a:rPr>
              <a:t>av “izdomātu soda punktu” vai “atzīmju”.</a:t>
            </a:r>
          </a:p>
          <a:p>
            <a:pPr algn="l"/>
            <a:endParaRPr lang="lv-LV" sz="24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lv-LV" sz="2400" i="0" u="none" strike="noStrike" dirty="0">
                <a:solidFill>
                  <a:srgbClr val="000000"/>
                </a:solidFill>
                <a:effectLst/>
              </a:rPr>
              <a:t>Dabiskās sekas veicina atbildību, klātesamību un pašregulāciju</a:t>
            </a:r>
          </a:p>
        </p:txBody>
      </p:sp>
    </p:spTree>
    <p:extLst>
      <p:ext uri="{BB962C8B-B14F-4D97-AF65-F5344CB8AC3E}">
        <p14:creationId xmlns:p14="http://schemas.microsoft.com/office/powerpoint/2010/main" val="894957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526D0-1148-359E-00BB-0A8D77E27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kayak on a lake&#10;&#10;Description automatically generated">
            <a:extLst>
              <a:ext uri="{FF2B5EF4-FFF2-40B4-BE49-F238E27FC236}">
                <a16:creationId xmlns:a16="http://schemas.microsoft.com/office/drawing/2014/main" id="{20E21C95-7E87-3C4F-1E87-82E2AB286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1"/>
          <a:stretch/>
        </p:blipFill>
        <p:spPr>
          <a:xfrm>
            <a:off x="8436738" y="1501958"/>
            <a:ext cx="9220200" cy="7701561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F9F36F31-0912-5B10-EF06-3246A2AACA3B}"/>
              </a:ext>
            </a:extLst>
          </p:cNvPr>
          <p:cNvSpPr/>
          <p:nvPr/>
        </p:nvSpPr>
        <p:spPr>
          <a:xfrm>
            <a:off x="-19665" y="-57628"/>
            <a:ext cx="18288000" cy="5048250"/>
          </a:xfrm>
          <a:custGeom>
            <a:avLst/>
            <a:gdLst/>
            <a:ahLst/>
            <a:cxnLst/>
            <a:rect l="l" t="t" r="r" b="b"/>
            <a:pathLst>
              <a:path w="18288000" h="5048250">
                <a:moveTo>
                  <a:pt x="0" y="0"/>
                </a:moveTo>
                <a:lnTo>
                  <a:pt x="18288000" y="0"/>
                </a:lnTo>
                <a:lnTo>
                  <a:pt x="18288000" y="5048250"/>
                </a:lnTo>
                <a:lnTo>
                  <a:pt x="0" y="50482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LV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4599DDC-1A4E-1EF4-2D10-DBD61B2C0AF9}"/>
              </a:ext>
            </a:extLst>
          </p:cNvPr>
          <p:cNvSpPr txBox="1"/>
          <p:nvPr/>
        </p:nvSpPr>
        <p:spPr>
          <a:xfrm>
            <a:off x="642785" y="959274"/>
            <a:ext cx="958410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350"/>
              </a:lnSpc>
            </a:pPr>
            <a:r>
              <a:rPr lang="lv-LV" sz="6106" b="1" spc="91" dirty="0">
                <a:solidFill>
                  <a:srgbClr val="000000"/>
                </a:solidFill>
                <a:latin typeface="+mj-lt"/>
                <a:ea typeface="Gotham Heavy"/>
                <a:cs typeface="Gotham Heavy"/>
                <a:sym typeface="Gotham Heavy"/>
              </a:rPr>
              <a:t>Kādēļ strādāt dabā?</a:t>
            </a:r>
            <a:endParaRPr lang="en-US" sz="6106" b="1" spc="91" dirty="0">
              <a:solidFill>
                <a:srgbClr val="000000"/>
              </a:solidFill>
              <a:latin typeface="+mj-lt"/>
              <a:ea typeface="Gotham Heavy"/>
              <a:cs typeface="Gotham Heavy"/>
              <a:sym typeface="Gotham Heav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A99975-E6A5-05F1-9E43-7F03F595EF93}"/>
              </a:ext>
            </a:extLst>
          </p:cNvPr>
          <p:cNvSpPr txBox="1"/>
          <p:nvPr/>
        </p:nvSpPr>
        <p:spPr>
          <a:xfrm>
            <a:off x="631062" y="2439769"/>
            <a:ext cx="60628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0" u="none" strike="noStrike" dirty="0" err="1">
                <a:solidFill>
                  <a:srgbClr val="000000"/>
                </a:solidFill>
                <a:effectLst/>
                <a:latin typeface="+mj-lt"/>
              </a:rPr>
              <a:t>Droša</a:t>
            </a:r>
            <a:r>
              <a:rPr lang="en-GB" sz="3600" i="0" u="none" strike="noStrike" dirty="0">
                <a:solidFill>
                  <a:srgbClr val="000000"/>
                </a:solidFill>
                <a:effectLst/>
                <a:latin typeface="+mj-lt"/>
              </a:rPr>
              <a:t> vide vs. </a:t>
            </a:r>
            <a:r>
              <a:rPr lang="en-GB" sz="3600" i="0" u="none" strike="noStrike" dirty="0" err="1">
                <a:solidFill>
                  <a:srgbClr val="000000"/>
                </a:solidFill>
                <a:effectLst/>
                <a:latin typeface="+mj-lt"/>
              </a:rPr>
              <a:t>nepazīstama</a:t>
            </a:r>
            <a:r>
              <a:rPr lang="en-GB" sz="3600" i="0" u="none" strike="noStrike" dirty="0">
                <a:solidFill>
                  <a:srgbClr val="000000"/>
                </a:solidFill>
                <a:effectLst/>
                <a:latin typeface="+mj-lt"/>
              </a:rPr>
              <a:t> vide</a:t>
            </a:r>
            <a:endParaRPr lang="lv-LV" sz="3300" dirty="0">
              <a:latin typeface="+mj-lt"/>
              <a:cs typeface="Beirut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804B68-10F6-E053-B9F0-69A1F59C466F}"/>
              </a:ext>
            </a:extLst>
          </p:cNvPr>
          <p:cNvSpPr txBox="1"/>
          <p:nvPr/>
        </p:nvSpPr>
        <p:spPr>
          <a:xfrm>
            <a:off x="631062" y="4752500"/>
            <a:ext cx="712961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lv-LV" sz="2400" i="0" u="none" strike="noStrike" dirty="0">
                <a:solidFill>
                  <a:srgbClr val="000000"/>
                </a:solidFill>
                <a:effectLst/>
              </a:rPr>
              <a:t>Nekad nepieņemiet, ka tas, kas kādam ir pazīstams, uzreiz ir drošs, tas ir tikai pazīstams.</a:t>
            </a:r>
            <a:br>
              <a:rPr lang="lv-LV" sz="2400" i="0" u="none" strike="noStrike" dirty="0">
                <a:solidFill>
                  <a:srgbClr val="000000"/>
                </a:solidFill>
                <a:effectLst/>
              </a:rPr>
            </a:br>
            <a:endParaRPr lang="lv-LV" sz="240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lv-LV" sz="2400" dirty="0">
                <a:solidFill>
                  <a:srgbClr val="000000"/>
                </a:solidFill>
              </a:rPr>
              <a:t>Droša vide ir mērķtiecīgi jāveido – gan dabā, gan iekštelpās.</a:t>
            </a:r>
          </a:p>
          <a:p>
            <a:pPr algn="l"/>
            <a:endParaRPr lang="lv-LV" sz="240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lv-LV" sz="2400" dirty="0">
                <a:solidFill>
                  <a:srgbClr val="000000"/>
                </a:solidFill>
              </a:rPr>
              <a:t>Jauna vide pieprasa jaunus uzvedības modeļus. Daba mūs maigi piespiež mainīties un mācīties.</a:t>
            </a:r>
            <a:endParaRPr lang="lv-LV" sz="240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215193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25373</TotalTime>
  <Words>1069</Words>
  <Application>Microsoft Macintosh PowerPoint</Application>
  <PresentationFormat>Custom</PresentationFormat>
  <Paragraphs>131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-webkit-standard</vt:lpstr>
      <vt:lpstr>Avenir Book</vt:lpstr>
      <vt:lpstr>Beirut</vt:lpstr>
      <vt:lpstr>Arial</vt:lpstr>
      <vt:lpstr>Canva Sans Bold</vt:lpstr>
      <vt:lpstr>Open Sans</vt:lpstr>
      <vt:lpstr>Gotham Heavy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Informatīvs vizuālis 1920x1080px</dc:title>
  <dc:creator>Sarmite Putnina</dc:creator>
  <cp:lastModifiedBy>Unda Avota</cp:lastModifiedBy>
  <cp:revision>11</cp:revision>
  <dcterms:created xsi:type="dcterms:W3CDTF">2006-08-16T00:00:00Z</dcterms:created>
  <dcterms:modified xsi:type="dcterms:W3CDTF">2025-09-10T13:20:52Z</dcterms:modified>
  <dc:identifier>DAGCy5JKLVs</dc:identifier>
</cp:coreProperties>
</file>