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Roboto"/>
      <p:regular r:id="rId30"/>
      <p:bold r:id="rId31"/>
      <p:italic r:id="rId32"/>
      <p:boldItalic r:id="rId33"/>
    </p:embeddedFont>
    <p:embeddedFont>
      <p:font typeface="Nunito"/>
      <p:regular r:id="rId34"/>
      <p:bold r:id="rId35"/>
      <p:italic r:id="rId36"/>
      <p:boldItalic r:id="rId37"/>
    </p:embeddedFont>
    <p:embeddedFont>
      <p:font typeface="Open Sans SemiBold"/>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4892B48-73D1-42DB-8F13-E94A1BBBA3C5}">
  <a:tblStyle styleId="{D4892B48-73D1-42DB-8F13-E94A1BBBA3C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italic.fntdata"/><Relationship Id="rId20" Type="http://schemas.openxmlformats.org/officeDocument/2006/relationships/slide" Target="slides/slide14.xml"/><Relationship Id="rId42" Type="http://schemas.openxmlformats.org/officeDocument/2006/relationships/font" Target="fonts/OpenSans-regular.fntdata"/><Relationship Id="rId41" Type="http://schemas.openxmlformats.org/officeDocument/2006/relationships/font" Target="fonts/OpenSansSemiBold-boldItalic.fntdata"/><Relationship Id="rId22" Type="http://schemas.openxmlformats.org/officeDocument/2006/relationships/slide" Target="slides/slide16.xml"/><Relationship Id="rId44" Type="http://schemas.openxmlformats.org/officeDocument/2006/relationships/font" Target="fonts/OpenSans-italic.fntdata"/><Relationship Id="rId21" Type="http://schemas.openxmlformats.org/officeDocument/2006/relationships/slide" Target="slides/slide15.xml"/><Relationship Id="rId43" Type="http://schemas.openxmlformats.org/officeDocument/2006/relationships/font" Target="fonts/OpenSans-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5.xml"/><Relationship Id="rId33" Type="http://schemas.openxmlformats.org/officeDocument/2006/relationships/font" Target="fonts/Roboto-boldItalic.fntdata"/><Relationship Id="rId10" Type="http://schemas.openxmlformats.org/officeDocument/2006/relationships/slide" Target="slides/slide4.xml"/><Relationship Id="rId32" Type="http://schemas.openxmlformats.org/officeDocument/2006/relationships/font" Target="fonts/Roboto-italic.fntdata"/><Relationship Id="rId13" Type="http://schemas.openxmlformats.org/officeDocument/2006/relationships/slide" Target="slides/slide7.xml"/><Relationship Id="rId35" Type="http://schemas.openxmlformats.org/officeDocument/2006/relationships/font" Target="fonts/Nunito-bold.fntdata"/><Relationship Id="rId12" Type="http://schemas.openxmlformats.org/officeDocument/2006/relationships/slide" Target="slides/slide6.xml"/><Relationship Id="rId34" Type="http://schemas.openxmlformats.org/officeDocument/2006/relationships/font" Target="fonts/Nunito-regular.fntdata"/><Relationship Id="rId15" Type="http://schemas.openxmlformats.org/officeDocument/2006/relationships/slide" Target="slides/slide9.xml"/><Relationship Id="rId37" Type="http://schemas.openxmlformats.org/officeDocument/2006/relationships/font" Target="fonts/Nunito-boldItalic.fntdata"/><Relationship Id="rId14" Type="http://schemas.openxmlformats.org/officeDocument/2006/relationships/slide" Target="slides/slide8.xml"/><Relationship Id="rId36" Type="http://schemas.openxmlformats.org/officeDocument/2006/relationships/font" Target="fonts/Nunito-italic.fntdata"/><Relationship Id="rId17" Type="http://schemas.openxmlformats.org/officeDocument/2006/relationships/slide" Target="slides/slide11.xml"/><Relationship Id="rId39" Type="http://schemas.openxmlformats.org/officeDocument/2006/relationships/font" Target="fonts/OpenSansSemiBold-bold.fntdata"/><Relationship Id="rId16" Type="http://schemas.openxmlformats.org/officeDocument/2006/relationships/slide" Target="slides/slide10.xml"/><Relationship Id="rId38" Type="http://schemas.openxmlformats.org/officeDocument/2006/relationships/font" Target="fonts/OpenSansSemiBol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37f30e5b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 name="Google Shape;52;g3437f30e5b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g3437f30e5b5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437f30e5b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437f30e5b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437f30e5b5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437f30e5b5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3d43ec4d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43d43ec4d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43d43ec4d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43d43ec4d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437f30e5b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437f30e5b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437f30e5b5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437f30e5b5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437f30e5b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437f30e5b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46b57b900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46b57b900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4329edcb5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4329edcb5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43d43ec4d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43d43ec4d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437f30e5b5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437f30e5b5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4329edcb5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4329edcb5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6b57b900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46b57b900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6b57b900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46b57b900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43d43ec4d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43d43ec4d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437f30e5b5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437f30e5b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437f30e5b5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437f30e5b5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437f30e5b5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437f30e5b5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437f30e5b5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437f30e5b5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437f30e5b5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437f30e5b5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437f30e5b5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437f30e5b5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4329edcb5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4329edcb5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2.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4.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2.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3"/>
          <p:cNvSpPr txBox="1"/>
          <p:nvPr/>
        </p:nvSpPr>
        <p:spPr>
          <a:xfrm>
            <a:off x="728626" y="4360325"/>
            <a:ext cx="2342100" cy="207900"/>
          </a:xfrm>
          <a:prstGeom prst="rect">
            <a:avLst/>
          </a:prstGeom>
          <a:solidFill>
            <a:srgbClr val="E31D44"/>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900">
                <a:solidFill>
                  <a:schemeClr val="lt1"/>
                </a:solidFill>
                <a:latin typeface="Open Sans"/>
                <a:ea typeface="Open Sans"/>
                <a:cs typeface="Open Sans"/>
                <a:sym typeface="Open Sans"/>
              </a:rPr>
              <a:t>27</a:t>
            </a:r>
            <a:r>
              <a:rPr b="1" i="0" lang="en" sz="900" u="none" cap="none" strike="noStrike">
                <a:solidFill>
                  <a:schemeClr val="lt1"/>
                </a:solidFill>
                <a:latin typeface="Open Sans"/>
                <a:ea typeface="Open Sans"/>
                <a:cs typeface="Open Sans"/>
                <a:sym typeface="Open Sans"/>
              </a:rPr>
              <a:t> </a:t>
            </a:r>
            <a:r>
              <a:rPr b="1" lang="en" sz="900">
                <a:solidFill>
                  <a:schemeClr val="lt1"/>
                </a:solidFill>
                <a:latin typeface="Open Sans"/>
                <a:ea typeface="Open Sans"/>
                <a:cs typeface="Open Sans"/>
                <a:sym typeface="Open Sans"/>
              </a:rPr>
              <a:t>Marts</a:t>
            </a:r>
            <a:r>
              <a:rPr b="1" i="0" lang="en" sz="900" u="none" cap="none" strike="noStrike">
                <a:solidFill>
                  <a:schemeClr val="lt1"/>
                </a:solidFill>
                <a:latin typeface="Open Sans"/>
                <a:ea typeface="Open Sans"/>
                <a:cs typeface="Open Sans"/>
                <a:sym typeface="Open Sans"/>
              </a:rPr>
              <a:t> 202</a:t>
            </a:r>
            <a:r>
              <a:rPr b="1" lang="en" sz="900">
                <a:solidFill>
                  <a:schemeClr val="lt1"/>
                </a:solidFill>
                <a:latin typeface="Open Sans"/>
                <a:ea typeface="Open Sans"/>
                <a:cs typeface="Open Sans"/>
                <a:sym typeface="Open Sans"/>
              </a:rPr>
              <a:t>5</a:t>
            </a:r>
            <a:r>
              <a:rPr b="1" i="0" lang="en" sz="900" u="none" cap="none" strike="noStrike">
                <a:solidFill>
                  <a:schemeClr val="lt1"/>
                </a:solidFill>
                <a:latin typeface="Open Sans"/>
                <a:ea typeface="Open Sans"/>
                <a:cs typeface="Open Sans"/>
                <a:sym typeface="Open Sans"/>
              </a:rPr>
              <a:t> | </a:t>
            </a:r>
            <a:r>
              <a:rPr b="1" lang="en" sz="900">
                <a:solidFill>
                  <a:schemeClr val="lt1"/>
                </a:solidFill>
                <a:latin typeface="Open Sans"/>
                <a:ea typeface="Open Sans"/>
                <a:cs typeface="Open Sans"/>
                <a:sym typeface="Open Sans"/>
              </a:rPr>
              <a:t>Jūrmala</a:t>
            </a:r>
            <a:endParaRPr sz="1100"/>
          </a:p>
        </p:txBody>
      </p:sp>
      <p:sp>
        <p:nvSpPr>
          <p:cNvPr id="56" name="Google Shape;56;p13"/>
          <p:cNvSpPr txBox="1"/>
          <p:nvPr/>
        </p:nvSpPr>
        <p:spPr>
          <a:xfrm>
            <a:off x="685991" y="3351794"/>
            <a:ext cx="6232800" cy="777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Open Sans SemiBold"/>
                <a:ea typeface="Open Sans SemiBold"/>
                <a:cs typeface="Open Sans SemiBold"/>
                <a:sym typeface="Open Sans SemiBold"/>
              </a:rPr>
              <a:t>Edgars Ražinskis</a:t>
            </a:r>
            <a:endParaRPr sz="1100"/>
          </a:p>
          <a:p>
            <a:pPr indent="0" lvl="0" marL="0" marR="0" rtl="0" algn="l">
              <a:spcBef>
                <a:spcPts val="0"/>
              </a:spcBef>
              <a:spcAft>
                <a:spcPts val="0"/>
              </a:spcAft>
              <a:buNone/>
            </a:pPr>
            <a:r>
              <a:rPr i="1" lang="en" sz="1400">
                <a:solidFill>
                  <a:schemeClr val="dk1"/>
                </a:solidFill>
                <a:latin typeface="Open Sans"/>
                <a:ea typeface="Open Sans"/>
                <a:cs typeface="Open Sans"/>
                <a:sym typeface="Open Sans"/>
              </a:rPr>
              <a:t>Tūrisma speciālists</a:t>
            </a:r>
            <a:endParaRPr sz="1100"/>
          </a:p>
          <a:p>
            <a:pPr indent="0" lvl="0" marL="0" marR="0" rtl="0" algn="l">
              <a:spcBef>
                <a:spcPts val="0"/>
              </a:spcBef>
              <a:spcAft>
                <a:spcPts val="0"/>
              </a:spcAft>
              <a:buNone/>
            </a:pPr>
            <a:r>
              <a:rPr i="1" lang="en" sz="1400">
                <a:solidFill>
                  <a:srgbClr val="E31D44"/>
                </a:solidFill>
                <a:latin typeface="Open Sans"/>
                <a:ea typeface="Open Sans"/>
                <a:cs typeface="Open Sans"/>
                <a:sym typeface="Open Sans"/>
              </a:rPr>
              <a:t>edgars.razinskis@rpr.gov.lv</a:t>
            </a:r>
            <a:endParaRPr sz="1400">
              <a:solidFill>
                <a:srgbClr val="E31D44"/>
              </a:solidFill>
              <a:latin typeface="Open Sans SemiBold"/>
              <a:ea typeface="Open Sans SemiBold"/>
              <a:cs typeface="Open Sans SemiBold"/>
              <a:sym typeface="Open Sans SemiBold"/>
            </a:endParaRPr>
          </a:p>
        </p:txBody>
      </p:sp>
      <p:sp>
        <p:nvSpPr>
          <p:cNvPr id="57" name="Google Shape;57;p13"/>
          <p:cNvSpPr txBox="1"/>
          <p:nvPr/>
        </p:nvSpPr>
        <p:spPr>
          <a:xfrm>
            <a:off x="623663" y="1687219"/>
            <a:ext cx="8391300" cy="7620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600"/>
              <a:buFont typeface="Arial"/>
              <a:buNone/>
            </a:pPr>
            <a:r>
              <a:rPr b="1" lang="en" sz="3600">
                <a:solidFill>
                  <a:schemeClr val="dk1"/>
                </a:solidFill>
                <a:latin typeface="Open Sans"/>
                <a:ea typeface="Open Sans"/>
                <a:cs typeface="Open Sans"/>
                <a:sym typeface="Open Sans"/>
              </a:rPr>
              <a:t>Rīgas plānošanas reģiona </a:t>
            </a:r>
            <a:r>
              <a:rPr lang="en" sz="3600">
                <a:solidFill>
                  <a:schemeClr val="dk1"/>
                </a:solidFill>
                <a:latin typeface="Open Sans"/>
                <a:ea typeface="Open Sans"/>
                <a:cs typeface="Open Sans"/>
                <a:sym typeface="Open Sans"/>
              </a:rPr>
              <a:t>lēnā tūrisma status quo analīze </a:t>
            </a:r>
            <a:endParaRPr sz="36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3600"/>
              <a:buFont typeface="Arial"/>
              <a:buNone/>
            </a:pPr>
            <a:r>
              <a:rPr b="1" lang="en" sz="3000">
                <a:solidFill>
                  <a:schemeClr val="dk1"/>
                </a:solidFill>
                <a:latin typeface="Open Sans"/>
                <a:ea typeface="Open Sans"/>
                <a:cs typeface="Open Sans"/>
                <a:sym typeface="Open Sans"/>
              </a:rPr>
              <a:t>attīstības iespējas.</a:t>
            </a:r>
            <a:endParaRPr sz="1100"/>
          </a:p>
          <a:p>
            <a:pPr indent="0" lvl="0" marL="0" marR="0" rtl="0" algn="l">
              <a:lnSpc>
                <a:spcPct val="90000"/>
              </a:lnSpc>
              <a:spcBef>
                <a:spcPts val="800"/>
              </a:spcBef>
              <a:spcAft>
                <a:spcPts val="0"/>
              </a:spcAft>
              <a:buClr>
                <a:srgbClr val="E31D44"/>
              </a:buClr>
              <a:buSzPts val="3600"/>
              <a:buFont typeface="Arial"/>
              <a:buNone/>
            </a:pPr>
            <a:r>
              <a:t/>
            </a:r>
            <a:endParaRPr sz="1100"/>
          </a:p>
        </p:txBody>
      </p:sp>
      <p:pic>
        <p:nvPicPr>
          <p:cNvPr id="58" name="Google Shape;58;p13"/>
          <p:cNvPicPr preferRelativeResize="0"/>
          <p:nvPr/>
        </p:nvPicPr>
        <p:blipFill>
          <a:blip r:embed="rId3">
            <a:alphaModFix/>
          </a:blip>
          <a:stretch>
            <a:fillRect/>
          </a:stretch>
        </p:blipFill>
        <p:spPr>
          <a:xfrm>
            <a:off x="728625" y="217746"/>
            <a:ext cx="3644350" cy="128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nvSpPr>
        <p:spPr>
          <a:xfrm>
            <a:off x="445450" y="277475"/>
            <a:ext cx="23784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Statistika</a:t>
            </a:r>
            <a:endParaRPr sz="1800">
              <a:solidFill>
                <a:schemeClr val="dk2"/>
              </a:solidFill>
            </a:endParaRPr>
          </a:p>
        </p:txBody>
      </p:sp>
      <p:graphicFrame>
        <p:nvGraphicFramePr>
          <p:cNvPr id="161" name="Google Shape;161;p22"/>
          <p:cNvGraphicFramePr/>
          <p:nvPr/>
        </p:nvGraphicFramePr>
        <p:xfrm>
          <a:off x="247200" y="926275"/>
          <a:ext cx="3000000" cy="3000000"/>
        </p:xfrm>
        <a:graphic>
          <a:graphicData uri="http://schemas.openxmlformats.org/drawingml/2006/table">
            <a:tbl>
              <a:tblPr>
                <a:noFill/>
                <a:tableStyleId>{D4892B48-73D1-42DB-8F13-E94A1BBBA3C5}</a:tableStyleId>
              </a:tblPr>
              <a:tblGrid>
                <a:gridCol w="1315175"/>
                <a:gridCol w="882425"/>
                <a:gridCol w="1115975"/>
                <a:gridCol w="1188225"/>
                <a:gridCol w="804800"/>
                <a:gridCol w="804800"/>
                <a:gridCol w="855100"/>
                <a:gridCol w="855100"/>
              </a:tblGrid>
              <a:tr h="209550">
                <a:tc rowSpan="3">
                  <a:txBody>
                    <a:bodyPr/>
                    <a:lstStyle/>
                    <a:p>
                      <a:pPr indent="0" lvl="0" marL="0" rtl="0" algn="l">
                        <a:spcBef>
                          <a:spcPts val="0"/>
                        </a:spcBef>
                        <a:spcAft>
                          <a:spcPts val="0"/>
                        </a:spcAft>
                        <a:buNone/>
                      </a:pPr>
                      <a:r>
                        <a:rPr lang="en"/>
                        <a:t>Pavadītās naktis</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Latvija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3 882 922</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4 370 854</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2022</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lang="en"/>
                        <a:t> 2023</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CCCCC"/>
                    </a:solidFill>
                  </a:tcPr>
                </a:tc>
                <a:tc>
                  <a:txBody>
                    <a:bodyPr/>
                    <a:lstStyle/>
                    <a:p>
                      <a:pPr indent="0" lvl="0" marL="0" rtl="0" algn="r">
                        <a:lnSpc>
                          <a:spcPct val="115000"/>
                        </a:lnSpc>
                        <a:spcBef>
                          <a:spcPts val="0"/>
                        </a:spcBef>
                        <a:spcAft>
                          <a:spcPts val="0"/>
                        </a:spcAft>
                        <a:buNone/>
                      </a:pPr>
                      <a:r>
                        <a:rPr lang="en"/>
                        <a:t>1,79</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1,79</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209550">
                <a:tc vMerge="1"/>
                <a:tc>
                  <a:txBody>
                    <a:bodyPr/>
                    <a:lstStyle/>
                    <a:p>
                      <a:pPr indent="0" lvl="0" marL="0" rtl="0" algn="l">
                        <a:spcBef>
                          <a:spcPts val="0"/>
                        </a:spcBef>
                        <a:spcAft>
                          <a:spcPts val="0"/>
                        </a:spcAft>
                        <a:buNone/>
                      </a:pPr>
                      <a:r>
                        <a:rPr lang="en"/>
                        <a:t>Pierīga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842 394</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852 987</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21,7%</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19,5%</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1,81</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1,69</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209550">
                <a:tc vMerge="1"/>
                <a:tc>
                  <a:txBody>
                    <a:bodyPr/>
                    <a:lstStyle/>
                    <a:p>
                      <a:pPr indent="0" lvl="0" marL="0" rtl="0" algn="l">
                        <a:spcBef>
                          <a:spcPts val="0"/>
                        </a:spcBef>
                        <a:spcAft>
                          <a:spcPts val="0"/>
                        </a:spcAft>
                        <a:buNone/>
                      </a:pPr>
                      <a:r>
                        <a:rPr lang="en"/>
                        <a:t>Riga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1 947 386</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2 303 364</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50,2%</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52,7%</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1,85</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1,85</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333375">
                <a:tc rowSpan="3">
                  <a:txBody>
                    <a:bodyPr/>
                    <a:lstStyle/>
                    <a:p>
                      <a:pPr indent="0" lvl="0" marL="0" rtl="0" algn="l">
                        <a:spcBef>
                          <a:spcPts val="0"/>
                        </a:spcBef>
                        <a:spcAft>
                          <a:spcPts val="0"/>
                        </a:spcAft>
                        <a:buNone/>
                      </a:pPr>
                      <a:r>
                        <a:rPr lang="en"/>
                        <a:t>Ārvalstu viesu pavadītās naktis</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Latvija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2 113 221</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2 577 784</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1,86</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1,86</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352425">
                <a:tc vMerge="1"/>
                <a:tc>
                  <a:txBody>
                    <a:bodyPr/>
                    <a:lstStyle/>
                    <a:p>
                      <a:pPr indent="0" lvl="0" marL="0" rtl="0" algn="l">
                        <a:spcBef>
                          <a:spcPts val="0"/>
                        </a:spcBef>
                        <a:spcAft>
                          <a:spcPts val="0"/>
                        </a:spcAft>
                        <a:buNone/>
                      </a:pPr>
                      <a:r>
                        <a:rPr lang="en"/>
                        <a:t>Pierīga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332 578</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425 353</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15,7%</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16,5%</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1,79</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1,82</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r h="352425">
                <a:tc vMerge="1"/>
                <a:tc>
                  <a:txBody>
                    <a:bodyPr/>
                    <a:lstStyle/>
                    <a:p>
                      <a:pPr indent="0" lvl="0" marL="0" rtl="0" algn="l">
                        <a:spcBef>
                          <a:spcPts val="0"/>
                        </a:spcBef>
                        <a:spcAft>
                          <a:spcPts val="0"/>
                        </a:spcAft>
                        <a:buNone/>
                      </a:pPr>
                      <a:r>
                        <a:rPr lang="en"/>
                        <a:t>Riga</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1 502 314</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1 828 061</a:t>
                      </a:r>
                      <a:endParaRPr/>
                    </a:p>
                    <a:p>
                      <a:pPr indent="0" lvl="0" marL="0" rtl="0" algn="l">
                        <a:spcBef>
                          <a:spcPts val="0"/>
                        </a:spcBef>
                        <a:spcAft>
                          <a:spcPts val="0"/>
                        </a:spcAft>
                        <a:buNone/>
                      </a:pPr>
                      <a:r>
                        <a:rPr lang="en"/>
                        <a:t>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71,1%</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70,9%</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1,87</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c>
                  <a:txBody>
                    <a:bodyPr/>
                    <a:lstStyle/>
                    <a:p>
                      <a:pPr indent="0" lvl="0" marL="0" rtl="0" algn="r">
                        <a:lnSpc>
                          <a:spcPct val="115000"/>
                        </a:lnSpc>
                        <a:spcBef>
                          <a:spcPts val="0"/>
                        </a:spcBef>
                        <a:spcAft>
                          <a:spcPts val="0"/>
                        </a:spcAft>
                        <a:buNone/>
                      </a:pPr>
                      <a:r>
                        <a:rPr lang="en"/>
                        <a:t>1,86</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EFEFEF"/>
                    </a:solidFill>
                  </a:tcPr>
                </a:tc>
              </a:tr>
            </a:tbl>
          </a:graphicData>
        </a:graphic>
      </p:graphicFrame>
      <p:sp>
        <p:nvSpPr>
          <p:cNvPr id="162" name="Google Shape;162;p22"/>
          <p:cNvSpPr txBox="1"/>
          <p:nvPr/>
        </p:nvSpPr>
        <p:spPr>
          <a:xfrm>
            <a:off x="520950" y="4090250"/>
            <a:ext cx="3718500" cy="7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Vidējais pavadītais nakšu skaits: Tallinā 1.95 un Viļņā 2.09 naktis.</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Vienas un vairākdienu ceļojumu statistika</a:t>
            </a:r>
            <a:endParaRPr/>
          </a:p>
        </p:txBody>
      </p:sp>
      <p:pic>
        <p:nvPicPr>
          <p:cNvPr id="168" name="Google Shape;168;p23"/>
          <p:cNvPicPr preferRelativeResize="0"/>
          <p:nvPr/>
        </p:nvPicPr>
        <p:blipFill rotWithShape="1">
          <a:blip r:embed="rId3">
            <a:alphaModFix/>
          </a:blip>
          <a:srcRect b="0" l="19270" r="0" t="29602"/>
          <a:stretch/>
        </p:blipFill>
        <p:spPr>
          <a:xfrm>
            <a:off x="209025" y="1428850"/>
            <a:ext cx="7791800" cy="3029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4"/>
          <p:cNvPicPr preferRelativeResize="0"/>
          <p:nvPr/>
        </p:nvPicPr>
        <p:blipFill rotWithShape="1">
          <a:blip r:embed="rId3">
            <a:alphaModFix/>
          </a:blip>
          <a:srcRect b="3959" l="23802" r="44196" t="16687"/>
          <a:stretch/>
        </p:blipFill>
        <p:spPr>
          <a:xfrm>
            <a:off x="2904500" y="768225"/>
            <a:ext cx="2893363" cy="4000863"/>
          </a:xfrm>
          <a:prstGeom prst="rect">
            <a:avLst/>
          </a:prstGeom>
          <a:noFill/>
          <a:ln cap="flat" cmpd="sng" w="19050">
            <a:solidFill>
              <a:schemeClr val="dk2"/>
            </a:solidFill>
            <a:prstDash val="solid"/>
            <a:round/>
            <a:headEnd len="sm" w="sm" type="none"/>
            <a:tailEnd len="sm" w="sm" type="none"/>
          </a:ln>
        </p:spPr>
      </p:pic>
      <p:pic>
        <p:nvPicPr>
          <p:cNvPr id="174" name="Google Shape;174;p24"/>
          <p:cNvPicPr preferRelativeResize="0"/>
          <p:nvPr/>
        </p:nvPicPr>
        <p:blipFill rotWithShape="1">
          <a:blip r:embed="rId4">
            <a:alphaModFix/>
          </a:blip>
          <a:srcRect b="3964" l="22779" r="43135" t="15939"/>
          <a:stretch/>
        </p:blipFill>
        <p:spPr>
          <a:xfrm>
            <a:off x="5918300" y="768225"/>
            <a:ext cx="3141000" cy="4151601"/>
          </a:xfrm>
          <a:prstGeom prst="rect">
            <a:avLst/>
          </a:prstGeom>
          <a:noFill/>
          <a:ln cap="flat" cmpd="sng" w="19050">
            <a:solidFill>
              <a:schemeClr val="dk2"/>
            </a:solidFill>
            <a:prstDash val="solid"/>
            <a:round/>
            <a:headEnd len="sm" w="sm" type="none"/>
            <a:tailEnd len="sm" w="sm" type="none"/>
          </a:ln>
        </p:spPr>
      </p:pic>
      <p:grpSp>
        <p:nvGrpSpPr>
          <p:cNvPr id="175" name="Google Shape;175;p24"/>
          <p:cNvGrpSpPr/>
          <p:nvPr/>
        </p:nvGrpSpPr>
        <p:grpSpPr>
          <a:xfrm>
            <a:off x="0" y="768225"/>
            <a:ext cx="2804851" cy="3803350"/>
            <a:chOff x="0" y="768225"/>
            <a:chExt cx="2804851" cy="3803350"/>
          </a:xfrm>
        </p:grpSpPr>
        <p:pic>
          <p:nvPicPr>
            <p:cNvPr id="176" name="Google Shape;176;p24"/>
            <p:cNvPicPr preferRelativeResize="0"/>
            <p:nvPr/>
          </p:nvPicPr>
          <p:blipFill rotWithShape="1">
            <a:blip r:embed="rId5">
              <a:alphaModFix/>
            </a:blip>
            <a:srcRect b="4378" l="22713" r="44680" t="17017"/>
            <a:stretch/>
          </p:blipFill>
          <p:spPr>
            <a:xfrm>
              <a:off x="0" y="768225"/>
              <a:ext cx="2804851" cy="3803350"/>
            </a:xfrm>
            <a:prstGeom prst="rect">
              <a:avLst/>
            </a:prstGeom>
            <a:noFill/>
            <a:ln cap="flat" cmpd="sng" w="19050">
              <a:solidFill>
                <a:schemeClr val="dk2"/>
              </a:solidFill>
              <a:prstDash val="solid"/>
              <a:round/>
              <a:headEnd len="sm" w="sm" type="none"/>
              <a:tailEnd len="sm" w="sm" type="none"/>
            </a:ln>
          </p:spPr>
        </p:pic>
        <p:sp>
          <p:nvSpPr>
            <p:cNvPr id="177" name="Google Shape;177;p24"/>
            <p:cNvSpPr/>
            <p:nvPr/>
          </p:nvSpPr>
          <p:spPr>
            <a:xfrm>
              <a:off x="152900" y="3505125"/>
              <a:ext cx="1472400" cy="1416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78" name="Google Shape;178;p24"/>
          <p:cNvSpPr/>
          <p:nvPr/>
        </p:nvSpPr>
        <p:spPr>
          <a:xfrm>
            <a:off x="2957275" y="3080425"/>
            <a:ext cx="2018100" cy="245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4"/>
          <p:cNvSpPr/>
          <p:nvPr/>
        </p:nvSpPr>
        <p:spPr>
          <a:xfrm>
            <a:off x="5918300" y="4571575"/>
            <a:ext cx="1407300" cy="2454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3">
            <a:alphaModFix/>
          </a:blip>
          <a:srcRect b="5196" l="23199" r="44462" t="15826"/>
          <a:stretch/>
        </p:blipFill>
        <p:spPr>
          <a:xfrm>
            <a:off x="117425" y="0"/>
            <a:ext cx="3667224" cy="5037676"/>
          </a:xfrm>
          <a:prstGeom prst="rect">
            <a:avLst/>
          </a:prstGeom>
          <a:noFill/>
          <a:ln>
            <a:noFill/>
          </a:ln>
        </p:spPr>
      </p:pic>
      <p:pic>
        <p:nvPicPr>
          <p:cNvPr id="185" name="Google Shape;185;p25"/>
          <p:cNvPicPr preferRelativeResize="0"/>
          <p:nvPr/>
        </p:nvPicPr>
        <p:blipFill rotWithShape="1">
          <a:blip r:embed="rId4">
            <a:alphaModFix/>
          </a:blip>
          <a:srcRect b="64259" l="14308" r="29511" t="9673"/>
          <a:stretch/>
        </p:blipFill>
        <p:spPr>
          <a:xfrm>
            <a:off x="3476650" y="1235875"/>
            <a:ext cx="5457648" cy="1424550"/>
          </a:xfrm>
          <a:prstGeom prst="rect">
            <a:avLst/>
          </a:prstGeom>
          <a:noFill/>
          <a:ln>
            <a:noFill/>
          </a:ln>
        </p:spPr>
      </p:pic>
      <p:cxnSp>
        <p:nvCxnSpPr>
          <p:cNvPr id="186" name="Google Shape;186;p25"/>
          <p:cNvCxnSpPr/>
          <p:nvPr/>
        </p:nvCxnSpPr>
        <p:spPr>
          <a:xfrm flipH="1" rot="10800000">
            <a:off x="4304425" y="2621975"/>
            <a:ext cx="1684500" cy="19200"/>
          </a:xfrm>
          <a:prstGeom prst="straightConnector1">
            <a:avLst/>
          </a:prstGeom>
          <a:noFill/>
          <a:ln cap="flat" cmpd="sng" w="28575">
            <a:solidFill>
              <a:srgbClr val="FF0000"/>
            </a:solidFill>
            <a:prstDash val="solid"/>
            <a:round/>
            <a:headEnd len="med" w="med" type="none"/>
            <a:tailEnd len="med" w="med" type="none"/>
          </a:ln>
        </p:spPr>
      </p:cxnSp>
      <p:sp>
        <p:nvSpPr>
          <p:cNvPr id="187" name="Google Shape;187;p25"/>
          <p:cNvSpPr txBox="1"/>
          <p:nvPr/>
        </p:nvSpPr>
        <p:spPr>
          <a:xfrm>
            <a:off x="5363200" y="4450725"/>
            <a:ext cx="2358300" cy="58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Avots: Eurostat</a:t>
            </a:r>
            <a:endParaRPr>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Labās prakses</a:t>
            </a:r>
            <a:endParaRPr/>
          </a:p>
        </p:txBody>
      </p:sp>
      <p:pic>
        <p:nvPicPr>
          <p:cNvPr id="193" name="Google Shape;193;p26"/>
          <p:cNvPicPr preferRelativeResize="0"/>
          <p:nvPr/>
        </p:nvPicPr>
        <p:blipFill rotWithShape="1">
          <a:blip r:embed="rId3">
            <a:alphaModFix/>
          </a:blip>
          <a:srcRect b="0" l="5077" r="10306" t="0"/>
          <a:stretch/>
        </p:blipFill>
        <p:spPr>
          <a:xfrm>
            <a:off x="4517575" y="1113988"/>
            <a:ext cx="4314725" cy="2915525"/>
          </a:xfrm>
          <a:prstGeom prst="rect">
            <a:avLst/>
          </a:prstGeom>
          <a:noFill/>
          <a:ln>
            <a:noFill/>
          </a:ln>
        </p:spPr>
      </p:pic>
      <p:pic>
        <p:nvPicPr>
          <p:cNvPr id="194" name="Google Shape;194;p26"/>
          <p:cNvPicPr preferRelativeResize="0"/>
          <p:nvPr/>
        </p:nvPicPr>
        <p:blipFill>
          <a:blip r:embed="rId4">
            <a:alphaModFix/>
          </a:blip>
          <a:stretch>
            <a:fillRect/>
          </a:stretch>
        </p:blipFill>
        <p:spPr>
          <a:xfrm>
            <a:off x="161850" y="1113987"/>
            <a:ext cx="4123599" cy="2915524"/>
          </a:xfrm>
          <a:prstGeom prst="rect">
            <a:avLst/>
          </a:prstGeom>
          <a:noFill/>
          <a:ln>
            <a:noFill/>
          </a:ln>
        </p:spPr>
      </p:pic>
      <p:sp>
        <p:nvSpPr>
          <p:cNvPr id="195" name="Google Shape;195;p26"/>
          <p:cNvSpPr txBox="1"/>
          <p:nvPr/>
        </p:nvSpPr>
        <p:spPr>
          <a:xfrm>
            <a:off x="1993225" y="4222400"/>
            <a:ext cx="480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dk2"/>
                </a:solidFill>
              </a:rPr>
              <a:t>Labā prakse nr. 3 ???</a:t>
            </a:r>
            <a:endParaRPr sz="23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aphicFrame>
        <p:nvGraphicFramePr>
          <p:cNvPr id="200" name="Google Shape;200;p27"/>
          <p:cNvGraphicFramePr/>
          <p:nvPr/>
        </p:nvGraphicFramePr>
        <p:xfrm>
          <a:off x="830800" y="1042675"/>
          <a:ext cx="3000000" cy="3000000"/>
        </p:xfrm>
        <a:graphic>
          <a:graphicData uri="http://schemas.openxmlformats.org/drawingml/2006/table">
            <a:tbl>
              <a:tblPr>
                <a:noFill/>
                <a:tableStyleId>{D4892B48-73D1-42DB-8F13-E94A1BBBA3C5}</a:tableStyleId>
              </a:tblPr>
              <a:tblGrid>
                <a:gridCol w="3351375"/>
                <a:gridCol w="3803525"/>
              </a:tblGrid>
              <a:tr h="314325">
                <a:tc>
                  <a:txBody>
                    <a:bodyPr/>
                    <a:lstStyle/>
                    <a:p>
                      <a:pPr indent="0" lvl="0" marL="0" rtl="0" algn="ctr">
                        <a:lnSpc>
                          <a:spcPct val="115000"/>
                        </a:lnSpc>
                        <a:spcBef>
                          <a:spcPts val="0"/>
                        </a:spcBef>
                        <a:spcAft>
                          <a:spcPts val="0"/>
                        </a:spcAft>
                        <a:buNone/>
                      </a:pPr>
                      <a:r>
                        <a:rPr b="1" lang="en" sz="1450">
                          <a:solidFill>
                            <a:srgbClr val="1F1F1F"/>
                          </a:solidFill>
                          <a:highlight>
                            <a:srgbClr val="FFFFFF"/>
                          </a:highlight>
                          <a:latin typeface="Roboto"/>
                          <a:ea typeface="Roboto"/>
                          <a:cs typeface="Roboto"/>
                          <a:sym typeface="Roboto"/>
                        </a:rPr>
                        <a:t>Stiprās puses </a:t>
                      </a:r>
                      <a:endParaRPr b="1" sz="1450">
                        <a:solidFill>
                          <a:srgbClr val="1F1F1F"/>
                        </a:solidFill>
                        <a:highlight>
                          <a:srgbClr val="FFFFFF"/>
                        </a:highlight>
                        <a:latin typeface="Roboto"/>
                        <a:ea typeface="Roboto"/>
                        <a:cs typeface="Roboto"/>
                        <a:sym typeface="Roboto"/>
                      </a:endParaRPr>
                    </a:p>
                  </a:txBody>
                  <a:tcPr marT="76200" marB="76200"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450">
                          <a:solidFill>
                            <a:srgbClr val="1F1F1F"/>
                          </a:solidFill>
                          <a:highlight>
                            <a:srgbClr val="FFFFFF"/>
                          </a:highlight>
                          <a:latin typeface="Roboto"/>
                          <a:ea typeface="Roboto"/>
                          <a:cs typeface="Roboto"/>
                          <a:sym typeface="Roboto"/>
                        </a:rPr>
                        <a:t>Vājās puses</a:t>
                      </a:r>
                      <a:endParaRPr b="1" sz="1450">
                        <a:solidFill>
                          <a:srgbClr val="1F1F1F"/>
                        </a:solidFill>
                        <a:highlight>
                          <a:srgbClr val="FFFFFF"/>
                        </a:highlight>
                        <a:latin typeface="Roboto"/>
                        <a:ea typeface="Roboto"/>
                        <a:cs typeface="Roboto"/>
                        <a:sym typeface="Roboto"/>
                      </a:endParaRPr>
                    </a:p>
                  </a:txBody>
                  <a:tcPr marT="76200" marB="76200"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 Dabas resursu daudzveidība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 Īsas viesu uzturēšanās Rīgā un Pierīgā</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966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2. Augsts tūristu skaits Rīgā</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2. Rīgas un Pierīgas sadarbība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3. Spēcīga gaisa satiksme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3. Zema lēnā tūrisma prioritāte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4. Rīgas lidostas starptautiskā pieejamība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4. Reģionālās tūrisma pārvaldības organizācijas trūkums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5. Vietējais tirgus gatavs lēnam tūrismam</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5. Maz lēnā tūrisma produktu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6. Labi organizēta Rīgas infrastruktūra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6. Neattīstīti lēnā tūrisma galamērķi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7. Aktīvas tūrisma NVO</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7. Vāja akadēmiskā sadarbība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8. Centrālais ģeogrāfiskais stāvoklis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8. Ierobežota reģionālo NVO kapacitāte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9. Spēcīgs kultūras pasākumu kalendārs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9. Zināšanu trūkums par lēno/ilgtspējīgu tūrismu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47650">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10. Mūsdienīga tūrisma infrastruktūra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10. Uzņēmumu orientācija uz masu tūrismu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201" name="Google Shape;201;p27"/>
          <p:cNvSpPr txBox="1"/>
          <p:nvPr>
            <p:ph idx="4294967295" type="subTitle"/>
          </p:nvPr>
        </p:nvSpPr>
        <p:spPr>
          <a:xfrm>
            <a:off x="385348" y="251249"/>
            <a:ext cx="6111900" cy="629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1200"/>
              </a:spcAft>
              <a:buClr>
                <a:schemeClr val="dk1"/>
              </a:buClr>
              <a:buSzPts val="2700"/>
              <a:buNone/>
            </a:pPr>
            <a:r>
              <a:rPr b="1" lang="en" sz="2700">
                <a:latin typeface="Open Sans"/>
                <a:ea typeface="Open Sans"/>
                <a:cs typeface="Open Sans"/>
                <a:sym typeface="Open Sans"/>
              </a:rPr>
              <a:t>Lēnā tūrisma reģionālais SVID</a:t>
            </a:r>
            <a:endParaRPr sz="27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aphicFrame>
        <p:nvGraphicFramePr>
          <p:cNvPr id="206" name="Google Shape;206;p28"/>
          <p:cNvGraphicFramePr/>
          <p:nvPr/>
        </p:nvGraphicFramePr>
        <p:xfrm>
          <a:off x="292608" y="828125"/>
          <a:ext cx="3000000" cy="3000000"/>
        </p:xfrm>
        <a:graphic>
          <a:graphicData uri="http://schemas.openxmlformats.org/drawingml/2006/table">
            <a:tbl>
              <a:tblPr>
                <a:noFill/>
                <a:tableStyleId>{D4892B48-73D1-42DB-8F13-E94A1BBBA3C5}</a:tableStyleId>
              </a:tblPr>
              <a:tblGrid>
                <a:gridCol w="4226400"/>
                <a:gridCol w="3701450"/>
              </a:tblGrid>
              <a:tr h="362100">
                <a:tc>
                  <a:txBody>
                    <a:bodyPr/>
                    <a:lstStyle/>
                    <a:p>
                      <a:pPr indent="0" lvl="0" marL="0" rtl="0" algn="ctr">
                        <a:lnSpc>
                          <a:spcPct val="115000"/>
                        </a:lnSpc>
                        <a:spcBef>
                          <a:spcPts val="0"/>
                        </a:spcBef>
                        <a:spcAft>
                          <a:spcPts val="0"/>
                        </a:spcAft>
                        <a:buNone/>
                      </a:pPr>
                      <a:r>
                        <a:rPr b="1" lang="en" sz="1250">
                          <a:solidFill>
                            <a:srgbClr val="1F1F1F"/>
                          </a:solidFill>
                          <a:highlight>
                            <a:srgbClr val="FFFFFF"/>
                          </a:highlight>
                          <a:latin typeface="Roboto"/>
                          <a:ea typeface="Roboto"/>
                          <a:cs typeface="Roboto"/>
                          <a:sym typeface="Roboto"/>
                        </a:rPr>
                        <a:t>Iespējas</a:t>
                      </a:r>
                      <a:endParaRPr b="1" sz="1250">
                        <a:solidFill>
                          <a:srgbClr val="1F1F1F"/>
                        </a:solidFill>
                        <a:highlight>
                          <a:srgbClr val="FFFFFF"/>
                        </a:highlight>
                        <a:latin typeface="Roboto"/>
                        <a:ea typeface="Roboto"/>
                        <a:cs typeface="Roboto"/>
                        <a:sym typeface="Roboto"/>
                      </a:endParaRPr>
                    </a:p>
                  </a:txBody>
                  <a:tcPr marT="76200" marB="76200"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50">
                          <a:solidFill>
                            <a:srgbClr val="1F1F1F"/>
                          </a:solidFill>
                          <a:highlight>
                            <a:srgbClr val="FFFFFF"/>
                          </a:highlight>
                          <a:latin typeface="Roboto"/>
                          <a:ea typeface="Roboto"/>
                          <a:cs typeface="Roboto"/>
                          <a:sym typeface="Roboto"/>
                        </a:rPr>
                        <a:t>Draudi</a:t>
                      </a:r>
                      <a:endParaRPr b="1" sz="1250">
                        <a:solidFill>
                          <a:srgbClr val="1F1F1F"/>
                        </a:solidFill>
                        <a:highlight>
                          <a:srgbClr val="FFFFFF"/>
                        </a:highlight>
                        <a:latin typeface="Roboto"/>
                        <a:ea typeface="Roboto"/>
                        <a:cs typeface="Roboto"/>
                        <a:sym typeface="Roboto"/>
                      </a:endParaRPr>
                    </a:p>
                  </a:txBody>
                  <a:tcPr marT="76200" marB="76200"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 Izveidot reģionālus lēnā tūrisma produktus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 Drošības bažas Ukrainas kara dēļ</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2. Veidot lēnā tūrisma galamērķu reputāciju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2. Birokrātiskie ierobežojumi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78550">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3. Rīgas-Pierīgas sadarbība konkurētspējas audzēšanai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3. Nekonkurētspējīgi pārvaldības modeļi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4. Baltijas lēnā tūrisma sadarbība;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4. Zema ieinteresēto pušu tūrisma prioritāte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5. Lēnā tūrisma zīmolu veidošana;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5. Aizspriedumi pret noteiktām teritorijām</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6. Izmantot ES finansējumu lēnam tūrismam;</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6. Ekonomiskā nestabilitāte un inflācija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7. Izstrādāt izglītības programmas;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7. Digitālā atpalicība;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31222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8. Palielināt izpratni par lēnā tūrisma priekšrocībām;</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8. Klimata pārmaiņu ietekme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78550">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9. Pielietot digitālos risinājumus;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9. Valodas barjeras, īpaši ārpus Rīgas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78550">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10. Dažādot vietējā tūrisma piedāvājumu;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000000"/>
                      </a:solidFill>
                      <a:prstDash val="solid"/>
                      <a:round/>
                      <a:headEnd len="sm" w="sm" type="none"/>
                      <a:tailEnd len="sm" w="sm" type="none"/>
                    </a:lnL>
                    <a:lnR cap="flat" cmpd="sng" w="19050">
                      <a:solidFill>
                        <a:srgbClr val="C4C7C5"/>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10. Vāji jūras un dzelzceļa savienojumi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207" name="Google Shape;207;p28"/>
          <p:cNvSpPr txBox="1"/>
          <p:nvPr>
            <p:ph idx="4294967295" type="subTitle"/>
          </p:nvPr>
        </p:nvSpPr>
        <p:spPr>
          <a:xfrm>
            <a:off x="385348" y="251249"/>
            <a:ext cx="6111900" cy="629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1200"/>
              </a:spcAft>
              <a:buClr>
                <a:schemeClr val="dk1"/>
              </a:buClr>
              <a:buSzPts val="2700"/>
              <a:buNone/>
            </a:pPr>
            <a:r>
              <a:rPr b="1" lang="en" sz="2700">
                <a:latin typeface="Open Sans"/>
                <a:ea typeface="Open Sans"/>
                <a:cs typeface="Open Sans"/>
                <a:sym typeface="Open Sans"/>
              </a:rPr>
              <a:t>Lēnā tūrisma reģionālais SVID</a:t>
            </a:r>
            <a:endParaRPr sz="27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Vājo pušu iemesli un iespējamie risinājumi:</a:t>
            </a:r>
            <a:endParaRPr/>
          </a:p>
        </p:txBody>
      </p:sp>
      <p:graphicFrame>
        <p:nvGraphicFramePr>
          <p:cNvPr id="213" name="Google Shape;213;p29"/>
          <p:cNvGraphicFramePr/>
          <p:nvPr/>
        </p:nvGraphicFramePr>
        <p:xfrm>
          <a:off x="2670238" y="1239325"/>
          <a:ext cx="3000000" cy="3000000"/>
        </p:xfrm>
        <a:graphic>
          <a:graphicData uri="http://schemas.openxmlformats.org/drawingml/2006/table">
            <a:tbl>
              <a:tblPr>
                <a:noFill/>
                <a:tableStyleId>{D4892B48-73D1-42DB-8F13-E94A1BBBA3C5}</a:tableStyleId>
              </a:tblPr>
              <a:tblGrid>
                <a:gridCol w="3803525"/>
              </a:tblGrid>
              <a:tr h="314325">
                <a:tc>
                  <a:txBody>
                    <a:bodyPr/>
                    <a:lstStyle/>
                    <a:p>
                      <a:pPr indent="0" lvl="0" marL="0" rtl="0" algn="ctr">
                        <a:lnSpc>
                          <a:spcPct val="115000"/>
                        </a:lnSpc>
                        <a:spcBef>
                          <a:spcPts val="0"/>
                        </a:spcBef>
                        <a:spcAft>
                          <a:spcPts val="0"/>
                        </a:spcAft>
                        <a:buNone/>
                      </a:pPr>
                      <a:r>
                        <a:rPr b="1" lang="en" sz="1450">
                          <a:solidFill>
                            <a:srgbClr val="1F1F1F"/>
                          </a:solidFill>
                          <a:highlight>
                            <a:srgbClr val="FFFFFF"/>
                          </a:highlight>
                          <a:latin typeface="Roboto"/>
                          <a:ea typeface="Roboto"/>
                          <a:cs typeface="Roboto"/>
                          <a:sym typeface="Roboto"/>
                        </a:rPr>
                        <a:t>Vājās puses</a:t>
                      </a:r>
                      <a:endParaRPr b="1" sz="1450">
                        <a:solidFill>
                          <a:srgbClr val="1F1F1F"/>
                        </a:solidFill>
                        <a:highlight>
                          <a:srgbClr val="FFFFFF"/>
                        </a:highlight>
                        <a:latin typeface="Roboto"/>
                        <a:ea typeface="Roboto"/>
                        <a:cs typeface="Roboto"/>
                        <a:sym typeface="Roboto"/>
                      </a:endParaRPr>
                    </a:p>
                  </a:txBody>
                  <a:tcPr marT="76200" marB="76200"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 Īsas viesu uzturēšanās Rīgā un Pierīgā</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966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2. Rīgas un Pierīgas sadarbība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3. Zema lēnā tūrisma prioritāte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4. Reģionālās tūrisma pārvaldības organizācijas trūkums</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5. Maz lēnā tūrisma produktu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6. Neattīstīti lēnā tūrisma galamērķi</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7. Vāja akadēmiskā sadarbība</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8. Ierobežota reģionālo NVO kapacitāte</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57175">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9. Zināšanu trūkums par lēno/ilgtspējīgu tūrismu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C4C7C5"/>
                      </a:solidFill>
                      <a:prstDash val="solid"/>
                      <a:round/>
                      <a:headEnd len="sm" w="sm" type="none"/>
                      <a:tailEnd len="sm" w="sm" type="none"/>
                    </a:lnB>
                  </a:tcPr>
                </a:tc>
              </a:tr>
              <a:tr h="247650">
                <a:tc>
                  <a:txBody>
                    <a:bodyPr/>
                    <a:lstStyle/>
                    <a:p>
                      <a:pPr indent="0" lvl="0" marL="0" rtl="0" algn="l">
                        <a:spcBef>
                          <a:spcPts val="0"/>
                        </a:spcBef>
                        <a:spcAft>
                          <a:spcPts val="0"/>
                        </a:spcAft>
                        <a:buNone/>
                      </a:pPr>
                      <a:r>
                        <a:rPr lang="en" sz="1250">
                          <a:solidFill>
                            <a:srgbClr val="1F1F1F"/>
                          </a:solidFill>
                          <a:highlight>
                            <a:srgbClr val="FFFFFF"/>
                          </a:highlight>
                          <a:latin typeface="Roboto"/>
                          <a:ea typeface="Roboto"/>
                          <a:cs typeface="Roboto"/>
                          <a:sym typeface="Roboto"/>
                        </a:rPr>
                        <a:t>10. Uzņēmumu orientācija uz masu tūrismu</a:t>
                      </a:r>
                      <a:endParaRPr sz="1250">
                        <a:solidFill>
                          <a:srgbClr val="1F1F1F"/>
                        </a:solidFill>
                        <a:highlight>
                          <a:srgbClr val="FFFFFF"/>
                        </a:highlight>
                        <a:latin typeface="Roboto"/>
                        <a:ea typeface="Roboto"/>
                        <a:cs typeface="Roboto"/>
                        <a:sym typeface="Roboto"/>
                      </a:endParaRPr>
                    </a:p>
                  </a:txBody>
                  <a:tcPr marT="47625" marB="47625" marR="76200" marL="76200">
                    <a:lnL cap="flat" cmpd="sng" w="19050">
                      <a:solidFill>
                        <a:srgbClr val="C4C7C5"/>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C4C7C5"/>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0"/>
          <p:cNvSpPr txBox="1"/>
          <p:nvPr>
            <p:ph type="title"/>
          </p:nvPr>
        </p:nvSpPr>
        <p:spPr>
          <a:xfrm>
            <a:off x="49625" y="145175"/>
            <a:ext cx="91440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2700">
                <a:solidFill>
                  <a:srgbClr val="1F1F1F"/>
                </a:solidFill>
                <a:highlight>
                  <a:srgbClr val="FFFFFF"/>
                </a:highlight>
              </a:rPr>
              <a:t>"Lēnā tūrisma" attīstības iespējas Rīgas metropoles areālā</a:t>
            </a:r>
            <a:endParaRPr sz="2700">
              <a:solidFill>
                <a:srgbClr val="1F1F1F"/>
              </a:solidFill>
              <a:highlight>
                <a:srgbClr val="FFFFFF"/>
              </a:highlight>
            </a:endParaRPr>
          </a:p>
          <a:p>
            <a:pPr indent="0" lvl="0" marL="0" rtl="0" algn="l">
              <a:spcBef>
                <a:spcPts val="1200"/>
              </a:spcBef>
              <a:spcAft>
                <a:spcPts val="0"/>
              </a:spcAft>
              <a:buNone/>
            </a:pPr>
            <a:r>
              <a:t/>
            </a:r>
            <a:endParaRPr sz="2700"/>
          </a:p>
        </p:txBody>
      </p:sp>
      <p:sp>
        <p:nvSpPr>
          <p:cNvPr id="219" name="Google Shape;219;p30"/>
          <p:cNvSpPr txBox="1"/>
          <p:nvPr>
            <p:ph idx="1" type="body"/>
          </p:nvPr>
        </p:nvSpPr>
        <p:spPr>
          <a:xfrm>
            <a:off x="0" y="940600"/>
            <a:ext cx="9144000" cy="19884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605"/>
              <a:buFont typeface="Arial"/>
              <a:buNone/>
            </a:pPr>
            <a:r>
              <a:rPr b="1" lang="en" sz="1477">
                <a:solidFill>
                  <a:srgbClr val="1F1F1F"/>
                </a:solidFill>
                <a:highlight>
                  <a:srgbClr val="FFFFFF"/>
                </a:highlight>
              </a:rPr>
              <a:t>1. izaicinājums – Sadarbības Trūkums</a:t>
            </a:r>
            <a:endParaRPr b="1" sz="1477">
              <a:solidFill>
                <a:srgbClr val="1F1F1F"/>
              </a:solidFill>
              <a:highlight>
                <a:srgbClr val="FFFFFF"/>
              </a:highlight>
            </a:endParaRPr>
          </a:p>
          <a:p>
            <a:pPr indent="0" lvl="0" marL="0" rtl="0" algn="l">
              <a:lnSpc>
                <a:spcPct val="80000"/>
              </a:lnSpc>
              <a:spcBef>
                <a:spcPts val="0"/>
              </a:spcBef>
              <a:spcAft>
                <a:spcPts val="0"/>
              </a:spcAft>
              <a:buNone/>
            </a:pPr>
            <a:r>
              <a:t/>
            </a:r>
            <a:endParaRPr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Uzsvars:</a:t>
            </a:r>
            <a:r>
              <a:rPr lang="en" sz="1177">
                <a:solidFill>
                  <a:srgbClr val="1F1F1F"/>
                </a:solidFill>
                <a:highlight>
                  <a:srgbClr val="FFFFFF"/>
                </a:highlight>
              </a:rPr>
              <a:t> Ierobežota sadarbība starp Rīgas pilsētu un apkārtējiem novadiem kavē ilgtspējīgu un lēno tūrisma attīstību.</a:t>
            </a:r>
            <a:endParaRPr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Problēma:</a:t>
            </a:r>
            <a:endParaRPr b="1"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Nevienmērīgas tūrisma prioritātes.</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Rīgas fokuss uz starptautisko tūrismu.</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Sadarbības trūkums starp novadiem.</a:t>
            </a:r>
            <a:endParaRPr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Sekas: </a:t>
            </a:r>
            <a:r>
              <a:rPr lang="en" sz="1177">
                <a:solidFill>
                  <a:srgbClr val="1F1F1F"/>
                </a:solidFill>
                <a:highlight>
                  <a:srgbClr val="FFFFFF"/>
                </a:highlight>
              </a:rPr>
              <a:t>Tūrisma koncentrācija Rīgā un neizmantots potenciāls citos reģionos.</a:t>
            </a:r>
            <a:endParaRPr sz="1177">
              <a:solidFill>
                <a:srgbClr val="1F1F1F"/>
              </a:solidFill>
              <a:highlight>
                <a:srgbClr val="FFFFFF"/>
              </a:highlight>
            </a:endParaRPr>
          </a:p>
          <a:p>
            <a:pPr indent="0" lvl="0" marL="0" rtl="0" algn="l">
              <a:lnSpc>
                <a:spcPct val="80000"/>
              </a:lnSpc>
              <a:spcBef>
                <a:spcPts val="0"/>
              </a:spcBef>
              <a:spcAft>
                <a:spcPts val="0"/>
              </a:spcAft>
              <a:buNone/>
            </a:pPr>
            <a:r>
              <a:t/>
            </a:r>
            <a:endParaRPr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Risinājumu piemēri:</a:t>
            </a:r>
            <a:endParaRPr b="1"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Testa transporta mobilitātes iniciatīvas (piemēram, integrēts sabiedriskais transports).</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Demonstrēt sadarbības priekšrocības.</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Tūrisma reģiona atzīšana;</a:t>
            </a:r>
            <a:endParaRPr sz="1177">
              <a:solidFill>
                <a:srgbClr val="1F1F1F"/>
              </a:solidFill>
              <a:highlight>
                <a:srgbClr val="FFFFFF"/>
              </a:highlight>
            </a:endParaRPr>
          </a:p>
          <a:p>
            <a:pPr indent="0" lvl="0" marL="0" rtl="0" algn="l">
              <a:lnSpc>
                <a:spcPct val="80000"/>
              </a:lnSpc>
              <a:spcBef>
                <a:spcPts val="0"/>
              </a:spcBef>
              <a:spcAft>
                <a:spcPts val="0"/>
              </a:spcAft>
              <a:buNone/>
            </a:pPr>
            <a:r>
              <a:t/>
            </a:r>
            <a:endParaRPr sz="1177">
              <a:solidFill>
                <a:srgbClr val="1F1F1F"/>
              </a:solidFill>
              <a:highlight>
                <a:srgbClr val="FFFFFF"/>
              </a:highlight>
            </a:endParaRPr>
          </a:p>
          <a:p>
            <a:pPr indent="0" lvl="0" marL="0" rtl="0" algn="l">
              <a:lnSpc>
                <a:spcPct val="80000"/>
              </a:lnSpc>
              <a:spcBef>
                <a:spcPts val="0"/>
              </a:spcBef>
              <a:spcAft>
                <a:spcPts val="0"/>
              </a:spcAft>
              <a:buNone/>
            </a:pPr>
            <a:r>
              <a:t/>
            </a:r>
            <a:endParaRPr sz="1177">
              <a:solidFill>
                <a:srgbClr val="1F1F1F"/>
              </a:solidFill>
              <a:highlight>
                <a:srgbClr val="FFFFFF"/>
              </a:highlight>
            </a:endParaRPr>
          </a:p>
          <a:p>
            <a:pPr indent="0" lvl="0" marL="0" rtl="0" algn="l">
              <a:lnSpc>
                <a:spcPct val="95000"/>
              </a:lnSpc>
              <a:spcBef>
                <a:spcPts val="0"/>
              </a:spcBef>
              <a:spcAft>
                <a:spcPts val="1200"/>
              </a:spcAft>
              <a:buSzPts val="605"/>
              <a:buNone/>
            </a:pPr>
            <a:r>
              <a:t/>
            </a:r>
            <a:endParaRPr sz="1590"/>
          </a:p>
        </p:txBody>
      </p:sp>
      <p:sp>
        <p:nvSpPr>
          <p:cNvPr id="220" name="Google Shape;220;p30"/>
          <p:cNvSpPr txBox="1"/>
          <p:nvPr/>
        </p:nvSpPr>
        <p:spPr>
          <a:xfrm>
            <a:off x="0" y="3002875"/>
            <a:ext cx="8395800" cy="2106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b="1" lang="en" sz="1477">
                <a:solidFill>
                  <a:srgbClr val="1F1F1F"/>
                </a:solidFill>
                <a:highlight>
                  <a:srgbClr val="FFFFFF"/>
                </a:highlight>
              </a:rPr>
              <a:t>2. izaicinājums – </a:t>
            </a:r>
            <a:r>
              <a:rPr b="1" lang="en" sz="1177">
                <a:solidFill>
                  <a:srgbClr val="1F1F1F"/>
                </a:solidFill>
                <a:highlight>
                  <a:srgbClr val="FFFFFF"/>
                </a:highlight>
              </a:rPr>
              <a:t>Stiprināt</a:t>
            </a:r>
            <a:r>
              <a:rPr b="1" lang="en" sz="1177">
                <a:solidFill>
                  <a:srgbClr val="1F1F1F"/>
                </a:solidFill>
                <a:highlight>
                  <a:srgbClr val="FFFFFF"/>
                </a:highlight>
              </a:rPr>
              <a:t> Ieinteresēto pušu sadarbības platformas;</a:t>
            </a:r>
            <a:endParaRPr b="1"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Uzsvars:</a:t>
            </a:r>
            <a:r>
              <a:rPr lang="en" sz="1177">
                <a:solidFill>
                  <a:srgbClr val="1F1F1F"/>
                </a:solidFill>
                <a:highlight>
                  <a:srgbClr val="FFFFFF"/>
                </a:highlight>
              </a:rPr>
              <a:t> Efektīvu platformu trūkums reģionālo lēnā tūrisma produktu izstrādei, mārketingam un zīmolvedībai.</a:t>
            </a:r>
            <a:endParaRPr sz="1177">
              <a:solidFill>
                <a:srgbClr val="1F1F1F"/>
              </a:solidFill>
              <a:highlight>
                <a:srgbClr val="FFFFFF"/>
              </a:highlight>
            </a:endParaRPr>
          </a:p>
          <a:p>
            <a:pPr indent="0" lvl="0" marL="0" rtl="0" algn="l">
              <a:lnSpc>
                <a:spcPct val="80000"/>
              </a:lnSpc>
              <a:spcBef>
                <a:spcPts val="0"/>
              </a:spcBef>
              <a:spcAft>
                <a:spcPts val="0"/>
              </a:spcAft>
              <a:buNone/>
            </a:pPr>
            <a:r>
              <a:t/>
            </a:r>
            <a:endParaRPr b="1"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Problēma:</a:t>
            </a:r>
            <a:endParaRPr b="1"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Ierobežota diversifikācija mazajiem uzņēmumiem.</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Masu tūrisma produktu dominēšana tirgū.</a:t>
            </a:r>
            <a:endParaRPr sz="1177">
              <a:solidFill>
                <a:srgbClr val="1F1F1F"/>
              </a:solidFill>
              <a:highlight>
                <a:srgbClr val="FFFFFF"/>
              </a:highlight>
            </a:endParaRPr>
          </a:p>
          <a:p>
            <a:pPr indent="0" lvl="0" marL="0" rtl="0" algn="l">
              <a:lnSpc>
                <a:spcPct val="80000"/>
              </a:lnSpc>
              <a:spcBef>
                <a:spcPts val="0"/>
              </a:spcBef>
              <a:spcAft>
                <a:spcPts val="0"/>
              </a:spcAft>
              <a:buNone/>
            </a:pPr>
            <a:r>
              <a:t/>
            </a:r>
            <a:endParaRPr b="1"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Sekas: </a:t>
            </a:r>
            <a:r>
              <a:rPr lang="en" sz="1177">
                <a:solidFill>
                  <a:srgbClr val="1F1F1F"/>
                </a:solidFill>
                <a:highlight>
                  <a:srgbClr val="FFFFFF"/>
                </a:highlight>
              </a:rPr>
              <a:t>Lēnā tūrisma produktiem ir grūtības kļūt redzamiem.</a:t>
            </a:r>
            <a:endParaRPr sz="1177">
              <a:solidFill>
                <a:srgbClr val="1F1F1F"/>
              </a:solidFill>
              <a:highlight>
                <a:srgbClr val="FFFFFF"/>
              </a:highlight>
            </a:endParaRPr>
          </a:p>
          <a:p>
            <a:pPr indent="0" lvl="0" marL="457200" rtl="0" algn="l">
              <a:lnSpc>
                <a:spcPct val="80000"/>
              </a:lnSpc>
              <a:spcBef>
                <a:spcPts val="0"/>
              </a:spcBef>
              <a:spcAft>
                <a:spcPts val="0"/>
              </a:spcAft>
              <a:buNone/>
            </a:pPr>
            <a:r>
              <a:t/>
            </a:r>
            <a:endParaRPr b="1" sz="1177">
              <a:solidFill>
                <a:srgbClr val="1F1F1F"/>
              </a:solidFill>
              <a:highlight>
                <a:srgbClr val="FFFFFF"/>
              </a:highlight>
            </a:endParaRPr>
          </a:p>
          <a:p>
            <a:pPr indent="0" lvl="0" marL="0" rtl="0" algn="l">
              <a:lnSpc>
                <a:spcPct val="80000"/>
              </a:lnSpc>
              <a:spcBef>
                <a:spcPts val="0"/>
              </a:spcBef>
              <a:spcAft>
                <a:spcPts val="0"/>
              </a:spcAft>
              <a:buNone/>
            </a:pPr>
            <a:r>
              <a:rPr b="1" lang="en" sz="1177">
                <a:solidFill>
                  <a:srgbClr val="1F1F1F"/>
                </a:solidFill>
                <a:highlight>
                  <a:srgbClr val="FFFFFF"/>
                </a:highlight>
              </a:rPr>
              <a:t>Risinājums:</a:t>
            </a:r>
            <a:endParaRPr b="1"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Attīstīt mikrotūrisma klasterus.</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Paplašināt pakalpojumu piedāvājumu;</a:t>
            </a:r>
            <a:endParaRPr sz="1177">
              <a:solidFill>
                <a:srgbClr val="1F1F1F"/>
              </a:solidFill>
              <a:highlight>
                <a:srgbClr val="FFFFFF"/>
              </a:highlight>
            </a:endParaRPr>
          </a:p>
          <a:p>
            <a:pPr indent="-303371" lvl="1" marL="914400" rtl="0" algn="l">
              <a:lnSpc>
                <a:spcPct val="80000"/>
              </a:lnSpc>
              <a:spcBef>
                <a:spcPts val="0"/>
              </a:spcBef>
              <a:spcAft>
                <a:spcPts val="0"/>
              </a:spcAft>
              <a:buClr>
                <a:srgbClr val="1F1F1F"/>
              </a:buClr>
              <a:buSzPts val="1178"/>
              <a:buChar char="●"/>
            </a:pPr>
            <a:r>
              <a:rPr lang="en" sz="1177">
                <a:solidFill>
                  <a:srgbClr val="1F1F1F"/>
                </a:solidFill>
                <a:highlight>
                  <a:srgbClr val="FFFFFF"/>
                </a:highlight>
              </a:rPr>
              <a:t>Uzņēmēju spēju stiprināšana (digitālās prasmes, valodas zināšanas utt.).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1"/>
              </a:buClr>
              <a:buSzPts val="1100"/>
              <a:buFont typeface="Arial"/>
              <a:buNone/>
            </a:pPr>
            <a:r>
              <a:rPr b="1" lang="en" sz="1450">
                <a:solidFill>
                  <a:srgbClr val="1F1F1F"/>
                </a:solidFill>
                <a:highlight>
                  <a:srgbClr val="FFFFFF"/>
                </a:highlight>
              </a:rPr>
              <a:t>3. izaicinājums – Vāja ilgtspējas vīzija</a:t>
            </a:r>
            <a:endParaRPr sz="3200"/>
          </a:p>
        </p:txBody>
      </p:sp>
      <p:sp>
        <p:nvSpPr>
          <p:cNvPr id="226" name="Google Shape;226;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en" sz="1050">
                <a:solidFill>
                  <a:srgbClr val="1F1F1F"/>
                </a:solidFill>
                <a:highlight>
                  <a:srgbClr val="FFFFFF"/>
                </a:highlight>
              </a:rPr>
              <a:t>Uzsvars:</a:t>
            </a:r>
            <a:r>
              <a:rPr lang="en" sz="1050">
                <a:solidFill>
                  <a:srgbClr val="1F1F1F"/>
                </a:solidFill>
                <a:highlight>
                  <a:srgbClr val="FFFFFF"/>
                </a:highlight>
              </a:rPr>
              <a:t> Ilgtspējas Integrācija problemātika</a:t>
            </a:r>
            <a:r>
              <a:rPr b="1" lang="en" sz="1050">
                <a:solidFill>
                  <a:srgbClr val="1F1F1F"/>
                </a:solidFill>
                <a:highlight>
                  <a:srgbClr val="FFFFFF"/>
                </a:highlight>
              </a:rPr>
              <a:t>.</a:t>
            </a:r>
            <a:r>
              <a:rPr lang="en" sz="1050">
                <a:solidFill>
                  <a:srgbClr val="1F1F1F"/>
                </a:solidFill>
                <a:highlight>
                  <a:srgbClr val="FFFFFF"/>
                </a:highlight>
              </a:rPr>
              <a:t> Vīzijas trūkums ilgtspējas un oglekļa pēdas mērķu integrācijai tūrisma produktos. Vāja akadēmiskā iesaiste.</a:t>
            </a:r>
            <a:endParaRPr sz="1050">
              <a:solidFill>
                <a:srgbClr val="1F1F1F"/>
              </a:solidFill>
              <a:highlight>
                <a:srgbClr val="FFFFFF"/>
              </a:highlight>
            </a:endParaRPr>
          </a:p>
          <a:p>
            <a:pPr indent="-295275" lvl="0" marL="457200" rtl="0" algn="l">
              <a:spcBef>
                <a:spcPts val="1200"/>
              </a:spcBef>
              <a:spcAft>
                <a:spcPts val="0"/>
              </a:spcAft>
              <a:buClr>
                <a:srgbClr val="1F1F1F"/>
              </a:buClr>
              <a:buSzPts val="1050"/>
              <a:buChar char="●"/>
            </a:pPr>
            <a:r>
              <a:rPr b="1" lang="en" sz="1050">
                <a:solidFill>
                  <a:srgbClr val="1F1F1F"/>
                </a:solidFill>
                <a:highlight>
                  <a:srgbClr val="FFFFFF"/>
                </a:highlight>
              </a:rPr>
              <a:t>Problēma:</a:t>
            </a:r>
            <a:endParaRPr b="1"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Zināšanu trūkums un ierobežota ieinteresēto pušu iesaiste.</a:t>
            </a:r>
            <a:endParaRPr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Īstermiņa plānošanas fokuss.</a:t>
            </a:r>
            <a:endParaRPr sz="1050">
              <a:solidFill>
                <a:srgbClr val="1F1F1F"/>
              </a:solidFill>
              <a:highlight>
                <a:srgbClr val="FFFFFF"/>
              </a:highlight>
            </a:endParaRPr>
          </a:p>
          <a:p>
            <a:pPr indent="-295275" lvl="0" marL="457200" rtl="0" algn="l">
              <a:spcBef>
                <a:spcPts val="0"/>
              </a:spcBef>
              <a:spcAft>
                <a:spcPts val="0"/>
              </a:spcAft>
              <a:buClr>
                <a:srgbClr val="1F1F1F"/>
              </a:buClr>
              <a:buSzPts val="1050"/>
              <a:buChar char="●"/>
            </a:pPr>
            <a:r>
              <a:rPr b="1" lang="en" sz="1050">
                <a:solidFill>
                  <a:srgbClr val="1F1F1F"/>
                </a:solidFill>
                <a:highlight>
                  <a:srgbClr val="FFFFFF"/>
                </a:highlight>
              </a:rPr>
              <a:t>Sekas:</a:t>
            </a:r>
            <a:endParaRPr b="1"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Ilgtspēja netiek uzskatīta par prioritāti.</a:t>
            </a:r>
            <a:endParaRPr sz="1050">
              <a:solidFill>
                <a:srgbClr val="1F1F1F"/>
              </a:solidFill>
              <a:highlight>
                <a:srgbClr val="FFFFFF"/>
              </a:highlight>
            </a:endParaRPr>
          </a:p>
          <a:p>
            <a:pPr indent="-295275" lvl="0" marL="457200" rtl="0" algn="l">
              <a:spcBef>
                <a:spcPts val="0"/>
              </a:spcBef>
              <a:spcAft>
                <a:spcPts val="0"/>
              </a:spcAft>
              <a:buClr>
                <a:srgbClr val="1F1F1F"/>
              </a:buClr>
              <a:buSzPts val="1050"/>
              <a:buChar char="●"/>
            </a:pPr>
            <a:r>
              <a:rPr b="1" lang="en" sz="1050">
                <a:solidFill>
                  <a:srgbClr val="1F1F1F"/>
                </a:solidFill>
                <a:highlight>
                  <a:srgbClr val="FFFFFF"/>
                </a:highlight>
              </a:rPr>
              <a:t>Risinājums:</a:t>
            </a:r>
            <a:endParaRPr b="1"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Ieviest brīvprātīgu ilgtspējas pašnovērtējuma matricu.</a:t>
            </a:r>
            <a:endParaRPr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Izveidot ilgtspējīgu tūrisma iniciatīvu apbalvošanu;</a:t>
            </a:r>
            <a:endParaRPr sz="1050">
              <a:solidFill>
                <a:srgbClr val="1F1F1F"/>
              </a:solidFill>
              <a:highlight>
                <a:srgbClr val="FFFFFF"/>
              </a:highlight>
            </a:endParaRPr>
          </a:p>
          <a:p>
            <a:pPr indent="-295275" lvl="1" marL="914400" rtl="0" algn="l">
              <a:spcBef>
                <a:spcPts val="0"/>
              </a:spcBef>
              <a:spcAft>
                <a:spcPts val="0"/>
              </a:spcAft>
              <a:buClr>
                <a:srgbClr val="1F1F1F"/>
              </a:buClr>
              <a:buSzPts val="1050"/>
              <a:buChar char="●"/>
            </a:pPr>
            <a:r>
              <a:rPr lang="en" sz="1050">
                <a:solidFill>
                  <a:srgbClr val="1F1F1F"/>
                </a:solidFill>
                <a:highlight>
                  <a:srgbClr val="FFFFFF"/>
                </a:highlight>
              </a:rPr>
              <a:t>Veicināt ilgtermiņa plānošanu, ņemot vērā ilgtspēju.</a:t>
            </a:r>
            <a:endParaRPr sz="1050">
              <a:solidFill>
                <a:srgbClr val="1F1F1F"/>
              </a:solidFill>
              <a:highlight>
                <a:srgbClr val="FFFFFF"/>
              </a:highlight>
            </a:endParaRPr>
          </a:p>
          <a:p>
            <a:pPr indent="0" lvl="0" marL="0" rtl="0" algn="l">
              <a:spcBef>
                <a:spcPts val="18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162000" y="330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Lēnā tūrisma attīstība</a:t>
            </a:r>
            <a:endParaRPr/>
          </a:p>
        </p:txBody>
      </p:sp>
      <p:grpSp>
        <p:nvGrpSpPr>
          <p:cNvPr id="64" name="Google Shape;64;p14"/>
          <p:cNvGrpSpPr/>
          <p:nvPr/>
        </p:nvGrpSpPr>
        <p:grpSpPr>
          <a:xfrm>
            <a:off x="76200" y="1222529"/>
            <a:ext cx="8692195" cy="3540487"/>
            <a:chOff x="0" y="435133"/>
            <a:chExt cx="10515600" cy="3933437"/>
          </a:xfrm>
        </p:grpSpPr>
        <p:cxnSp>
          <p:nvCxnSpPr>
            <p:cNvPr id="65" name="Google Shape;65;p14"/>
            <p:cNvCxnSpPr/>
            <p:nvPr/>
          </p:nvCxnSpPr>
          <p:spPr>
            <a:xfrm>
              <a:off x="0" y="2175669"/>
              <a:ext cx="10515600" cy="0"/>
            </a:xfrm>
            <a:prstGeom prst="straightConnector1">
              <a:avLst/>
            </a:prstGeom>
            <a:solidFill>
              <a:srgbClr val="FFFFFF">
                <a:alpha val="89020"/>
              </a:srgbClr>
            </a:solidFill>
            <a:ln cap="flat" cmpd="sng" w="19050">
              <a:solidFill>
                <a:srgbClr val="E21A42">
                  <a:alpha val="89020"/>
                </a:srgbClr>
              </a:solidFill>
              <a:prstDash val="solid"/>
              <a:miter lim="800000"/>
              <a:headEnd len="sm" w="sm" type="none"/>
              <a:tailEnd len="lg" w="lg" type="triangle"/>
            </a:ln>
          </p:spPr>
        </p:cxnSp>
        <p:sp>
          <p:nvSpPr>
            <p:cNvPr id="66" name="Google Shape;66;p14"/>
            <p:cNvSpPr/>
            <p:nvPr/>
          </p:nvSpPr>
          <p:spPr>
            <a:xfrm rot="8100000">
              <a:off x="68230" y="501455"/>
              <a:ext cx="319895" cy="319895"/>
            </a:xfrm>
            <a:prstGeom prst="teardrop">
              <a:avLst>
                <a:gd fmla="val 115000" name="adj"/>
              </a:avLst>
            </a:prstGeom>
            <a:solidFill>
              <a:srgbClr val="E21A42">
                <a:alpha val="89020"/>
              </a:srgbClr>
            </a:solidFill>
            <a:ln cap="flat" cmpd="sng" w="12700">
              <a:solidFill>
                <a:srgbClr val="E21A42">
                  <a:alpha val="8902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4"/>
            <p:cNvSpPr/>
            <p:nvPr/>
          </p:nvSpPr>
          <p:spPr>
            <a:xfrm>
              <a:off x="103661" y="536955"/>
              <a:ext cx="249000" cy="249000"/>
            </a:xfrm>
            <a:prstGeom prst="ellipse">
              <a:avLst/>
            </a:prstGeom>
            <a:solidFill>
              <a:srgbClr val="FFFFFF">
                <a:alpha val="890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4"/>
            <p:cNvSpPr/>
            <p:nvPr/>
          </p:nvSpPr>
          <p:spPr>
            <a:xfrm>
              <a:off x="454379" y="887672"/>
              <a:ext cx="3498000" cy="128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4"/>
            <p:cNvSpPr txBox="1"/>
            <p:nvPr/>
          </p:nvSpPr>
          <p:spPr>
            <a:xfrm>
              <a:off x="454379" y="887672"/>
              <a:ext cx="3498000" cy="1287900"/>
            </a:xfrm>
            <a:prstGeom prst="rect">
              <a:avLst/>
            </a:prstGeom>
            <a:noFill/>
            <a:ln>
              <a:noFill/>
            </a:ln>
          </p:spPr>
          <p:txBody>
            <a:bodyPr anchorCtr="0" anchor="t" bIns="142875" lIns="0" spcFirstLastPara="1" rIns="95250" wrap="square" tIns="95250">
              <a:noAutofit/>
            </a:bodyPr>
            <a:lstStyle/>
            <a:p>
              <a:pPr indent="0" lvl="0" marL="0" marR="0" rtl="0" algn="l">
                <a:lnSpc>
                  <a:spcPct val="90000"/>
                </a:lnSpc>
                <a:spcBef>
                  <a:spcPts val="0"/>
                </a:spcBef>
                <a:spcAft>
                  <a:spcPts val="0"/>
                </a:spcAft>
                <a:buClr>
                  <a:srgbClr val="000000"/>
                </a:buClr>
                <a:buSzPts val="1500"/>
                <a:buFont typeface="Calibri"/>
                <a:buNone/>
              </a:pPr>
              <a:r>
                <a:rPr b="0" i="0" lang="en" sz="1500" u="none" cap="none" strike="noStrike">
                  <a:solidFill>
                    <a:srgbClr val="000000"/>
                  </a:solidFill>
                  <a:latin typeface="Calibri"/>
                  <a:ea typeface="Calibri"/>
                  <a:cs typeface="Calibri"/>
                  <a:sym typeface="Calibri"/>
                </a:rPr>
                <a:t> C. Petrini, 1989</a:t>
              </a:r>
              <a:endParaRPr b="0" i="0" sz="1500" u="none" cap="none" strike="noStrike">
                <a:solidFill>
                  <a:srgbClr val="000000"/>
                </a:solidFill>
                <a:latin typeface="Calibri"/>
                <a:ea typeface="Calibri"/>
                <a:cs typeface="Calibri"/>
                <a:sym typeface="Calibri"/>
              </a:endParaRPr>
            </a:p>
          </p:txBody>
        </p:sp>
        <p:sp>
          <p:nvSpPr>
            <p:cNvPr id="70" name="Google Shape;70;p14"/>
            <p:cNvSpPr/>
            <p:nvPr/>
          </p:nvSpPr>
          <p:spPr>
            <a:xfrm>
              <a:off x="454379" y="435133"/>
              <a:ext cx="3498000" cy="45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4"/>
            <p:cNvSpPr txBox="1"/>
            <p:nvPr/>
          </p:nvSpPr>
          <p:spPr>
            <a:xfrm>
              <a:off x="454379" y="435133"/>
              <a:ext cx="34980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1" i="0" lang="en" sz="2000" u="none" cap="none" strike="noStrike">
                  <a:solidFill>
                    <a:srgbClr val="000000"/>
                  </a:solidFill>
                  <a:latin typeface="Calibri"/>
                  <a:ea typeface="Calibri"/>
                  <a:cs typeface="Calibri"/>
                  <a:sym typeface="Calibri"/>
                </a:rPr>
                <a:t>Slow Food Movement</a:t>
              </a:r>
              <a:endParaRPr b="0" i="0" sz="2000" u="none" cap="none" strike="noStrike">
                <a:solidFill>
                  <a:srgbClr val="000000"/>
                </a:solidFill>
                <a:latin typeface="Calibri"/>
                <a:ea typeface="Calibri"/>
                <a:cs typeface="Calibri"/>
                <a:sym typeface="Calibri"/>
              </a:endParaRPr>
            </a:p>
          </p:txBody>
        </p:sp>
        <p:cxnSp>
          <p:nvCxnSpPr>
            <p:cNvPr id="72" name="Google Shape;72;p14"/>
            <p:cNvCxnSpPr/>
            <p:nvPr/>
          </p:nvCxnSpPr>
          <p:spPr>
            <a:xfrm>
              <a:off x="228109" y="887672"/>
              <a:ext cx="0" cy="1287900"/>
            </a:xfrm>
            <a:prstGeom prst="straightConnector1">
              <a:avLst/>
            </a:prstGeom>
            <a:noFill/>
            <a:ln cap="flat" cmpd="sng" w="12700">
              <a:solidFill>
                <a:srgbClr val="D7183F"/>
              </a:solidFill>
              <a:prstDash val="dash"/>
              <a:miter lim="800000"/>
              <a:headEnd len="sm" w="sm" type="none"/>
              <a:tailEnd len="sm" w="sm" type="none"/>
            </a:ln>
          </p:spPr>
        </p:cxnSp>
        <p:sp>
          <p:nvSpPr>
            <p:cNvPr id="73" name="Google Shape;73;p14"/>
            <p:cNvSpPr/>
            <p:nvPr/>
          </p:nvSpPr>
          <p:spPr>
            <a:xfrm>
              <a:off x="186507" y="2134940"/>
              <a:ext cx="81600" cy="81600"/>
            </a:xfrm>
            <a:prstGeom prst="ellipse">
              <a:avLst/>
            </a:prstGeom>
            <a:solidFill>
              <a:srgbClr val="D7183F"/>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4"/>
            <p:cNvSpPr/>
            <p:nvPr/>
          </p:nvSpPr>
          <p:spPr>
            <a:xfrm rot="-2700000">
              <a:off x="2167212" y="3529986"/>
              <a:ext cx="319895" cy="319895"/>
            </a:xfrm>
            <a:prstGeom prst="teardrop">
              <a:avLst>
                <a:gd fmla="val 115000" name="adj"/>
              </a:avLst>
            </a:prstGeom>
            <a:solidFill>
              <a:srgbClr val="E21A42">
                <a:alpha val="76080"/>
              </a:srgbClr>
            </a:solidFill>
            <a:ln cap="flat" cmpd="sng" w="12700">
              <a:solidFill>
                <a:srgbClr val="E21A42">
                  <a:alpha val="7608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4"/>
            <p:cNvSpPr/>
            <p:nvPr/>
          </p:nvSpPr>
          <p:spPr>
            <a:xfrm>
              <a:off x="2202780" y="3565486"/>
              <a:ext cx="249000" cy="249000"/>
            </a:xfrm>
            <a:prstGeom prst="ellipse">
              <a:avLst/>
            </a:prstGeom>
            <a:solidFill>
              <a:srgbClr val="FFFFFF">
                <a:alpha val="890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4"/>
            <p:cNvSpPr/>
            <p:nvPr/>
          </p:nvSpPr>
          <p:spPr>
            <a:xfrm>
              <a:off x="2553498" y="2175669"/>
              <a:ext cx="3498000" cy="128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4"/>
            <p:cNvSpPr txBox="1"/>
            <p:nvPr/>
          </p:nvSpPr>
          <p:spPr>
            <a:xfrm>
              <a:off x="2553498" y="2175669"/>
              <a:ext cx="3498000" cy="1287900"/>
            </a:xfrm>
            <a:prstGeom prst="rect">
              <a:avLst/>
            </a:prstGeom>
            <a:noFill/>
            <a:ln>
              <a:noFill/>
            </a:ln>
          </p:spPr>
          <p:txBody>
            <a:bodyPr anchorCtr="0" anchor="b" bIns="95250" lIns="0" spcFirstLastPara="1" rIns="0" wrap="square" tIns="142875">
              <a:noAutofit/>
            </a:bodyPr>
            <a:lstStyle/>
            <a:p>
              <a:pPr indent="0" lvl="0" marL="0" marR="0" rtl="0" algn="l">
                <a:lnSpc>
                  <a:spcPct val="90000"/>
                </a:lnSpc>
                <a:spcBef>
                  <a:spcPts val="0"/>
                </a:spcBef>
                <a:spcAft>
                  <a:spcPts val="0"/>
                </a:spcAft>
                <a:buClr>
                  <a:srgbClr val="000000"/>
                </a:buClr>
                <a:buSzPts val="1500"/>
                <a:buFont typeface="Calibri"/>
                <a:buNone/>
              </a:pPr>
              <a:r>
                <a:rPr b="0" i="0" lang="en" sz="1500" u="none" cap="none" strike="noStrike">
                  <a:solidFill>
                    <a:srgbClr val="000000"/>
                  </a:solidFill>
                  <a:latin typeface="Calibri"/>
                  <a:ea typeface="Calibri"/>
                  <a:cs typeface="Calibri"/>
                  <a:sym typeface="Calibri"/>
                </a:rPr>
                <a:t> Tuscany, 1999</a:t>
              </a:r>
              <a:endParaRPr b="0" i="0" sz="1500" u="none" cap="none" strike="noStrike">
                <a:solidFill>
                  <a:srgbClr val="000000"/>
                </a:solidFill>
                <a:latin typeface="Calibri"/>
                <a:ea typeface="Calibri"/>
                <a:cs typeface="Calibri"/>
                <a:sym typeface="Calibri"/>
              </a:endParaRPr>
            </a:p>
          </p:txBody>
        </p:sp>
        <p:sp>
          <p:nvSpPr>
            <p:cNvPr id="78" name="Google Shape;78;p14"/>
            <p:cNvSpPr/>
            <p:nvPr/>
          </p:nvSpPr>
          <p:spPr>
            <a:xfrm>
              <a:off x="2553498" y="3463665"/>
              <a:ext cx="3498000" cy="45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4"/>
            <p:cNvSpPr txBox="1"/>
            <p:nvPr/>
          </p:nvSpPr>
          <p:spPr>
            <a:xfrm>
              <a:off x="2553498" y="3463665"/>
              <a:ext cx="34980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1" i="0" lang="en" sz="2000" u="none" cap="none" strike="noStrike">
                  <a:solidFill>
                    <a:srgbClr val="000000"/>
                  </a:solidFill>
                  <a:latin typeface="Calibri"/>
                  <a:ea typeface="Calibri"/>
                  <a:cs typeface="Calibri"/>
                  <a:sym typeface="Calibri"/>
                </a:rPr>
                <a:t>Cittaslow</a:t>
              </a:r>
              <a:endParaRPr b="0" i="0" sz="2000" u="none" cap="none" strike="noStrike">
                <a:solidFill>
                  <a:srgbClr val="000000"/>
                </a:solidFill>
                <a:latin typeface="Calibri"/>
                <a:ea typeface="Calibri"/>
                <a:cs typeface="Calibri"/>
                <a:sym typeface="Calibri"/>
              </a:endParaRPr>
            </a:p>
          </p:txBody>
        </p:sp>
        <p:cxnSp>
          <p:nvCxnSpPr>
            <p:cNvPr id="80" name="Google Shape;80;p14"/>
            <p:cNvCxnSpPr/>
            <p:nvPr/>
          </p:nvCxnSpPr>
          <p:spPr>
            <a:xfrm>
              <a:off x="2327228" y="2175669"/>
              <a:ext cx="0" cy="1287900"/>
            </a:xfrm>
            <a:prstGeom prst="straightConnector1">
              <a:avLst/>
            </a:prstGeom>
            <a:noFill/>
            <a:ln cap="flat" cmpd="sng" w="12700">
              <a:solidFill>
                <a:srgbClr val="E66678"/>
              </a:solidFill>
              <a:prstDash val="dash"/>
              <a:miter lim="800000"/>
              <a:headEnd len="sm" w="sm" type="none"/>
              <a:tailEnd len="sm" w="sm" type="none"/>
            </a:ln>
          </p:spPr>
        </p:cxnSp>
        <p:sp>
          <p:nvSpPr>
            <p:cNvPr id="81" name="Google Shape;81;p14"/>
            <p:cNvSpPr/>
            <p:nvPr/>
          </p:nvSpPr>
          <p:spPr>
            <a:xfrm>
              <a:off x="2285627" y="2134940"/>
              <a:ext cx="81600" cy="81600"/>
            </a:xfrm>
            <a:prstGeom prst="ellipse">
              <a:avLst/>
            </a:prstGeom>
            <a:solidFill>
              <a:srgbClr val="E66678">
                <a:alpha val="74510"/>
              </a:srgbClr>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4"/>
            <p:cNvSpPr/>
            <p:nvPr/>
          </p:nvSpPr>
          <p:spPr>
            <a:xfrm rot="8100000">
              <a:off x="4266469" y="501455"/>
              <a:ext cx="319895" cy="319895"/>
            </a:xfrm>
            <a:prstGeom prst="teardrop">
              <a:avLst>
                <a:gd fmla="val 115000" name="adj"/>
              </a:avLst>
            </a:prstGeom>
            <a:solidFill>
              <a:srgbClr val="E21A42">
                <a:alpha val="62350"/>
              </a:srgbClr>
            </a:solidFill>
            <a:ln cap="flat" cmpd="sng" w="12700">
              <a:solidFill>
                <a:srgbClr val="E21A42">
                  <a:alpha val="6235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4"/>
            <p:cNvSpPr/>
            <p:nvPr/>
          </p:nvSpPr>
          <p:spPr>
            <a:xfrm>
              <a:off x="4301899" y="536955"/>
              <a:ext cx="249000" cy="249000"/>
            </a:xfrm>
            <a:prstGeom prst="ellipse">
              <a:avLst/>
            </a:prstGeom>
            <a:solidFill>
              <a:srgbClr val="FFFFFF">
                <a:alpha val="890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4"/>
            <p:cNvSpPr/>
            <p:nvPr/>
          </p:nvSpPr>
          <p:spPr>
            <a:xfrm>
              <a:off x="4652617" y="887672"/>
              <a:ext cx="3498000" cy="128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4"/>
            <p:cNvSpPr txBox="1"/>
            <p:nvPr/>
          </p:nvSpPr>
          <p:spPr>
            <a:xfrm>
              <a:off x="4652617" y="887672"/>
              <a:ext cx="3498000" cy="1287900"/>
            </a:xfrm>
            <a:prstGeom prst="rect">
              <a:avLst/>
            </a:prstGeom>
            <a:noFill/>
            <a:ln>
              <a:noFill/>
            </a:ln>
          </p:spPr>
          <p:txBody>
            <a:bodyPr anchorCtr="0" anchor="t" bIns="142875" lIns="0" spcFirstLastPara="1" rIns="95250" wrap="square" tIns="95250">
              <a:noAutofit/>
            </a:bodyPr>
            <a:lstStyle/>
            <a:p>
              <a:pPr indent="0" lvl="0" marL="0" marR="0" rtl="0" algn="l">
                <a:lnSpc>
                  <a:spcPct val="90000"/>
                </a:lnSpc>
                <a:spcBef>
                  <a:spcPts val="0"/>
                </a:spcBef>
                <a:spcAft>
                  <a:spcPts val="0"/>
                </a:spcAft>
                <a:buClr>
                  <a:srgbClr val="000000"/>
                </a:buClr>
                <a:buSzPts val="1500"/>
                <a:buFont typeface="Calibri"/>
                <a:buNone/>
              </a:pPr>
              <a:r>
                <a:rPr lang="en" sz="1500">
                  <a:latin typeface="Calibri"/>
                  <a:ea typeface="Calibri"/>
                  <a:cs typeface="Calibri"/>
                  <a:sym typeface="Calibri"/>
                </a:rPr>
                <a:t>Pirmā pilsēta ārpus Itālijas</a:t>
              </a:r>
              <a:r>
                <a:rPr b="0" i="0" lang="en" sz="1500" u="none" cap="none" strike="noStrike">
                  <a:solidFill>
                    <a:srgbClr val="000000"/>
                  </a:solidFill>
                  <a:latin typeface="Calibri"/>
                  <a:ea typeface="Calibri"/>
                  <a:cs typeface="Calibri"/>
                  <a:sym typeface="Calibri"/>
                </a:rPr>
                <a:t> 2001</a:t>
              </a:r>
              <a:endParaRPr b="0" i="0" sz="1500" u="none" cap="none" strike="noStrike">
                <a:solidFill>
                  <a:srgbClr val="000000"/>
                </a:solidFill>
                <a:latin typeface="Calibri"/>
                <a:ea typeface="Calibri"/>
                <a:cs typeface="Calibri"/>
                <a:sym typeface="Calibri"/>
              </a:endParaRPr>
            </a:p>
            <a:p>
              <a:pPr indent="0" lvl="0" marL="0" marR="0" rtl="0" algn="l">
                <a:lnSpc>
                  <a:spcPct val="90000"/>
                </a:lnSpc>
                <a:spcBef>
                  <a:spcPts val="525"/>
                </a:spcBef>
                <a:spcAft>
                  <a:spcPts val="0"/>
                </a:spcAft>
                <a:buClr>
                  <a:srgbClr val="000000"/>
                </a:buClr>
                <a:buSzPts val="1500"/>
                <a:buFont typeface="Calibri"/>
                <a:buNone/>
              </a:pPr>
              <a:r>
                <a:rPr b="0" i="0" lang="en" sz="1500" u="none" cap="none" strike="noStrike">
                  <a:solidFill>
                    <a:srgbClr val="000000"/>
                  </a:solidFill>
                  <a:latin typeface="Calibri"/>
                  <a:ea typeface="Calibri"/>
                  <a:cs typeface="Calibri"/>
                  <a:sym typeface="Calibri"/>
                </a:rPr>
                <a:t>297 </a:t>
              </a:r>
              <a:r>
                <a:rPr lang="en" sz="1500">
                  <a:latin typeface="Calibri"/>
                  <a:ea typeface="Calibri"/>
                  <a:cs typeface="Calibri"/>
                  <a:sym typeface="Calibri"/>
                </a:rPr>
                <a:t>pilsētas</a:t>
              </a:r>
              <a:r>
                <a:rPr b="0" i="0" lang="en" sz="1500" u="none" cap="none" strike="noStrike">
                  <a:solidFill>
                    <a:srgbClr val="000000"/>
                  </a:solidFill>
                  <a:latin typeface="Calibri"/>
                  <a:ea typeface="Calibri"/>
                  <a:cs typeface="Calibri"/>
                  <a:sym typeface="Calibri"/>
                </a:rPr>
                <a:t> in 33 </a:t>
              </a:r>
              <a:r>
                <a:rPr lang="en" sz="1500">
                  <a:latin typeface="Calibri"/>
                  <a:ea typeface="Calibri"/>
                  <a:cs typeface="Calibri"/>
                  <a:sym typeface="Calibri"/>
                </a:rPr>
                <a:t>valstīs</a:t>
              </a:r>
              <a:r>
                <a:rPr b="0" i="0" lang="en" sz="1500" u="none" cap="none" strike="noStrike">
                  <a:solidFill>
                    <a:srgbClr val="000000"/>
                  </a:solidFill>
                  <a:latin typeface="Calibri"/>
                  <a:ea typeface="Calibri"/>
                  <a:cs typeface="Calibri"/>
                  <a:sym typeface="Calibri"/>
                </a:rPr>
                <a:t> (2024.gada sākumā)</a:t>
              </a:r>
              <a:endParaRPr b="0" i="0" sz="1500" u="none" cap="none" strike="noStrike">
                <a:solidFill>
                  <a:srgbClr val="000000"/>
                </a:solidFill>
                <a:latin typeface="Calibri"/>
                <a:ea typeface="Calibri"/>
                <a:cs typeface="Calibri"/>
                <a:sym typeface="Calibri"/>
              </a:endParaRPr>
            </a:p>
          </p:txBody>
        </p:sp>
        <p:sp>
          <p:nvSpPr>
            <p:cNvPr id="86" name="Google Shape;86;p14"/>
            <p:cNvSpPr/>
            <p:nvPr/>
          </p:nvSpPr>
          <p:spPr>
            <a:xfrm>
              <a:off x="4652617" y="435133"/>
              <a:ext cx="3498000" cy="45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4"/>
            <p:cNvSpPr txBox="1"/>
            <p:nvPr/>
          </p:nvSpPr>
          <p:spPr>
            <a:xfrm>
              <a:off x="4652617" y="435133"/>
              <a:ext cx="34980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1" i="0" lang="en" sz="2000" u="none" cap="none" strike="noStrike">
                  <a:solidFill>
                    <a:srgbClr val="000000"/>
                  </a:solidFill>
                  <a:latin typeface="Calibri"/>
                  <a:ea typeface="Calibri"/>
                  <a:cs typeface="Calibri"/>
                  <a:sym typeface="Calibri"/>
                </a:rPr>
                <a:t>Cittaslow International</a:t>
              </a:r>
              <a:endParaRPr b="0" i="0" sz="2000" u="none" cap="none" strike="noStrike">
                <a:solidFill>
                  <a:srgbClr val="000000"/>
                </a:solidFill>
                <a:latin typeface="Calibri"/>
                <a:ea typeface="Calibri"/>
                <a:cs typeface="Calibri"/>
                <a:sym typeface="Calibri"/>
              </a:endParaRPr>
            </a:p>
          </p:txBody>
        </p:sp>
        <p:cxnSp>
          <p:nvCxnSpPr>
            <p:cNvPr id="88" name="Google Shape;88;p14"/>
            <p:cNvCxnSpPr/>
            <p:nvPr/>
          </p:nvCxnSpPr>
          <p:spPr>
            <a:xfrm>
              <a:off x="4426348" y="887672"/>
              <a:ext cx="0" cy="1287900"/>
            </a:xfrm>
            <a:prstGeom prst="straightConnector1">
              <a:avLst/>
            </a:prstGeom>
            <a:noFill/>
            <a:ln cap="flat" cmpd="sng" w="12700">
              <a:solidFill>
                <a:srgbClr val="F1B9BD"/>
              </a:solidFill>
              <a:prstDash val="dash"/>
              <a:miter lim="800000"/>
              <a:headEnd len="sm" w="sm" type="none"/>
              <a:tailEnd len="sm" w="sm" type="none"/>
            </a:ln>
          </p:spPr>
        </p:cxnSp>
        <p:sp>
          <p:nvSpPr>
            <p:cNvPr id="89" name="Google Shape;89;p14"/>
            <p:cNvSpPr/>
            <p:nvPr/>
          </p:nvSpPr>
          <p:spPr>
            <a:xfrm>
              <a:off x="4384746" y="2134940"/>
              <a:ext cx="81600" cy="81600"/>
            </a:xfrm>
            <a:prstGeom prst="ellipse">
              <a:avLst/>
            </a:prstGeom>
            <a:solidFill>
              <a:srgbClr val="F1B9BD">
                <a:alpha val="49410"/>
              </a:srgbClr>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4"/>
            <p:cNvSpPr/>
            <p:nvPr/>
          </p:nvSpPr>
          <p:spPr>
            <a:xfrm rot="-2700000">
              <a:off x="6365450" y="3529986"/>
              <a:ext cx="319895" cy="319895"/>
            </a:xfrm>
            <a:prstGeom prst="teardrop">
              <a:avLst>
                <a:gd fmla="val 115000" name="adj"/>
              </a:avLst>
            </a:prstGeom>
            <a:solidFill>
              <a:srgbClr val="E21A42">
                <a:alpha val="49020"/>
              </a:srgbClr>
            </a:solidFill>
            <a:ln cap="flat" cmpd="sng" w="12700">
              <a:solidFill>
                <a:srgbClr val="E21A42">
                  <a:alpha val="4902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4"/>
            <p:cNvSpPr/>
            <p:nvPr/>
          </p:nvSpPr>
          <p:spPr>
            <a:xfrm>
              <a:off x="6401019" y="3565486"/>
              <a:ext cx="249000" cy="249000"/>
            </a:xfrm>
            <a:prstGeom prst="ellipse">
              <a:avLst/>
            </a:prstGeom>
            <a:solidFill>
              <a:srgbClr val="FFFFFF">
                <a:alpha val="890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4"/>
            <p:cNvSpPr/>
            <p:nvPr/>
          </p:nvSpPr>
          <p:spPr>
            <a:xfrm>
              <a:off x="6751736" y="2175669"/>
              <a:ext cx="3498000" cy="128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4"/>
            <p:cNvSpPr/>
            <p:nvPr/>
          </p:nvSpPr>
          <p:spPr>
            <a:xfrm>
              <a:off x="6751736" y="3463665"/>
              <a:ext cx="3498000" cy="452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4"/>
            <p:cNvSpPr txBox="1"/>
            <p:nvPr/>
          </p:nvSpPr>
          <p:spPr>
            <a:xfrm>
              <a:off x="5583849" y="3916170"/>
              <a:ext cx="34980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Slow Movement</a:t>
              </a:r>
              <a:endParaRPr b="0" i="0" sz="1400" u="none" cap="none" strike="noStrike">
                <a:solidFill>
                  <a:srgbClr val="000000"/>
                </a:solidFill>
                <a:latin typeface="Arial"/>
                <a:ea typeface="Arial"/>
                <a:cs typeface="Arial"/>
                <a:sym typeface="Arial"/>
              </a:endParaRPr>
            </a:p>
          </p:txBody>
        </p:sp>
        <p:cxnSp>
          <p:nvCxnSpPr>
            <p:cNvPr id="95" name="Google Shape;95;p14"/>
            <p:cNvCxnSpPr/>
            <p:nvPr/>
          </p:nvCxnSpPr>
          <p:spPr>
            <a:xfrm>
              <a:off x="6525467" y="2175669"/>
              <a:ext cx="0" cy="1287900"/>
            </a:xfrm>
            <a:prstGeom prst="straightConnector1">
              <a:avLst/>
            </a:prstGeom>
            <a:noFill/>
            <a:ln cap="flat" cmpd="sng" w="12700">
              <a:solidFill>
                <a:srgbClr val="E87785"/>
              </a:solidFill>
              <a:prstDash val="dash"/>
              <a:miter lim="800000"/>
              <a:headEnd len="sm" w="sm" type="none"/>
              <a:tailEnd len="sm" w="sm" type="none"/>
            </a:ln>
          </p:spPr>
        </p:cxnSp>
        <p:sp>
          <p:nvSpPr>
            <p:cNvPr id="96" name="Google Shape;96;p14"/>
            <p:cNvSpPr/>
            <p:nvPr/>
          </p:nvSpPr>
          <p:spPr>
            <a:xfrm>
              <a:off x="6483865" y="2134940"/>
              <a:ext cx="81600" cy="81600"/>
            </a:xfrm>
            <a:prstGeom prst="ellipse">
              <a:avLst/>
            </a:prstGeom>
            <a:solidFill>
              <a:srgbClr val="E87785">
                <a:alpha val="69410"/>
              </a:srgbClr>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7" name="Google Shape;97;p14"/>
          <p:cNvPicPr preferRelativeResize="0"/>
          <p:nvPr/>
        </p:nvPicPr>
        <p:blipFill rotWithShape="1">
          <a:blip r:embed="rId3">
            <a:alphaModFix/>
          </a:blip>
          <a:srcRect b="8569" l="64310" r="13748" t="31796"/>
          <a:stretch/>
        </p:blipFill>
        <p:spPr>
          <a:xfrm>
            <a:off x="6786600" y="845375"/>
            <a:ext cx="1048800" cy="1603476"/>
          </a:xfrm>
          <a:prstGeom prst="rect">
            <a:avLst/>
          </a:prstGeom>
          <a:noFill/>
          <a:ln>
            <a:noFill/>
          </a:ln>
        </p:spPr>
      </p:pic>
      <p:sp>
        <p:nvSpPr>
          <p:cNvPr id="98" name="Google Shape;98;p14"/>
          <p:cNvSpPr txBox="1"/>
          <p:nvPr/>
        </p:nvSpPr>
        <p:spPr>
          <a:xfrm>
            <a:off x="7047150" y="2391527"/>
            <a:ext cx="527700" cy="354000"/>
          </a:xfrm>
          <a:prstGeom prst="rect">
            <a:avLst/>
          </a:prstGeom>
          <a:noFill/>
          <a:ln>
            <a:noFill/>
          </a:ln>
        </p:spPr>
        <p:txBody>
          <a:bodyPr anchorCtr="0" anchor="t" bIns="142875" lIns="0" spcFirstLastPara="1" rIns="95250" wrap="square" tIns="95250">
            <a:noAutofit/>
          </a:bodyPr>
          <a:lstStyle/>
          <a:p>
            <a:pPr indent="0" lvl="0" marL="0" marR="0" rtl="0" algn="l">
              <a:lnSpc>
                <a:spcPct val="90000"/>
              </a:lnSpc>
              <a:spcBef>
                <a:spcPts val="525"/>
              </a:spcBef>
              <a:spcAft>
                <a:spcPts val="0"/>
              </a:spcAft>
              <a:buClr>
                <a:srgbClr val="000000"/>
              </a:buClr>
              <a:buSzPts val="1500"/>
              <a:buFont typeface="Calibri"/>
              <a:buNone/>
            </a:pPr>
            <a:r>
              <a:rPr lang="en" sz="1500">
                <a:latin typeface="Calibri"/>
                <a:ea typeface="Calibri"/>
                <a:cs typeface="Calibri"/>
                <a:sym typeface="Calibri"/>
              </a:rPr>
              <a:t>2010</a:t>
            </a:r>
            <a:endParaRPr b="0" i="0" sz="1500" u="none" cap="none" strike="noStrike">
              <a:solidFill>
                <a:srgbClr val="000000"/>
              </a:solidFill>
              <a:latin typeface="Calibri"/>
              <a:ea typeface="Calibri"/>
              <a:cs typeface="Calibri"/>
              <a:sym typeface="Calibri"/>
            </a:endParaRPr>
          </a:p>
        </p:txBody>
      </p:sp>
      <p:pic>
        <p:nvPicPr>
          <p:cNvPr id="99" name="Google Shape;99;p14"/>
          <p:cNvPicPr preferRelativeResize="0"/>
          <p:nvPr/>
        </p:nvPicPr>
        <p:blipFill rotWithShape="1">
          <a:blip r:embed="rId4">
            <a:alphaModFix/>
          </a:blip>
          <a:srcRect b="21071" l="2283" r="31147" t="23768"/>
          <a:stretch/>
        </p:blipFill>
        <p:spPr>
          <a:xfrm>
            <a:off x="6618600" y="3036375"/>
            <a:ext cx="2525400" cy="11770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1550">
                <a:solidFill>
                  <a:srgbClr val="1F1F1F"/>
                </a:solidFill>
                <a:highlight>
                  <a:srgbClr val="FFFFFF"/>
                </a:highlight>
              </a:rPr>
              <a:t>Soļi Pārmaiņu Veikšanai</a:t>
            </a:r>
            <a:endParaRPr sz="4100"/>
          </a:p>
        </p:txBody>
      </p:sp>
      <p:sp>
        <p:nvSpPr>
          <p:cNvPr id="232" name="Google Shape;232;p32"/>
          <p:cNvSpPr txBox="1"/>
          <p:nvPr>
            <p:ph idx="1" type="body"/>
          </p:nvPr>
        </p:nvSpPr>
        <p:spPr>
          <a:xfrm>
            <a:off x="83500" y="130130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450">
                <a:solidFill>
                  <a:srgbClr val="1F1F1F"/>
                </a:solidFill>
                <a:highlight>
                  <a:srgbClr val="FFFFFF"/>
                </a:highlight>
              </a:rPr>
              <a:t>Izveidot reģionālu tūrisma koordinācijas padomi:</a:t>
            </a:r>
            <a:endParaRPr b="1" sz="1450">
              <a:solidFill>
                <a:srgbClr val="1F1F1F"/>
              </a:solidFill>
              <a:highlight>
                <a:srgbClr val="FFFFFF"/>
              </a:highlight>
            </a:endParaRPr>
          </a:p>
          <a:p>
            <a:pPr indent="-320675" lvl="2" marL="1371600" rtl="0" algn="l">
              <a:lnSpc>
                <a:spcPct val="100000"/>
              </a:lnSpc>
              <a:spcBef>
                <a:spcPts val="1000"/>
              </a:spcBef>
              <a:spcAft>
                <a:spcPts val="0"/>
              </a:spcAft>
              <a:buClr>
                <a:srgbClr val="1F1F1F"/>
              </a:buClr>
              <a:buSzPts val="1450"/>
              <a:buChar char="●"/>
            </a:pPr>
            <a:r>
              <a:rPr lang="en" sz="1450">
                <a:solidFill>
                  <a:srgbClr val="1F1F1F"/>
                </a:solidFill>
                <a:highlight>
                  <a:srgbClr val="FFFFFF"/>
                </a:highlight>
              </a:rPr>
              <a:t>Neformāla padomdevēja padome, lai saskaņotu prioritātes un koordinētu pasākumus.</a:t>
            </a:r>
            <a:endParaRPr sz="1450">
              <a:solidFill>
                <a:srgbClr val="1F1F1F"/>
              </a:solidFill>
              <a:highlight>
                <a:srgbClr val="FFFFFF"/>
              </a:highlight>
            </a:endParaRPr>
          </a:p>
          <a:p>
            <a:pPr indent="0" lvl="0" marL="0" rtl="0" algn="l">
              <a:lnSpc>
                <a:spcPct val="100000"/>
              </a:lnSpc>
              <a:spcBef>
                <a:spcPts val="1000"/>
              </a:spcBef>
              <a:spcAft>
                <a:spcPts val="0"/>
              </a:spcAft>
              <a:buNone/>
            </a:pPr>
            <a:r>
              <a:rPr b="1" lang="en" sz="1450">
                <a:solidFill>
                  <a:srgbClr val="1F1F1F"/>
                </a:solidFill>
                <a:highlight>
                  <a:srgbClr val="FFFFFF"/>
                </a:highlight>
              </a:rPr>
              <a:t>Īstenot izmēģinājuma/ pilota projektus:</a:t>
            </a:r>
            <a:endParaRPr b="1" sz="1450">
              <a:solidFill>
                <a:srgbClr val="1F1F1F"/>
              </a:solidFill>
              <a:highlight>
                <a:srgbClr val="FFFFFF"/>
              </a:highlight>
            </a:endParaRPr>
          </a:p>
          <a:p>
            <a:pPr indent="-320675" lvl="2" marL="1371600" rtl="0" algn="l">
              <a:lnSpc>
                <a:spcPct val="100000"/>
              </a:lnSpc>
              <a:spcBef>
                <a:spcPts val="1000"/>
              </a:spcBef>
              <a:spcAft>
                <a:spcPts val="0"/>
              </a:spcAft>
              <a:buClr>
                <a:srgbClr val="1F1F1F"/>
              </a:buClr>
              <a:buSzPts val="1450"/>
              <a:buChar char="●"/>
            </a:pPr>
            <a:r>
              <a:rPr lang="en" sz="1450">
                <a:solidFill>
                  <a:srgbClr val="1F1F1F"/>
                </a:solidFill>
                <a:highlight>
                  <a:srgbClr val="FFFFFF"/>
                </a:highlight>
              </a:rPr>
              <a:t>Parādīt lēnā tūrisma priekšrocības konkrētās apkaimēs.</a:t>
            </a:r>
            <a:endParaRPr sz="1450">
              <a:solidFill>
                <a:srgbClr val="1F1F1F"/>
              </a:solidFill>
              <a:highlight>
                <a:srgbClr val="FFFFFF"/>
              </a:highlight>
            </a:endParaRPr>
          </a:p>
          <a:p>
            <a:pPr indent="0" lvl="0" marL="0" rtl="0" algn="l">
              <a:lnSpc>
                <a:spcPct val="100000"/>
              </a:lnSpc>
              <a:spcBef>
                <a:spcPts val="1000"/>
              </a:spcBef>
              <a:spcAft>
                <a:spcPts val="0"/>
              </a:spcAft>
              <a:buNone/>
            </a:pPr>
            <a:r>
              <a:rPr b="1" lang="en" sz="1450">
                <a:solidFill>
                  <a:srgbClr val="1F1F1F"/>
                </a:solidFill>
                <a:highlight>
                  <a:srgbClr val="FFFFFF"/>
                </a:highlight>
              </a:rPr>
              <a:t>Vietējo uzņēmumu spēju stiprināšana:</a:t>
            </a:r>
            <a:endParaRPr b="1" sz="1450">
              <a:solidFill>
                <a:srgbClr val="1F1F1F"/>
              </a:solidFill>
              <a:highlight>
                <a:srgbClr val="FFFFFF"/>
              </a:highlight>
            </a:endParaRPr>
          </a:p>
          <a:p>
            <a:pPr indent="-320675" lvl="2" marL="1371600" rtl="0" algn="l">
              <a:lnSpc>
                <a:spcPct val="100000"/>
              </a:lnSpc>
              <a:spcBef>
                <a:spcPts val="1000"/>
              </a:spcBef>
              <a:spcAft>
                <a:spcPts val="0"/>
              </a:spcAft>
              <a:buClr>
                <a:srgbClr val="1F1F1F"/>
              </a:buClr>
              <a:buSzPts val="1450"/>
              <a:buChar char="●"/>
            </a:pPr>
            <a:r>
              <a:rPr lang="en" sz="1450">
                <a:solidFill>
                  <a:srgbClr val="1F1F1F"/>
                </a:solidFill>
                <a:highlight>
                  <a:srgbClr val="FFFFFF"/>
                </a:highlight>
              </a:rPr>
              <a:t>Apmācības par lēno tūrismu, ilgtspēju un digitālo mārketingu.</a:t>
            </a:r>
            <a:endParaRPr sz="1450">
              <a:solidFill>
                <a:srgbClr val="1F1F1F"/>
              </a:solidFill>
              <a:highlight>
                <a:srgbClr val="FFFFFF"/>
              </a:highlight>
            </a:endParaRPr>
          </a:p>
          <a:p>
            <a:pPr indent="0" lvl="0" marL="0" rtl="0" algn="l">
              <a:lnSpc>
                <a:spcPct val="100000"/>
              </a:lnSpc>
              <a:spcBef>
                <a:spcPts val="1000"/>
              </a:spcBef>
              <a:spcAft>
                <a:spcPts val="0"/>
              </a:spcAft>
              <a:buNone/>
            </a:pPr>
            <a:r>
              <a:rPr b="1" lang="en" sz="1450">
                <a:solidFill>
                  <a:srgbClr val="1F1F1F"/>
                </a:solidFill>
                <a:highlight>
                  <a:srgbClr val="FFFFFF"/>
                </a:highlight>
              </a:rPr>
              <a:t>Izstrādāt kopīgus lēnā tūrisma produktus un maršrutus:</a:t>
            </a:r>
            <a:endParaRPr b="1" sz="1450">
              <a:solidFill>
                <a:srgbClr val="1F1F1F"/>
              </a:solidFill>
              <a:highlight>
                <a:srgbClr val="FFFFFF"/>
              </a:highlight>
            </a:endParaRPr>
          </a:p>
          <a:p>
            <a:pPr indent="-320675" lvl="2" marL="1371600" rtl="0" algn="l">
              <a:lnSpc>
                <a:spcPct val="100000"/>
              </a:lnSpc>
              <a:spcBef>
                <a:spcPts val="1000"/>
              </a:spcBef>
              <a:spcAft>
                <a:spcPts val="0"/>
              </a:spcAft>
              <a:buClr>
                <a:srgbClr val="1F1F1F"/>
              </a:buClr>
              <a:buSzPts val="1450"/>
              <a:buChar char="●"/>
            </a:pPr>
            <a:r>
              <a:rPr lang="en" sz="1450">
                <a:solidFill>
                  <a:srgbClr val="1F1F1F"/>
                </a:solidFill>
                <a:highlight>
                  <a:srgbClr val="FFFFFF"/>
                </a:highlight>
              </a:rPr>
              <a:t>Izveidot kompleksos tūrisma piedāvājumus un maršrutus, kas savieno Rīgu ar reģionu (riteņbraukšana, pārgājieni, kultūras mantojums) un </a:t>
            </a:r>
            <a:r>
              <a:rPr lang="en" sz="1450" u="sng">
                <a:solidFill>
                  <a:srgbClr val="1F1F1F"/>
                </a:solidFill>
                <a:highlight>
                  <a:srgbClr val="FFFFFF"/>
                </a:highlight>
              </a:rPr>
              <a:t>reģionus ar Rīgu</a:t>
            </a:r>
            <a:r>
              <a:rPr lang="en" sz="1450">
                <a:solidFill>
                  <a:srgbClr val="1F1F1F"/>
                </a:solidFill>
                <a:highlight>
                  <a:srgbClr val="FFFFFF"/>
                </a:highlight>
              </a:rPr>
              <a:t>.</a:t>
            </a:r>
            <a:endParaRPr sz="1850">
              <a:solidFill>
                <a:srgbClr val="1F1F1F"/>
              </a:solidFill>
              <a:highlight>
                <a:srgbClr val="FFFFFF"/>
              </a:highlight>
            </a:endParaRPr>
          </a:p>
          <a:p>
            <a:pPr indent="0" lvl="0" marL="0" rtl="0" algn="l">
              <a:spcBef>
                <a:spcPts val="1000"/>
              </a:spcBef>
              <a:spcAft>
                <a:spcPts val="1200"/>
              </a:spcAft>
              <a:buNone/>
            </a:pPr>
            <a:r>
              <a:t/>
            </a:r>
            <a:endParaRPr sz="2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3"/>
          <p:cNvSpPr txBox="1"/>
          <p:nvPr>
            <p:ph type="title"/>
          </p:nvPr>
        </p:nvSpPr>
        <p:spPr>
          <a:xfrm>
            <a:off x="75725" y="130400"/>
            <a:ext cx="2551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Lēnā Rīga </a:t>
            </a:r>
            <a:endParaRPr b="1"/>
          </a:p>
        </p:txBody>
      </p:sp>
      <p:pic>
        <p:nvPicPr>
          <p:cNvPr id="238" name="Google Shape;238;p33"/>
          <p:cNvPicPr preferRelativeResize="0"/>
          <p:nvPr/>
        </p:nvPicPr>
        <p:blipFill>
          <a:blip r:embed="rId3">
            <a:alphaModFix/>
          </a:blip>
          <a:stretch>
            <a:fillRect/>
          </a:stretch>
        </p:blipFill>
        <p:spPr>
          <a:xfrm>
            <a:off x="4000500" y="0"/>
            <a:ext cx="5143500" cy="5143500"/>
          </a:xfrm>
          <a:prstGeom prst="rect">
            <a:avLst/>
          </a:prstGeom>
          <a:noFill/>
          <a:ln>
            <a:noFill/>
          </a:ln>
        </p:spPr>
      </p:pic>
      <p:pic>
        <p:nvPicPr>
          <p:cNvPr id="239" name="Google Shape;239;p33"/>
          <p:cNvPicPr preferRelativeResize="0"/>
          <p:nvPr/>
        </p:nvPicPr>
        <p:blipFill>
          <a:blip r:embed="rId4">
            <a:alphaModFix/>
          </a:blip>
          <a:stretch>
            <a:fillRect/>
          </a:stretch>
        </p:blipFill>
        <p:spPr>
          <a:xfrm>
            <a:off x="0" y="1262450"/>
            <a:ext cx="3881050" cy="3881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Darbnīca: Lēnais tūrisma pieredzējums</a:t>
            </a:r>
            <a:endParaRPr/>
          </a:p>
        </p:txBody>
      </p:sp>
      <p:sp>
        <p:nvSpPr>
          <p:cNvPr id="245" name="Google Shape;245;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Auditorija:</a:t>
            </a:r>
            <a:r>
              <a:rPr lang="en"/>
              <a:t> trimdas latvieši, pensionāri ar demenci, filmu industrija, .</a:t>
            </a:r>
            <a:endParaRPr/>
          </a:p>
          <a:p>
            <a:pPr indent="0" lvl="0" marL="0" rtl="0" algn="l">
              <a:spcBef>
                <a:spcPts val="1200"/>
              </a:spcBef>
              <a:spcAft>
                <a:spcPts val="0"/>
              </a:spcAft>
              <a:buNone/>
            </a:pPr>
            <a:r>
              <a:rPr b="1" lang="en"/>
              <a:t>Areāls: </a:t>
            </a:r>
            <a:r>
              <a:rPr lang="en"/>
              <a:t>novadi, pilsētas;</a:t>
            </a:r>
            <a:endParaRPr/>
          </a:p>
          <a:p>
            <a:pPr indent="0" lvl="0" marL="0" rtl="0" algn="l">
              <a:spcBef>
                <a:spcPts val="1200"/>
              </a:spcBef>
              <a:spcAft>
                <a:spcPts val="0"/>
              </a:spcAft>
              <a:buNone/>
            </a:pPr>
            <a:r>
              <a:rPr b="1" lang="en"/>
              <a:t>Iesaistītas puses:</a:t>
            </a:r>
            <a:r>
              <a:rPr lang="en"/>
              <a:t> muzeji, slimnīcas, autobusu pieturas…</a:t>
            </a:r>
            <a:endParaRPr/>
          </a:p>
          <a:p>
            <a:pPr indent="0" lvl="0" marL="0" rtl="0" algn="l">
              <a:spcBef>
                <a:spcPts val="1200"/>
              </a:spcBef>
              <a:spcAft>
                <a:spcPts val="0"/>
              </a:spcAft>
              <a:buNone/>
            </a:pPr>
            <a:r>
              <a:rPr b="1" lang="en"/>
              <a:t>Mobilitātes risinājums: </a:t>
            </a:r>
            <a:r>
              <a:rPr lang="en"/>
              <a:t>soft mobility;</a:t>
            </a:r>
            <a:endParaRPr/>
          </a:p>
          <a:p>
            <a:pPr indent="0" lvl="0" marL="0" rtl="0" algn="l">
              <a:spcBef>
                <a:spcPts val="1200"/>
              </a:spcBef>
              <a:spcAft>
                <a:spcPts val="0"/>
              </a:spcAft>
              <a:buNone/>
            </a:pPr>
            <a:r>
              <a:rPr b="1" lang="en"/>
              <a:t>Galvenais pieredzējums: </a:t>
            </a:r>
            <a:r>
              <a:rPr lang="en"/>
              <a:t>grozu pīšana, ķīmijas industrija, medicīna;</a:t>
            </a:r>
            <a:endParaRPr/>
          </a:p>
          <a:p>
            <a:pPr indent="0" lvl="0" marL="0" rtl="0" algn="l">
              <a:spcBef>
                <a:spcPts val="1200"/>
              </a:spcBef>
              <a:spcAft>
                <a:spcPts val="0"/>
              </a:spcAft>
              <a:buNone/>
            </a:pPr>
            <a:r>
              <a:rPr b="1" lang="en"/>
              <a:t>Galvenais notikums: </a:t>
            </a:r>
            <a:r>
              <a:rPr lang="en"/>
              <a:t>festivāls, talka, jahtu regate</a:t>
            </a:r>
            <a:endParaRPr/>
          </a:p>
          <a:p>
            <a:pPr indent="0" lvl="0" marL="0" rtl="0" algn="l">
              <a:spcBef>
                <a:spcPts val="1200"/>
              </a:spcBef>
              <a:spcAft>
                <a:spcPts val="1200"/>
              </a:spcAft>
              <a:buNone/>
            </a:pPr>
            <a:r>
              <a:rPr b="1" lang="en"/>
              <a:t>Konceptuāls nosaukums: </a:t>
            </a:r>
            <a:r>
              <a:rPr lang="en"/>
              <a:t>2-3 vārdi + sauklis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5"/>
          <p:cNvPicPr preferRelativeResize="0"/>
          <p:nvPr/>
        </p:nvPicPr>
        <p:blipFill>
          <a:blip r:embed="rId3">
            <a:alphaModFix/>
          </a:blip>
          <a:stretch>
            <a:fillRect/>
          </a:stretch>
        </p:blipFill>
        <p:spPr>
          <a:xfrm>
            <a:off x="0" y="0"/>
            <a:ext cx="9144001" cy="4572000"/>
          </a:xfrm>
          <a:prstGeom prst="rect">
            <a:avLst/>
          </a:prstGeom>
          <a:noFill/>
          <a:ln>
            <a:noFill/>
          </a:ln>
        </p:spPr>
      </p:pic>
      <p:pic>
        <p:nvPicPr>
          <p:cNvPr descr="A képen szöveg, Betűtípus, képernyőkép, embléma látható&#10;&#10;Automatikusan generált leírás" id="251" name="Google Shape;251;p35"/>
          <p:cNvPicPr preferRelativeResize="0"/>
          <p:nvPr/>
        </p:nvPicPr>
        <p:blipFill rotWithShape="1">
          <a:blip r:embed="rId4">
            <a:alphaModFix/>
          </a:blip>
          <a:srcRect b="0" l="0" r="0" t="0"/>
          <a:stretch/>
        </p:blipFill>
        <p:spPr>
          <a:xfrm>
            <a:off x="6245556" y="4135847"/>
            <a:ext cx="2807027" cy="1007651"/>
          </a:xfrm>
          <a:prstGeom prst="rect">
            <a:avLst/>
          </a:prstGeom>
          <a:noFill/>
          <a:ln>
            <a:noFill/>
          </a:ln>
        </p:spPr>
      </p:pic>
      <p:sp>
        <p:nvSpPr>
          <p:cNvPr id="252" name="Google Shape;252;p35"/>
          <p:cNvSpPr txBox="1"/>
          <p:nvPr/>
        </p:nvSpPr>
        <p:spPr>
          <a:xfrm>
            <a:off x="285025" y="3977000"/>
            <a:ext cx="3397500" cy="10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chemeClr val="dk2"/>
                </a:solidFill>
                <a:highlight>
                  <a:schemeClr val="lt1"/>
                </a:highlight>
              </a:rPr>
              <a:t>Paldies</a:t>
            </a:r>
            <a:endParaRPr sz="3900">
              <a:solidFill>
                <a:schemeClr val="dk2"/>
              </a:solidFill>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A screenshot of a computer&#10;&#10;Description automatically generated" id="104" name="Google Shape;104;p15"/>
          <p:cNvPicPr preferRelativeResize="0"/>
          <p:nvPr>
            <p:ph idx="1" type="body"/>
          </p:nvPr>
        </p:nvPicPr>
        <p:blipFill rotWithShape="1">
          <a:blip r:embed="rId3">
            <a:alphaModFix/>
          </a:blip>
          <a:srcRect b="4963" l="22506" r="27722" t="25616"/>
          <a:stretch/>
        </p:blipFill>
        <p:spPr>
          <a:xfrm>
            <a:off x="1509571" y="-9"/>
            <a:ext cx="6355200" cy="498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type="title"/>
          </p:nvPr>
        </p:nvSpPr>
        <p:spPr>
          <a:xfrm>
            <a:off x="311700" y="123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Lēnais tūrisms: viesu acīm;</a:t>
            </a:r>
            <a:endParaRPr/>
          </a:p>
        </p:txBody>
      </p:sp>
      <p:grpSp>
        <p:nvGrpSpPr>
          <p:cNvPr id="110" name="Google Shape;110;p16"/>
          <p:cNvGrpSpPr/>
          <p:nvPr/>
        </p:nvGrpSpPr>
        <p:grpSpPr>
          <a:xfrm>
            <a:off x="420793" y="776269"/>
            <a:ext cx="3631813" cy="4367241"/>
            <a:chOff x="562281" y="1816511"/>
            <a:chExt cx="3631813" cy="4367241"/>
          </a:xfrm>
        </p:grpSpPr>
        <p:pic>
          <p:nvPicPr>
            <p:cNvPr descr="A diagram of a diagram&#10;&#10;Description automatically generated" id="111" name="Google Shape;111;p16"/>
            <p:cNvPicPr preferRelativeResize="0"/>
            <p:nvPr/>
          </p:nvPicPr>
          <p:blipFill rotWithShape="1">
            <a:blip r:embed="rId3">
              <a:alphaModFix/>
            </a:blip>
            <a:srcRect b="327" l="0" r="338" t="3221"/>
            <a:stretch/>
          </p:blipFill>
          <p:spPr>
            <a:xfrm>
              <a:off x="562281" y="1816511"/>
              <a:ext cx="3631813" cy="3629546"/>
            </a:xfrm>
            <a:prstGeom prst="rect">
              <a:avLst/>
            </a:prstGeom>
            <a:noFill/>
            <a:ln>
              <a:noFill/>
            </a:ln>
          </p:spPr>
        </p:pic>
        <p:sp>
          <p:nvSpPr>
            <p:cNvPr id="112" name="Google Shape;112;p16"/>
            <p:cNvSpPr txBox="1"/>
            <p:nvPr/>
          </p:nvSpPr>
          <p:spPr>
            <a:xfrm>
              <a:off x="1197451" y="5722052"/>
              <a:ext cx="2680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Open Sans"/>
                  <a:ea typeface="Open Sans"/>
                  <a:cs typeface="Open Sans"/>
                  <a:sym typeface="Open Sans"/>
                </a:rPr>
                <a:t>The phenomenon of slow tourism. </a:t>
              </a:r>
              <a:endParaRPr b="0" i="0" sz="12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Open Sans"/>
                  <a:ea typeface="Open Sans"/>
                  <a:cs typeface="Open Sans"/>
                  <a:sym typeface="Open Sans"/>
                </a:rPr>
                <a:t>Serdane et al. 2020, p. 346.</a:t>
              </a:r>
              <a:endParaRPr b="0" i="0" sz="1200" u="none" cap="none" strike="noStrike">
                <a:solidFill>
                  <a:srgbClr val="000000"/>
                </a:solidFill>
                <a:latin typeface="Open Sans"/>
                <a:ea typeface="Open Sans"/>
                <a:cs typeface="Open Sans"/>
                <a:sym typeface="Open Sans"/>
              </a:endParaRPr>
            </a:p>
          </p:txBody>
        </p:sp>
      </p:grpSp>
      <p:grpSp>
        <p:nvGrpSpPr>
          <p:cNvPr id="113" name="Google Shape;113;p16"/>
          <p:cNvGrpSpPr/>
          <p:nvPr/>
        </p:nvGrpSpPr>
        <p:grpSpPr>
          <a:xfrm>
            <a:off x="4174093" y="695894"/>
            <a:ext cx="4657682" cy="4343248"/>
            <a:chOff x="5191642" y="1695450"/>
            <a:chExt cx="5433600" cy="4977935"/>
          </a:xfrm>
        </p:grpSpPr>
        <p:sp>
          <p:nvSpPr>
            <p:cNvPr id="114" name="Google Shape;114;p16"/>
            <p:cNvSpPr txBox="1"/>
            <p:nvPr/>
          </p:nvSpPr>
          <p:spPr>
            <a:xfrm>
              <a:off x="5191642" y="6144185"/>
              <a:ext cx="5433600" cy="52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Open Sans"/>
                  <a:ea typeface="Open Sans"/>
                  <a:cs typeface="Open Sans"/>
                  <a:sym typeface="Open Sans"/>
                </a:rPr>
                <a:t>Conceptual Diagram of Slow Travel. Dickinson &amp; Lumsdon 2010, p. 192.</a:t>
              </a:r>
              <a:endParaRPr b="0" i="0" sz="1200" u="none" cap="none" strike="noStrike">
                <a:solidFill>
                  <a:srgbClr val="000000"/>
                </a:solidFill>
                <a:latin typeface="Open Sans"/>
                <a:ea typeface="Open Sans"/>
                <a:cs typeface="Open Sans"/>
                <a:sym typeface="Open Sans"/>
              </a:endParaRPr>
            </a:p>
          </p:txBody>
        </p:sp>
        <p:pic>
          <p:nvPicPr>
            <p:cNvPr descr="A screenshot of a computer&#10;&#10;Description automatically generated" id="115" name="Google Shape;115;p16"/>
            <p:cNvPicPr preferRelativeResize="0"/>
            <p:nvPr/>
          </p:nvPicPr>
          <p:blipFill rotWithShape="1">
            <a:blip r:embed="rId4">
              <a:alphaModFix/>
            </a:blip>
            <a:srcRect b="8192" l="34921" r="23750" t="28056"/>
            <a:stretch/>
          </p:blipFill>
          <p:spPr>
            <a:xfrm>
              <a:off x="5286375" y="1695450"/>
              <a:ext cx="5038733" cy="4371983"/>
            </a:xfrm>
            <a:prstGeom prst="rect">
              <a:avLst/>
            </a:prstGeom>
            <a:noFill/>
            <a:ln>
              <a:noFill/>
            </a:ln>
          </p:spPr>
        </p:pic>
      </p:grpSp>
      <p:pic>
        <p:nvPicPr>
          <p:cNvPr descr="Snail outline" id="116" name="Google Shape;116;p16"/>
          <p:cNvPicPr preferRelativeResize="0"/>
          <p:nvPr/>
        </p:nvPicPr>
        <p:blipFill rotWithShape="1">
          <a:blip r:embed="rId5">
            <a:alphaModFix/>
          </a:blip>
          <a:srcRect b="0" l="0" r="0" t="0"/>
          <a:stretch/>
        </p:blipFill>
        <p:spPr>
          <a:xfrm>
            <a:off x="104200" y="695926"/>
            <a:ext cx="1135626" cy="1135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Lēnais tūrisms</a:t>
            </a:r>
            <a:endParaRPr/>
          </a:p>
        </p:txBody>
      </p:sp>
      <p:sp>
        <p:nvSpPr>
          <p:cNvPr id="122" name="Google Shape;122;p17"/>
          <p:cNvSpPr txBox="1"/>
          <p:nvPr>
            <p:ph idx="1" type="body"/>
          </p:nvPr>
        </p:nvSpPr>
        <p:spPr>
          <a:xfrm>
            <a:off x="257875" y="1272546"/>
            <a:ext cx="8520600" cy="1832100"/>
          </a:xfrm>
          <a:prstGeom prst="rect">
            <a:avLst/>
          </a:prstGeom>
        </p:spPr>
        <p:txBody>
          <a:bodyPr anchorCtr="0" anchor="t" bIns="91425" lIns="91425" spcFirstLastPara="1" rIns="91425" wrap="square" tIns="91425">
            <a:noAutofit/>
          </a:bodyPr>
          <a:lstStyle/>
          <a:p>
            <a:pPr indent="0" lvl="0" marL="0" rtl="0" algn="just">
              <a:spcBef>
                <a:spcPts val="1200"/>
              </a:spcBef>
              <a:spcAft>
                <a:spcPts val="0"/>
              </a:spcAft>
              <a:buClr>
                <a:schemeClr val="dk1"/>
              </a:buClr>
              <a:buSzPts val="1100"/>
              <a:buFont typeface="Arial"/>
              <a:buNone/>
            </a:pPr>
            <a:r>
              <a:rPr lang="en" sz="2000">
                <a:solidFill>
                  <a:schemeClr val="dk1"/>
                </a:solidFill>
                <a:latin typeface="Nunito"/>
                <a:ea typeface="Nunito"/>
                <a:cs typeface="Nunito"/>
                <a:sym typeface="Nunito"/>
              </a:rPr>
              <a:t>Lēnais tūrisms ir atbildes reakcija straujai masu tūrisma ekspansijai un hiperkomercializācijai. Lēnā tūrisma pieeja koncentrējas uz lēnāku pārvietošanos un uz kvalitāti, nevis kvantitāti. </a:t>
            </a:r>
            <a:endParaRPr sz="3600">
              <a:solidFill>
                <a:schemeClr val="dk1"/>
              </a:solidFill>
              <a:latin typeface="Nunito"/>
              <a:ea typeface="Nunito"/>
              <a:cs typeface="Nunito"/>
              <a:sym typeface="Nunito"/>
            </a:endParaRPr>
          </a:p>
        </p:txBody>
      </p:sp>
      <p:pic>
        <p:nvPicPr>
          <p:cNvPr id="123" name="Google Shape;123;p17"/>
          <p:cNvPicPr preferRelativeResize="0"/>
          <p:nvPr/>
        </p:nvPicPr>
        <p:blipFill rotWithShape="1">
          <a:blip r:embed="rId3">
            <a:alphaModFix/>
          </a:blip>
          <a:srcRect b="44330" l="0" r="0" t="35852"/>
          <a:stretch/>
        </p:blipFill>
        <p:spPr>
          <a:xfrm>
            <a:off x="-46925" y="3552300"/>
            <a:ext cx="9144000" cy="10192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Lēnais tūrisms, tūrisma politikas plānošana un bizness.</a:t>
            </a:r>
            <a:endParaRPr/>
          </a:p>
        </p:txBody>
      </p:sp>
      <p:sp>
        <p:nvSpPr>
          <p:cNvPr id="129" name="Google Shape;129;p18"/>
          <p:cNvSpPr txBox="1"/>
          <p:nvPr>
            <p:ph idx="1" type="body"/>
          </p:nvPr>
        </p:nvSpPr>
        <p:spPr>
          <a:xfrm>
            <a:off x="221625" y="11360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1500">
                <a:solidFill>
                  <a:schemeClr val="dk1"/>
                </a:solidFill>
                <a:latin typeface="Nunito"/>
                <a:ea typeface="Nunito"/>
                <a:cs typeface="Nunito"/>
                <a:sym typeface="Nunito"/>
              </a:rPr>
              <a:t>Lēnam tūrismam (ceļošanai un attīstībai) ir jāpieņem lēns domāšanas veids, kas nozīmē kustību un pieredzi lēnākā tempā. </a:t>
            </a:r>
            <a:endParaRPr sz="1500">
              <a:solidFill>
                <a:schemeClr val="dk1"/>
              </a:solidFill>
              <a:latin typeface="Nunito"/>
              <a:ea typeface="Nunito"/>
              <a:cs typeface="Nunito"/>
              <a:sym typeface="Nunito"/>
            </a:endParaRPr>
          </a:p>
          <a:p>
            <a:pPr indent="0" lvl="0" marL="0" rtl="0" algn="l">
              <a:lnSpc>
                <a:spcPct val="95000"/>
              </a:lnSpc>
              <a:spcBef>
                <a:spcPts val="1200"/>
              </a:spcBef>
              <a:spcAft>
                <a:spcPts val="0"/>
              </a:spcAft>
              <a:buClr>
                <a:schemeClr val="dk1"/>
              </a:buClr>
              <a:buSzPts val="1100"/>
              <a:buFont typeface="Arial"/>
              <a:buNone/>
            </a:pPr>
            <a:r>
              <a:rPr lang="en" sz="1500">
                <a:solidFill>
                  <a:schemeClr val="dk1"/>
                </a:solidFill>
                <a:latin typeface="Nunito"/>
                <a:ea typeface="Nunito"/>
                <a:cs typeface="Nunito"/>
                <a:sym typeface="Nunito"/>
              </a:rPr>
              <a:t>Ceļotāju skatījumā lēnums veicina apjomā mazāku, bet dziļāku, jēgpilnāku un autentiskāku pieredzi un mijiedarbību ar vietējām kopienām un ainavām, vienlaikus ievērojot to ētiskās robežas. </a:t>
            </a:r>
            <a:endParaRPr sz="1500">
              <a:solidFill>
                <a:schemeClr val="dk1"/>
              </a:solidFill>
              <a:latin typeface="Nunito"/>
              <a:ea typeface="Nunito"/>
              <a:cs typeface="Nunito"/>
              <a:sym typeface="Nunito"/>
            </a:endParaRPr>
          </a:p>
          <a:p>
            <a:pPr indent="0" lvl="0" marL="0" rtl="0" algn="l">
              <a:lnSpc>
                <a:spcPct val="95000"/>
              </a:lnSpc>
              <a:spcBef>
                <a:spcPts val="1200"/>
              </a:spcBef>
              <a:spcAft>
                <a:spcPts val="0"/>
              </a:spcAft>
              <a:buClr>
                <a:schemeClr val="dk1"/>
              </a:buClr>
              <a:buSzPts val="1100"/>
              <a:buFont typeface="Arial"/>
              <a:buNone/>
            </a:pPr>
            <a:r>
              <a:rPr lang="en" sz="1500">
                <a:solidFill>
                  <a:schemeClr val="dk1"/>
                </a:solidFill>
                <a:latin typeface="Nunito"/>
                <a:ea typeface="Nunito"/>
                <a:cs typeface="Nunito"/>
                <a:sym typeface="Nunito"/>
              </a:rPr>
              <a:t>No uzņēmumu viedokļa lēnums iet kopsolī ar kvalitāti, nevis kvantitāti; tas nozīmē mainīt orientāciju no peļņas gūšanas uz cilvēka pieredzi. Tas uzlabo uzņēmumu misiju un mērķi un ļauj uzņēmumiem saskaņot savu uzņēmējdarbību ar vērtībām, kurām tie seko, vienlaikus pelnot naudu. </a:t>
            </a:r>
            <a:endParaRPr sz="1500">
              <a:solidFill>
                <a:schemeClr val="dk1"/>
              </a:solidFill>
              <a:latin typeface="Nunito"/>
              <a:ea typeface="Nunito"/>
              <a:cs typeface="Nunito"/>
              <a:sym typeface="Nunito"/>
            </a:endParaRPr>
          </a:p>
          <a:p>
            <a:pPr indent="0" lvl="0" marL="0" rtl="0" algn="l">
              <a:lnSpc>
                <a:spcPct val="95000"/>
              </a:lnSpc>
              <a:spcBef>
                <a:spcPts val="1200"/>
              </a:spcBef>
              <a:spcAft>
                <a:spcPts val="0"/>
              </a:spcAft>
              <a:buClr>
                <a:schemeClr val="dk1"/>
              </a:buClr>
              <a:buSzPts val="1100"/>
              <a:buFont typeface="Arial"/>
              <a:buNone/>
            </a:pPr>
            <a:r>
              <a:rPr lang="en" sz="1500">
                <a:solidFill>
                  <a:schemeClr val="dk1"/>
                </a:solidFill>
                <a:latin typeface="Nunito"/>
                <a:ea typeface="Nunito"/>
                <a:cs typeface="Nunito"/>
                <a:sym typeface="Nunito"/>
              </a:rPr>
              <a:t>Lēnais tūrisms ir ilgtspējīgs tūrisma veids, kas respektē kultūras mantojumu, kulināriju, tradīcijas, vietas un dabu. Lēnais tūrisms dod iespēju galamērķiem koncentrēties uz sadarbību ar vietējām ieinteresētajām pusēm, lai radītu tās politikas izmaiņas, kuru centrā ir vietējās vides, kopienu un kultūras mantojuma aizsardzība, ņemot vērā šos stratēģiskos, produktu veidošanas nosacījumus.</a:t>
            </a:r>
            <a:endParaRPr sz="1500">
              <a:solidFill>
                <a:schemeClr val="dk1"/>
              </a:solidFill>
              <a:latin typeface="Nunito"/>
              <a:ea typeface="Nunito"/>
              <a:cs typeface="Nunito"/>
              <a:sym typeface="Nunito"/>
            </a:endParaRPr>
          </a:p>
          <a:p>
            <a:pPr indent="0" lvl="0" marL="0" rtl="0" algn="l">
              <a:lnSpc>
                <a:spcPct val="95000"/>
              </a:lnSpc>
              <a:spcBef>
                <a:spcPts val="1200"/>
              </a:spcBef>
              <a:spcAft>
                <a:spcPts val="1200"/>
              </a:spcAft>
              <a:buNone/>
            </a:pPr>
            <a:r>
              <a:t/>
            </a:r>
            <a:endParaRPr sz="1500">
              <a:solidFill>
                <a:schemeClr val="dk1"/>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9"/>
          <p:cNvPicPr preferRelativeResize="0"/>
          <p:nvPr/>
        </p:nvPicPr>
        <p:blipFill>
          <a:blip r:embed="rId3">
            <a:alphaModFix/>
          </a:blip>
          <a:stretch>
            <a:fillRect/>
          </a:stretch>
        </p:blipFill>
        <p:spPr>
          <a:xfrm>
            <a:off x="152400" y="152400"/>
            <a:ext cx="2072042" cy="4838702"/>
          </a:xfrm>
          <a:prstGeom prst="rect">
            <a:avLst/>
          </a:prstGeom>
          <a:noFill/>
          <a:ln>
            <a:noFill/>
          </a:ln>
        </p:spPr>
      </p:pic>
      <p:pic>
        <p:nvPicPr>
          <p:cNvPr id="135" name="Google Shape;135;p19"/>
          <p:cNvPicPr preferRelativeResize="0"/>
          <p:nvPr/>
        </p:nvPicPr>
        <p:blipFill rotWithShape="1">
          <a:blip r:embed="rId4">
            <a:alphaModFix/>
          </a:blip>
          <a:srcRect b="6283" l="27325" r="35267" t="16328"/>
          <a:stretch/>
        </p:blipFill>
        <p:spPr>
          <a:xfrm>
            <a:off x="2530350" y="666975"/>
            <a:ext cx="2474323" cy="2879399"/>
          </a:xfrm>
          <a:prstGeom prst="rect">
            <a:avLst/>
          </a:prstGeom>
          <a:noFill/>
          <a:ln>
            <a:noFill/>
          </a:ln>
        </p:spPr>
      </p:pic>
      <p:pic>
        <p:nvPicPr>
          <p:cNvPr id="136" name="Google Shape;136;p19"/>
          <p:cNvPicPr preferRelativeResize="0"/>
          <p:nvPr/>
        </p:nvPicPr>
        <p:blipFill>
          <a:blip r:embed="rId5">
            <a:alphaModFix/>
          </a:blip>
          <a:stretch>
            <a:fillRect/>
          </a:stretch>
        </p:blipFill>
        <p:spPr>
          <a:xfrm>
            <a:off x="5004673" y="152400"/>
            <a:ext cx="3467100" cy="1314450"/>
          </a:xfrm>
          <a:prstGeom prst="rect">
            <a:avLst/>
          </a:prstGeom>
          <a:noFill/>
          <a:ln>
            <a:noFill/>
          </a:ln>
        </p:spPr>
      </p:pic>
      <p:pic>
        <p:nvPicPr>
          <p:cNvPr id="137" name="Google Shape;137;p19"/>
          <p:cNvPicPr preferRelativeResize="0"/>
          <p:nvPr/>
        </p:nvPicPr>
        <p:blipFill>
          <a:blip r:embed="rId6">
            <a:alphaModFix/>
          </a:blip>
          <a:stretch>
            <a:fillRect/>
          </a:stretch>
        </p:blipFill>
        <p:spPr>
          <a:xfrm>
            <a:off x="6504598" y="1466850"/>
            <a:ext cx="2249941" cy="3371851"/>
          </a:xfrm>
          <a:prstGeom prst="rect">
            <a:avLst/>
          </a:prstGeom>
          <a:noFill/>
          <a:ln>
            <a:noFill/>
          </a:ln>
        </p:spPr>
      </p:pic>
      <p:pic>
        <p:nvPicPr>
          <p:cNvPr id="138" name="Google Shape;138;p19"/>
          <p:cNvPicPr preferRelativeResize="0"/>
          <p:nvPr/>
        </p:nvPicPr>
        <p:blipFill>
          <a:blip r:embed="rId7">
            <a:alphaModFix/>
          </a:blip>
          <a:stretch>
            <a:fillRect/>
          </a:stretch>
        </p:blipFill>
        <p:spPr>
          <a:xfrm>
            <a:off x="989750" y="4169553"/>
            <a:ext cx="6519925" cy="821550"/>
          </a:xfrm>
          <a:prstGeom prst="rect">
            <a:avLst/>
          </a:prstGeom>
          <a:noFill/>
          <a:ln>
            <a:noFill/>
          </a:ln>
        </p:spPr>
      </p:pic>
      <p:pic>
        <p:nvPicPr>
          <p:cNvPr id="139" name="Google Shape;139;p19"/>
          <p:cNvPicPr preferRelativeResize="0"/>
          <p:nvPr/>
        </p:nvPicPr>
        <p:blipFill>
          <a:blip r:embed="rId8">
            <a:alphaModFix/>
          </a:blip>
          <a:stretch>
            <a:fillRect/>
          </a:stretch>
        </p:blipFill>
        <p:spPr>
          <a:xfrm>
            <a:off x="3253950" y="2193825"/>
            <a:ext cx="3371850" cy="1352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idx="1" type="subTitle"/>
          </p:nvPr>
        </p:nvSpPr>
        <p:spPr>
          <a:xfrm>
            <a:off x="648073" y="568774"/>
            <a:ext cx="6111900" cy="629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700"/>
              <a:buNone/>
            </a:pPr>
            <a:r>
              <a:rPr b="1" lang="en" sz="2700">
                <a:latin typeface="Open Sans"/>
                <a:ea typeface="Open Sans"/>
                <a:cs typeface="Open Sans"/>
                <a:sym typeface="Open Sans"/>
              </a:rPr>
              <a:t>Rīgas plānošanas reģions</a:t>
            </a:r>
            <a:endParaRPr sz="2700">
              <a:latin typeface="Open Sans"/>
              <a:ea typeface="Open Sans"/>
              <a:cs typeface="Open Sans"/>
              <a:sym typeface="Open Sans"/>
            </a:endParaRPr>
          </a:p>
        </p:txBody>
      </p:sp>
      <p:sp>
        <p:nvSpPr>
          <p:cNvPr id="145" name="Google Shape;145;p20"/>
          <p:cNvSpPr/>
          <p:nvPr/>
        </p:nvSpPr>
        <p:spPr>
          <a:xfrm>
            <a:off x="220100" y="1498350"/>
            <a:ext cx="4132500" cy="342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100">
                <a:solidFill>
                  <a:srgbClr val="E31D44"/>
                </a:solidFill>
                <a:latin typeface="Open Sans"/>
                <a:ea typeface="Open Sans"/>
                <a:cs typeface="Open Sans"/>
                <a:sym typeface="Open Sans"/>
              </a:rPr>
              <a:t>Dati</a:t>
            </a:r>
            <a:endParaRPr sz="1100"/>
          </a:p>
          <a:p>
            <a:pPr indent="0" lvl="0" marL="0" marR="0" rtl="0" algn="l">
              <a:spcBef>
                <a:spcPts val="0"/>
              </a:spcBef>
              <a:spcAft>
                <a:spcPts val="0"/>
              </a:spcAft>
              <a:buNone/>
            </a:pPr>
            <a:r>
              <a:t/>
            </a:r>
            <a:endParaRPr b="1" sz="2100">
              <a:solidFill>
                <a:srgbClr val="95948B"/>
              </a:solidFill>
              <a:latin typeface="Open Sans"/>
              <a:ea typeface="Open Sans"/>
              <a:cs typeface="Open Sans"/>
              <a:sym typeface="Open Sans"/>
            </a:endParaRPr>
          </a:p>
          <a:p>
            <a:pPr indent="-314325" lvl="0" marL="457200" rtl="0" algn="l">
              <a:lnSpc>
                <a:spcPct val="115000"/>
              </a:lnSpc>
              <a:spcBef>
                <a:spcPts val="600"/>
              </a:spcBef>
              <a:spcAft>
                <a:spcPts val="0"/>
              </a:spcAft>
              <a:buClr>
                <a:srgbClr val="1F1F1F"/>
              </a:buClr>
              <a:buSzPts val="1350"/>
              <a:buChar char="●"/>
            </a:pPr>
            <a:r>
              <a:rPr lang="en" sz="1350">
                <a:solidFill>
                  <a:srgbClr val="1F1F1F"/>
                </a:solidFill>
                <a:highlight>
                  <a:schemeClr val="lt1"/>
                </a:highlight>
              </a:rPr>
              <a:t>Ietver Rīgu, Jūrmalu un 7 novadus (Ādaži, Ropaži, Salaspils, Sigulda, Ķekava, Olaine, Mārupe).</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Latvijas ekonomiski attīstītākais reģions.</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Mājvieta 44.6% Latvijas iedzīvotāju.</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Nacionāls un starptautisks ekonomiskais un transporta centrs.</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Nozīmīgs kultūras un tūrisma galamērķis.</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Bagāta dabas un kultūras daudzveidība.</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57.7% no teritorijas aizņem meži un purvi.</a:t>
            </a:r>
            <a:endParaRPr sz="1350">
              <a:solidFill>
                <a:srgbClr val="1F1F1F"/>
              </a:solidFill>
              <a:highlight>
                <a:schemeClr val="lt1"/>
              </a:highlight>
            </a:endParaRPr>
          </a:p>
          <a:p>
            <a:pPr indent="-314325" lvl="0" marL="457200" rtl="0" algn="l">
              <a:lnSpc>
                <a:spcPct val="115000"/>
              </a:lnSpc>
              <a:spcBef>
                <a:spcPts val="0"/>
              </a:spcBef>
              <a:spcAft>
                <a:spcPts val="0"/>
              </a:spcAft>
              <a:buClr>
                <a:srgbClr val="1F1F1F"/>
              </a:buClr>
              <a:buSzPts val="1350"/>
              <a:buChar char="●"/>
            </a:pPr>
            <a:r>
              <a:rPr lang="en" sz="1350">
                <a:solidFill>
                  <a:srgbClr val="1F1F1F"/>
                </a:solidFill>
                <a:highlight>
                  <a:schemeClr val="lt1"/>
                </a:highlight>
              </a:rPr>
              <a:t>53 km gara Rīgas jūras līča piekraste.</a:t>
            </a:r>
            <a:endParaRPr sz="1500">
              <a:solidFill>
                <a:schemeClr val="dk1"/>
              </a:solidFill>
              <a:latin typeface="Open Sans"/>
              <a:ea typeface="Open Sans"/>
              <a:cs typeface="Open Sans"/>
              <a:sym typeface="Open Sans"/>
            </a:endParaRPr>
          </a:p>
        </p:txBody>
      </p:sp>
      <p:pic>
        <p:nvPicPr>
          <p:cNvPr id="146" name="Google Shape;146;p20"/>
          <p:cNvPicPr preferRelativeResize="0"/>
          <p:nvPr/>
        </p:nvPicPr>
        <p:blipFill rotWithShape="1">
          <a:blip r:embed="rId3">
            <a:alphaModFix/>
          </a:blip>
          <a:srcRect b="0" l="0" r="0" t="0"/>
          <a:stretch/>
        </p:blipFill>
        <p:spPr>
          <a:xfrm flipH="1" rot="-5400000">
            <a:off x="6997373" y="2407929"/>
            <a:ext cx="200025" cy="209550"/>
          </a:xfrm>
          <a:prstGeom prst="rect">
            <a:avLst/>
          </a:prstGeom>
          <a:noFill/>
          <a:ln>
            <a:noFill/>
          </a:ln>
        </p:spPr>
      </p:pic>
      <p:pic>
        <p:nvPicPr>
          <p:cNvPr id="147" name="Google Shape;147;p20"/>
          <p:cNvPicPr preferRelativeResize="0"/>
          <p:nvPr/>
        </p:nvPicPr>
        <p:blipFill rotWithShape="1">
          <a:blip r:embed="rId4">
            <a:alphaModFix/>
          </a:blip>
          <a:srcRect b="0" l="0" r="0" t="0"/>
          <a:stretch/>
        </p:blipFill>
        <p:spPr>
          <a:xfrm>
            <a:off x="7022248" y="2664416"/>
            <a:ext cx="152011" cy="133770"/>
          </a:xfrm>
          <a:prstGeom prst="rect">
            <a:avLst/>
          </a:prstGeom>
          <a:noFill/>
          <a:ln>
            <a:noFill/>
          </a:ln>
        </p:spPr>
      </p:pic>
      <p:pic>
        <p:nvPicPr>
          <p:cNvPr id="148" name="Google Shape;148;p20"/>
          <p:cNvPicPr preferRelativeResize="0"/>
          <p:nvPr/>
        </p:nvPicPr>
        <p:blipFill rotWithShape="1">
          <a:blip r:embed="rId5">
            <a:alphaModFix/>
          </a:blip>
          <a:srcRect b="16342" l="0" r="0" t="8621"/>
          <a:stretch/>
        </p:blipFill>
        <p:spPr>
          <a:xfrm>
            <a:off x="5011500" y="1435900"/>
            <a:ext cx="4132500" cy="3184533"/>
          </a:xfrm>
          <a:prstGeom prst="rect">
            <a:avLst/>
          </a:prstGeom>
          <a:noFill/>
          <a:ln cap="flat" cmpd="sng" w="19050">
            <a:solidFill>
              <a:srgbClr val="00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aphicFrame>
        <p:nvGraphicFramePr>
          <p:cNvPr id="153" name="Google Shape;153;p21"/>
          <p:cNvGraphicFramePr/>
          <p:nvPr/>
        </p:nvGraphicFramePr>
        <p:xfrm>
          <a:off x="274320" y="762000"/>
          <a:ext cx="3000000" cy="3000000"/>
        </p:xfrm>
        <a:graphic>
          <a:graphicData uri="http://schemas.openxmlformats.org/drawingml/2006/table">
            <a:tbl>
              <a:tblPr>
                <a:noFill/>
                <a:tableStyleId>{D4892B48-73D1-42DB-8F13-E94A1BBBA3C5}</a:tableStyleId>
              </a:tblPr>
              <a:tblGrid>
                <a:gridCol w="1118800"/>
                <a:gridCol w="753700"/>
                <a:gridCol w="1071675"/>
                <a:gridCol w="1361150"/>
                <a:gridCol w="832975"/>
                <a:gridCol w="755050"/>
              </a:tblGrid>
              <a:tr h="414900">
                <a:tc gridSpan="2">
                  <a:txBody>
                    <a:bodyPr/>
                    <a:lstStyle/>
                    <a:p>
                      <a:pPr indent="0" lvl="0" marL="91440" rtl="0" algn="l">
                        <a:lnSpc>
                          <a:spcPct val="115000"/>
                        </a:lnSpc>
                        <a:spcBef>
                          <a:spcPts val="0"/>
                        </a:spcBef>
                        <a:spcAft>
                          <a:spcPts val="0"/>
                        </a:spcAft>
                        <a:buNone/>
                      </a:pPr>
                      <a:r>
                        <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a:txBody>
                    <a:bodyPr/>
                    <a:lstStyle/>
                    <a:p>
                      <a:pPr indent="0" lvl="0" marL="91440" rtl="0" algn="l">
                        <a:spcBef>
                          <a:spcPts val="0"/>
                        </a:spcBef>
                        <a:spcAft>
                          <a:spcPts val="0"/>
                        </a:spcAft>
                        <a:buNone/>
                      </a:pPr>
                      <a:r>
                        <a:rPr lang="en" sz="1300"/>
                        <a:t>2022</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2023</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2022</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2023</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2175">
                <a:tc rowSpan="3">
                  <a:txBody>
                    <a:bodyPr/>
                    <a:lstStyle/>
                    <a:p>
                      <a:pPr indent="0" lvl="0" marL="91440" rtl="0" algn="l">
                        <a:spcBef>
                          <a:spcPts val="0"/>
                        </a:spcBef>
                        <a:spcAft>
                          <a:spcPts val="0"/>
                        </a:spcAft>
                        <a:buNone/>
                      </a:pPr>
                      <a:r>
                        <a:rPr lang="en" sz="1300"/>
                        <a:t>Gultas vietu skaits</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Latvija</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38 481</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41 364 ( +7.5%)</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 </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410700">
                <a:tc vMerge="1"/>
                <a:tc>
                  <a:txBody>
                    <a:bodyPr/>
                    <a:lstStyle/>
                    <a:p>
                      <a:pPr indent="0" lvl="0" marL="91440" rtl="0" algn="l">
                        <a:spcBef>
                          <a:spcPts val="0"/>
                        </a:spcBef>
                        <a:spcAft>
                          <a:spcPts val="0"/>
                        </a:spcAft>
                        <a:buNone/>
                      </a:pPr>
                      <a:r>
                        <a:rPr lang="en" sz="1300"/>
                        <a:t>Pierīga </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9 120</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9 250 (+1.4%)</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23,7%</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22,4%</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410700">
                <a:tc vMerge="1"/>
                <a:tc>
                  <a:txBody>
                    <a:bodyPr/>
                    <a:lstStyle/>
                    <a:p>
                      <a:pPr indent="0" lvl="0" marL="91440" rtl="0" algn="l">
                        <a:spcBef>
                          <a:spcPts val="0"/>
                        </a:spcBef>
                        <a:spcAft>
                          <a:spcPts val="0"/>
                        </a:spcAft>
                        <a:buNone/>
                      </a:pPr>
                      <a:r>
                        <a:rPr lang="en" sz="1300"/>
                        <a:t>Riga</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13 359</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l">
                        <a:spcBef>
                          <a:spcPts val="0"/>
                        </a:spcBef>
                        <a:spcAft>
                          <a:spcPts val="0"/>
                        </a:spcAft>
                        <a:buNone/>
                      </a:pPr>
                      <a:r>
                        <a:rPr lang="en" sz="1300"/>
                        <a:t>14 632 (+9.5%)</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34,7%</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91440" rtl="0" algn="r">
                        <a:lnSpc>
                          <a:spcPct val="115000"/>
                        </a:lnSpc>
                        <a:spcBef>
                          <a:spcPts val="0"/>
                        </a:spcBef>
                        <a:spcAft>
                          <a:spcPts val="0"/>
                        </a:spcAft>
                        <a:buNone/>
                      </a:pPr>
                      <a:r>
                        <a:rPr lang="en" sz="1300"/>
                        <a:t>35,4%</a:t>
                      </a:r>
                      <a:endParaRPr sz="1300"/>
                    </a:p>
                  </a:txBody>
                  <a:tcPr marT="0" marB="0" marR="0" marL="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154" name="Google Shape;154;p21"/>
          <p:cNvSpPr txBox="1"/>
          <p:nvPr/>
        </p:nvSpPr>
        <p:spPr>
          <a:xfrm>
            <a:off x="123325" y="111725"/>
            <a:ext cx="35592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dk2"/>
                </a:solidFill>
              </a:rPr>
              <a:t>Vispārīga statistika</a:t>
            </a:r>
            <a:endParaRPr b="1" sz="2300">
              <a:solidFill>
                <a:schemeClr val="dk2"/>
              </a:solidFill>
            </a:endParaRPr>
          </a:p>
        </p:txBody>
      </p:sp>
      <p:graphicFrame>
        <p:nvGraphicFramePr>
          <p:cNvPr id="155" name="Google Shape;155;p21"/>
          <p:cNvGraphicFramePr/>
          <p:nvPr/>
        </p:nvGraphicFramePr>
        <p:xfrm>
          <a:off x="274325" y="2530650"/>
          <a:ext cx="3000000" cy="3000000"/>
        </p:xfrm>
        <a:graphic>
          <a:graphicData uri="http://schemas.openxmlformats.org/drawingml/2006/table">
            <a:tbl>
              <a:tblPr>
                <a:noFill/>
                <a:tableStyleId>{D4892B48-73D1-42DB-8F13-E94A1BBBA3C5}</a:tableStyleId>
              </a:tblPr>
              <a:tblGrid>
                <a:gridCol w="1286675"/>
                <a:gridCol w="866800"/>
                <a:gridCol w="1232475"/>
                <a:gridCol w="1645150"/>
                <a:gridCol w="797925"/>
                <a:gridCol w="753275"/>
              </a:tblGrid>
              <a:tr h="246150">
                <a:tc rowSpan="3">
                  <a:txBody>
                    <a:bodyPr/>
                    <a:lstStyle/>
                    <a:p>
                      <a:pPr indent="0" lvl="0" marL="0" rtl="0" algn="l">
                        <a:spcBef>
                          <a:spcPts val="0"/>
                        </a:spcBef>
                        <a:spcAft>
                          <a:spcPts val="0"/>
                        </a:spcAft>
                        <a:buNone/>
                      </a:pPr>
                      <a:r>
                        <a:rPr lang="en" sz="1200"/>
                        <a:t>Viesu skaits</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Latvia</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2 172 069</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2 435 795 (+12%)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56575">
                <a:tc vMerge="1"/>
                <a:tc>
                  <a:txBody>
                    <a:bodyPr/>
                    <a:lstStyle/>
                    <a:p>
                      <a:pPr indent="0" lvl="0" marL="0" rtl="0" algn="l">
                        <a:spcBef>
                          <a:spcPts val="0"/>
                        </a:spcBef>
                        <a:spcAft>
                          <a:spcPts val="0"/>
                        </a:spcAft>
                        <a:buNone/>
                      </a:pPr>
                      <a:r>
                        <a:rPr lang="en" sz="1200"/>
                        <a:t>Pierīga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466 306</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503 256 (7.9%)</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t>21,5%</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t>20,7%</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70050">
                <a:tc vMerge="1"/>
                <a:tc>
                  <a:txBody>
                    <a:bodyPr/>
                    <a:lstStyle/>
                    <a:p>
                      <a:pPr indent="0" lvl="0" marL="0" rtl="0" algn="l">
                        <a:spcBef>
                          <a:spcPts val="0"/>
                        </a:spcBef>
                        <a:spcAft>
                          <a:spcPts val="0"/>
                        </a:spcAft>
                        <a:buNone/>
                      </a:pPr>
                      <a:r>
                        <a:rPr lang="en" sz="1200"/>
                        <a:t>Riga</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1 050 121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1 244 176 (18.4%)</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t>48,3%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t>51,1%</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46150">
                <a:tc rowSpan="3">
                  <a:txBody>
                    <a:bodyPr/>
                    <a:lstStyle/>
                    <a:p>
                      <a:pPr indent="0" lvl="0" marL="0" rtl="0" algn="l">
                        <a:spcBef>
                          <a:spcPts val="0"/>
                        </a:spcBef>
                        <a:spcAft>
                          <a:spcPts val="0"/>
                        </a:spcAft>
                        <a:buNone/>
                      </a:pPr>
                      <a:r>
                        <a:rPr lang="en" sz="1200"/>
                        <a:t>T.sk. ārvalstu viesi</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Latvia</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1 138 873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1 388 972 (+22%)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70050">
                <a:tc vMerge="1"/>
                <a:tc>
                  <a:txBody>
                    <a:bodyPr/>
                    <a:lstStyle/>
                    <a:p>
                      <a:pPr indent="0" lvl="0" marL="0" rtl="0" algn="l">
                        <a:spcBef>
                          <a:spcPts val="0"/>
                        </a:spcBef>
                        <a:spcAft>
                          <a:spcPts val="0"/>
                        </a:spcAft>
                        <a:buNone/>
                      </a:pPr>
                      <a:r>
                        <a:rPr lang="en" sz="1200"/>
                        <a:t>Pierīga </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186 073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233 858 (+25%)</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t>16,3%</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t>16,8%</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270050">
                <a:tc vMerge="1"/>
                <a:tc>
                  <a:txBody>
                    <a:bodyPr/>
                    <a:lstStyle/>
                    <a:p>
                      <a:pPr indent="0" lvl="0" marL="0" rtl="0" algn="l">
                        <a:spcBef>
                          <a:spcPts val="0"/>
                        </a:spcBef>
                        <a:spcAft>
                          <a:spcPts val="0"/>
                        </a:spcAft>
                        <a:buNone/>
                      </a:pPr>
                      <a:r>
                        <a:rPr lang="en" sz="1200"/>
                        <a:t>Riga</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803 768</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t>980 494 (+22%)</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200"/>
                        <a:t>70,6%</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t>70,6%</a:t>
                      </a:r>
                      <a:endParaRPr sz="1200"/>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