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98" r:id="rId2"/>
    <p:sldId id="300" r:id="rId3"/>
    <p:sldId id="301" r:id="rId4"/>
    <p:sldId id="290" r:id="rId5"/>
    <p:sldId id="289" r:id="rId6"/>
    <p:sldId id="288" r:id="rId7"/>
    <p:sldId id="302" r:id="rId8"/>
    <p:sldId id="268" r:id="rId9"/>
    <p:sldId id="271" r:id="rId10"/>
    <p:sldId id="280" r:id="rId11"/>
    <p:sldId id="291" r:id="rId12"/>
    <p:sldId id="292" r:id="rId13"/>
    <p:sldId id="278" r:id="rId14"/>
    <p:sldId id="270" r:id="rId15"/>
    <p:sldId id="295" r:id="rId16"/>
    <p:sldId id="293" r:id="rId17"/>
  </p:sldIdLst>
  <p:sldSz cx="9144000" cy="6858000" type="screen4x3"/>
  <p:notesSz cx="6797675" cy="9928225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662" autoAdjust="0"/>
  </p:normalViewPr>
  <p:slideViewPr>
    <p:cSldViewPr>
      <p:cViewPr varScale="1">
        <p:scale>
          <a:sx n="65" d="100"/>
          <a:sy n="65" d="100"/>
        </p:scale>
        <p:origin x="153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6BD4E-5F9D-4B0A-987F-AFC26331FAE0}" type="datetimeFigureOut">
              <a:rPr lang="lv-LV" smtClean="0"/>
              <a:t>24.03.2025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67AEB-3064-4067-9525-F2E2DA53E0E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97275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74F30-7CB9-45D3-BF17-5A4EE313E377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1FD9B-6E71-4BBC-B8DE-9A695283F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94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Mans resurss jeb negodīgā konkurence</a:t>
            </a:r>
          </a:p>
          <a:p>
            <a:r>
              <a:rPr lang="lv-LV" dirty="0"/>
              <a:t>Meža masīvā ieskauta teritorija, apkārt jūras šalkoņa un putnu vīterošana</a:t>
            </a:r>
            <a:r>
              <a:rPr lang="en-US" dirty="0"/>
              <a:t>. </a:t>
            </a:r>
            <a:r>
              <a:rPr lang="en-US" dirty="0" err="1"/>
              <a:t>Dabas</a:t>
            </a:r>
            <a:r>
              <a:rPr lang="en-US" dirty="0"/>
              <a:t> </a:t>
            </a:r>
            <a:r>
              <a:rPr lang="en-US" dirty="0" err="1"/>
              <a:t>resursi</a:t>
            </a:r>
            <a:r>
              <a:rPr lang="en-US" dirty="0"/>
              <a:t> </a:t>
            </a:r>
            <a:r>
              <a:rPr lang="en-US" dirty="0" err="1"/>
              <a:t>daudz</a:t>
            </a:r>
            <a:r>
              <a:rPr lang="en-US" baseline="0" dirty="0"/>
              <a:t> </a:t>
            </a:r>
            <a:r>
              <a:rPr lang="en-US" baseline="0" dirty="0" err="1"/>
              <a:t>apkārt</a:t>
            </a:r>
            <a:r>
              <a:rPr lang="en-US" baseline="0" dirty="0"/>
              <a:t> un </a:t>
            </a:r>
            <a:r>
              <a:rPr lang="en-US" baseline="0" dirty="0" err="1"/>
              <a:t>pret</a:t>
            </a:r>
            <a:r>
              <a:rPr lang="en-US" baseline="0" dirty="0"/>
              <a:t> </a:t>
            </a:r>
            <a:r>
              <a:rPr lang="en-US" baseline="0" dirty="0" err="1"/>
              <a:t>tiem</a:t>
            </a:r>
            <a:r>
              <a:rPr lang="en-US" baseline="0" dirty="0"/>
              <a:t> </a:t>
            </a:r>
            <a:r>
              <a:rPr lang="en-US" baseline="0" dirty="0" err="1"/>
              <a:t>jāatiecas</a:t>
            </a:r>
            <a:r>
              <a:rPr lang="en-US" baseline="0" dirty="0"/>
              <a:t> </a:t>
            </a:r>
            <a:r>
              <a:rPr lang="en-US" baseline="0" dirty="0" err="1"/>
              <a:t>ar</a:t>
            </a:r>
            <a:r>
              <a:rPr lang="en-US" baseline="0" dirty="0"/>
              <a:t> </a:t>
            </a:r>
            <a:r>
              <a:rPr lang="en-US" baseline="0" dirty="0" err="1"/>
              <a:t>cieņu</a:t>
            </a:r>
            <a:r>
              <a:rPr lang="en-US" baseline="0" dirty="0"/>
              <a:t>!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FD9B-6E71-4BBC-B8DE-9A695283FE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81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Huskee cup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FD9B-6E71-4BBC-B8DE-9A695283FE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01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Mans resurss jeb negodīgā konkurence; Juris Smaļinskis – šādu vietu var atļauties tikai ļoti bagāti cilvēki</a:t>
            </a:r>
            <a:r>
              <a:rPr lang="lv-LV" dirty="0">
                <a:sym typeface="Wingdings" panose="05000000000000000000" pitchFamily="2" charset="2"/>
              </a:rPr>
              <a:t>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FD9B-6E71-4BBC-B8DE-9A695283FE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3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1. Kempings tika</a:t>
            </a:r>
            <a:r>
              <a:rPr lang="lv-LV" baseline="0" dirty="0"/>
              <a:t> izveidots</a:t>
            </a:r>
            <a:r>
              <a:rPr lang="lv-LV" dirty="0"/>
              <a:t> 6 gadus atpakaļ – neliels, ar 10 kemperu vai telts vietām, 1 mobīlā</a:t>
            </a:r>
            <a:r>
              <a:rPr lang="lv-LV" baseline="0" dirty="0"/>
              <a:t> mājiņa</a:t>
            </a:r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FD9B-6E71-4BBC-B8DE-9A695283FE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60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FD9B-6E71-4BBC-B8DE-9A695283FE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Lai arī lielākie dabas piesārņotāji</a:t>
            </a:r>
            <a:r>
              <a:rPr lang="lv-LV" baseline="0" dirty="0"/>
              <a:t> ir lauksaimniecība, rūpniecība un transports, katrs no mums var sākt ar sevi!</a:t>
            </a:r>
          </a:p>
          <a:p>
            <a:pPr marL="228600" indent="-228600">
              <a:buAutoNum type="arabicPeriod"/>
            </a:pPr>
            <a:r>
              <a:rPr lang="lv-LV" baseline="0" dirty="0"/>
              <a:t>Palielinoties piesārņojumam, globālai sasilšanai un samazinoties bioloģiskai daudzveidībai, miljardiem sugas ir apdraudētas. Zinātnieki pat apgalvo ka esam masveida iznīcības priekšā</a:t>
            </a:r>
          </a:p>
          <a:p>
            <a:pPr marL="228600" indent="-228600">
              <a:buAutoNum type="arabicPeriod"/>
            </a:pPr>
            <a:r>
              <a:rPr lang="lv-LV" baseline="0" dirty="0"/>
              <a:t>Ar plastmasu, eļļu un toksiskajiem atkritumiem mēs piesārņojam mūsu dārgāko resursu, apdraudot sevi un ūdens iemītniekus</a:t>
            </a:r>
          </a:p>
          <a:p>
            <a:pPr marL="228600" indent="-228600">
              <a:buAutoNum type="arabicPeriod"/>
            </a:pPr>
            <a:r>
              <a:rPr lang="lv-LV" baseline="0" dirty="0"/>
              <a:t>Koki un augi ražo skābekli, lai mēs varam elpot, tie arī palīdz tikt galā ar gāzu emisijām. Eiropā 35% meži jau ir miruši</a:t>
            </a:r>
          </a:p>
          <a:p>
            <a:pPr marL="228600" indent="-228600">
              <a:buAutoNum type="arabicPeriod"/>
            </a:pPr>
            <a:r>
              <a:rPr lang="lv-LV" baseline="0" dirty="0"/>
              <a:t>Piesārņojums ir galvenais izraisītājs visām pārējām problēmām. Tas ieteikmē mūsu vidi kopumā 7 galvenajos veidos: gaiss, ūdens, zeme, radioaktīvais, gaisma, termālais, skaņa</a:t>
            </a:r>
          </a:p>
          <a:p>
            <a:pPr marL="228600" indent="-228600">
              <a:buAutoNum type="arabicPeriod"/>
            </a:pPr>
            <a:r>
              <a:rPr lang="lv-LV" dirty="0"/>
              <a:t>Globālā sasilšana kas izraisa klimata pārmaiņas – okeāna</a:t>
            </a:r>
            <a:r>
              <a:rPr lang="lv-LV" baseline="0" dirty="0"/>
              <a:t> temperatūras izmaiņas ietekmē ekosistēmu, izraisot dažādas dabas katastrofas. Virziens ir neatgriezenisks ja mēs nerīkosimies. 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FD9B-6E71-4BBC-B8DE-9A695283FE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94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FD9B-6E71-4BBC-B8DE-9A695283FE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7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lv-LV" dirty="0"/>
              <a:t>Ar apkures katlu sildam ūdeni un telpas</a:t>
            </a:r>
          </a:p>
          <a:p>
            <a:pPr marL="228600" indent="-228600">
              <a:buAutoNum type="arabicPeriod"/>
            </a:pPr>
            <a:r>
              <a:rPr lang="lv-LV" dirty="0"/>
              <a:t> Saules</a:t>
            </a:r>
            <a:r>
              <a:rPr lang="lv-LV" baseline="0" dirty="0"/>
              <a:t> baterijas saraž0 1/6 daļu no mūsu patēriņa</a:t>
            </a:r>
            <a:endParaRPr lang="lv-LV" dirty="0"/>
          </a:p>
          <a:p>
            <a:r>
              <a:rPr lang="lv-LV" dirty="0"/>
              <a:t>2. Svarīgi ir komunicēt lietas</a:t>
            </a:r>
            <a:r>
              <a:rPr lang="lv-LV" baseline="0" dirty="0"/>
              <a:t> ko daram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FD9B-6E71-4BBC-B8DE-9A695283FE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88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FD9B-6E71-4BBC-B8DE-9A695283FE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77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lv-LV" dirty="0"/>
              <a:t>Darbs ar tūrisma aģentūrām</a:t>
            </a:r>
          </a:p>
          <a:p>
            <a:pPr marL="228600" indent="-228600">
              <a:buAutoNum type="arabicPeriod"/>
            </a:pPr>
            <a:r>
              <a:rPr lang="lv-LV" dirty="0"/>
              <a:t>Darbs ar kompānijām &amp; pasākumu organizatoriem</a:t>
            </a:r>
          </a:p>
          <a:p>
            <a:pPr marL="228600" indent="-228600">
              <a:buAutoNum type="arabicPeriod"/>
            </a:pPr>
            <a:r>
              <a:rPr lang="lv-LV" dirty="0"/>
              <a:t>Plašas iespējas – ēdināšana, teritorija, pludmale, mežs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FD9B-6E71-4BBC-B8DE-9A695283FE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0D372-1514-4692-AE0B-FF88A03E6A6E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8586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B2E1-BAA4-4FFE-A133-025C51807D94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8136406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B2E1-BAA4-4FFE-A133-025C51807D94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889050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B2E1-BAA4-4FFE-A133-025C51807D94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4622988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B2E1-BAA4-4FFE-A133-025C51807D94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7026729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B2E1-BAA4-4FFE-A133-025C51807D94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07335558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C3A1-8FBA-4174-A88C-909C76ADB5CA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3976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0AB0-E317-491D-A31B-117F9F6C1FEE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5811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9A3A-1096-4D13-A614-BC371F0A0AB9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4431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37B6-EA01-42CD-9B8B-A1228F3257C9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1208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4FF1-5A46-4BE3-B648-5CA1E9B4ADE1}" type="datetime1">
              <a:rPr lang="lv-LV" smtClean="0"/>
              <a:t>22.03.2025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3701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B3AE-479F-453C-8669-BDCDBB5E1D9C}" type="datetime1">
              <a:rPr lang="lv-LV" smtClean="0"/>
              <a:t>22.03.2025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2458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FED8-5CAF-4230-A5B4-4F25DA48DFE3}" type="datetime1">
              <a:rPr lang="lv-LV" smtClean="0"/>
              <a:t>22.03.2025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64948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136B-CF7F-4FEC-BFA4-28AE49156F87}" type="datetime1">
              <a:rPr lang="lv-LV" smtClean="0"/>
              <a:t>22.03.2025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43437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2FE9-997E-4753-A236-AFD3C282C11D}" type="datetime1">
              <a:rPr lang="lv-LV" smtClean="0"/>
              <a:t>22.03.2025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7917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8F03-022D-45A5-9428-50F65CAEBA33}" type="datetime1">
              <a:rPr lang="lv-LV" smtClean="0"/>
              <a:t>22.03.2025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1416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7B2E1-BAA4-4FFE-A133-025C51807D94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6AC5DB-2B62-4D50-96CC-44A401170E6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641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virotech-online.com/news/air-monitoring/6/breaking-news/what-are-the-top-5-environmental-concerns-for-2019/4757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1940" y="1196752"/>
            <a:ext cx="5556309" cy="3399234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Atpūties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zaļi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” 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vietā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br>
              <a:rPr lang="en-US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kur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apstājas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steiga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661248"/>
            <a:ext cx="6239877" cy="1160950"/>
          </a:xfrm>
        </p:spPr>
        <p:txBody>
          <a:bodyPr/>
          <a:lstStyle/>
          <a:p>
            <a:pPr algn="ctr"/>
            <a:r>
              <a:rPr lang="en-US" dirty="0"/>
              <a:t>Dace Dinsdorfa</a:t>
            </a:r>
            <a:r>
              <a:rPr lang="lv-LV" dirty="0"/>
              <a:t>, restorāna un kempinga Neptūns vadītāja</a:t>
            </a:r>
            <a:endParaRPr lang="en-US" dirty="0"/>
          </a:p>
          <a:p>
            <a:pPr algn="ctr"/>
            <a:r>
              <a:rPr lang="en-US" dirty="0"/>
              <a:t>202</a:t>
            </a:r>
            <a:r>
              <a:rPr lang="lv-LV" dirty="0"/>
              <a:t>5</a:t>
            </a:r>
            <a:r>
              <a:rPr lang="en-US" dirty="0"/>
              <a:t>.g. marts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49" y="0"/>
            <a:ext cx="2405751" cy="156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26"/>
            <a:ext cx="7092280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Ilgstpējīgas saimniekošanas pamatprincipi</a:t>
            </a:r>
            <a:endParaRPr lang="lv-LV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8613"/>
            <a:ext cx="6347714" cy="4237764"/>
          </a:xfrm>
        </p:spPr>
        <p:txBody>
          <a:bodyPr>
            <a:normAutofit fontScale="92500" lnSpcReduction="10000"/>
          </a:bodyPr>
          <a:lstStyle/>
          <a:p>
            <a:r>
              <a:rPr lang="lv-LV" b="1" dirty="0"/>
              <a:t>Piegādātāji:</a:t>
            </a:r>
          </a:p>
          <a:p>
            <a:pPr lvl="1"/>
            <a:r>
              <a:rPr lang="lv-LV" dirty="0"/>
              <a:t>Maksimāli strādājam ar vietējiem piegādātājiem un  prioritāri ar tiem, kuriem ir līdzīgas vērtības </a:t>
            </a:r>
          </a:p>
          <a:p>
            <a:pPr lvl="1"/>
            <a:r>
              <a:rPr lang="lv-LV" dirty="0"/>
              <a:t>Maksimāli izvēlamies sezonālus produktus, kuri aug Latvijā un netiek tālu transportēti </a:t>
            </a:r>
          </a:p>
          <a:p>
            <a:r>
              <a:rPr lang="lv-LV" dirty="0"/>
              <a:t>Daram:</a:t>
            </a:r>
          </a:p>
          <a:p>
            <a:pPr lvl="1"/>
            <a:r>
              <a:rPr lang="lv-LV" dirty="0"/>
              <a:t>Sava garšaugu dobe</a:t>
            </a:r>
          </a:p>
          <a:p>
            <a:pPr lvl="1"/>
            <a:r>
              <a:rPr lang="lv-LV" dirty="0"/>
              <a:t>Plastmasai </a:t>
            </a:r>
            <a:r>
              <a:rPr lang="en-US" b="1" dirty="0"/>
              <a:t>NĒ</a:t>
            </a:r>
            <a:endParaRPr lang="lv-LV" b="1" dirty="0"/>
          </a:p>
          <a:p>
            <a:pPr lvl="1"/>
            <a:r>
              <a:rPr lang="lv-LV" dirty="0"/>
              <a:t>Izmantojam nepārstrādātu pārtiku</a:t>
            </a:r>
          </a:p>
          <a:p>
            <a:pPr lvl="1"/>
            <a:r>
              <a:rPr lang="lv-LV" dirty="0"/>
              <a:t>Šķirojam atkritumus kopš darbības sākuma</a:t>
            </a:r>
          </a:p>
          <a:p>
            <a:pPr marL="457200" lvl="1" indent="0">
              <a:buNone/>
            </a:pPr>
            <a:r>
              <a:rPr lang="lv-LV" dirty="0"/>
              <a:t>       (arī pārtiku) </a:t>
            </a:r>
          </a:p>
          <a:p>
            <a:pPr marL="457200" lvl="1" indent="0">
              <a:buNone/>
            </a:pPr>
            <a:endParaRPr lang="lv-LV" dirty="0"/>
          </a:p>
          <a:p>
            <a:pPr marL="457200" lvl="1" indent="0">
              <a:buNone/>
            </a:pPr>
            <a:r>
              <a:rPr lang="lv-LV" dirty="0"/>
              <a:t>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60885" y="10317649"/>
            <a:ext cx="413089" cy="153501"/>
          </a:xfrm>
        </p:spPr>
        <p:txBody>
          <a:bodyPr/>
          <a:lstStyle/>
          <a:p>
            <a:fld id="{5B6AC5DB-2B62-4D50-96CC-44A401170E6B}" type="slidenum">
              <a:rPr lang="lv-LV" smtClean="0"/>
              <a:t>10</a:t>
            </a:fld>
            <a:endParaRPr lang="lv-LV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78" y="48650"/>
            <a:ext cx="1843722" cy="1199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3AFE1B-3D82-1937-0BD1-9E218DE8E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838" y="3350009"/>
            <a:ext cx="3064271" cy="3487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B66A2B-DAB9-F04D-3F83-6C30BC248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14" y="4581127"/>
            <a:ext cx="2290345" cy="22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5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670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Ilgstpējīgas saimniekošanas pamatprincipi</a:t>
            </a:r>
            <a:endParaRPr lang="lv-LV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76" y="1888813"/>
            <a:ext cx="6347714" cy="3880773"/>
          </a:xfrm>
        </p:spPr>
        <p:txBody>
          <a:bodyPr>
            <a:normAutofit/>
          </a:bodyPr>
          <a:lstStyle/>
          <a:p>
            <a:r>
              <a:rPr lang="lv-LV" b="1" dirty="0"/>
              <a:t>Resursi (izdarīts):</a:t>
            </a:r>
          </a:p>
          <a:p>
            <a:pPr lvl="1"/>
            <a:r>
              <a:rPr lang="lv-LV" dirty="0"/>
              <a:t>Nosiltināta ēka iespēju robežās</a:t>
            </a:r>
          </a:p>
          <a:p>
            <a:pPr lvl="1"/>
            <a:r>
              <a:rPr lang="lv-LV" dirty="0"/>
              <a:t>Spuldžu nomaiņa uz LED</a:t>
            </a:r>
          </a:p>
          <a:p>
            <a:pPr lvl="1"/>
            <a:r>
              <a:rPr lang="lv-LV" dirty="0"/>
              <a:t>Apkures katla nomaiņa no oglēm uz granulām</a:t>
            </a:r>
          </a:p>
          <a:p>
            <a:pPr lvl="1"/>
            <a:r>
              <a:rPr lang="lv-LV" dirty="0"/>
              <a:t>Saules bateriju uzstādīšana (28 kW=24 TkWh)</a:t>
            </a:r>
          </a:p>
          <a:p>
            <a:pPr lvl="1"/>
            <a:r>
              <a:rPr lang="lv-LV" dirty="0"/>
              <a:t>Ierīkota elektroauto uzlādes stacija  </a:t>
            </a:r>
          </a:p>
          <a:p>
            <a:pPr lvl="1"/>
            <a:r>
              <a:rPr lang="lv-LV" dirty="0"/>
              <a:t>Otreizējās pārstrādes tualetes papīrs un roku salvetes</a:t>
            </a:r>
          </a:p>
          <a:p>
            <a:pPr marL="457200" lvl="1" indent="0">
              <a:buNone/>
            </a:pPr>
            <a:endParaRPr lang="lv-LV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60885" y="10317649"/>
            <a:ext cx="413089" cy="153501"/>
          </a:xfrm>
        </p:spPr>
        <p:txBody>
          <a:bodyPr/>
          <a:lstStyle/>
          <a:p>
            <a:fld id="{5B6AC5DB-2B62-4D50-96CC-44A401170E6B}" type="slidenum">
              <a:rPr lang="lv-LV" smtClean="0"/>
              <a:t>11</a:t>
            </a:fld>
            <a:endParaRPr lang="lv-LV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-3946"/>
            <a:ext cx="2051720" cy="1335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55A740-1206-11F9-D3A7-933C4714C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568" y="4408564"/>
            <a:ext cx="3253432" cy="2416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DA77AC-CAC1-3FA3-7B00-70C9C53EE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43" y="4704527"/>
            <a:ext cx="3960440" cy="21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90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61" y="335562"/>
            <a:ext cx="8229600" cy="1143000"/>
          </a:xfrm>
        </p:spPr>
        <p:txBody>
          <a:bodyPr>
            <a:normAutofit/>
          </a:bodyPr>
          <a:lstStyle/>
          <a:p>
            <a:r>
              <a:rPr lang="lv-LV" dirty="0"/>
              <a:t>COVID nav tik peļams</a:t>
            </a:r>
            <a:endParaRPr lang="lv-LV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78562"/>
            <a:ext cx="6347714" cy="3880773"/>
          </a:xfrm>
        </p:spPr>
        <p:txBody>
          <a:bodyPr>
            <a:normAutofit/>
          </a:bodyPr>
          <a:lstStyle/>
          <a:p>
            <a:r>
              <a:rPr lang="lv-LV" dirty="0"/>
              <a:t>Tūrisma produkta izstrādes kurss</a:t>
            </a:r>
          </a:p>
          <a:p>
            <a:pPr marL="0" indent="0">
              <a:buNone/>
            </a:pPr>
            <a:endParaRPr lang="lv-LV" dirty="0"/>
          </a:p>
          <a:p>
            <a:r>
              <a:rPr lang="lv-LV" dirty="0"/>
              <a:t>Pirmais restorāns ar Zaļo Sertifikātu</a:t>
            </a:r>
          </a:p>
          <a:p>
            <a:pPr marL="457200" lvl="1" indent="0">
              <a:buNone/>
            </a:pPr>
            <a:endParaRPr lang="lv-LV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60885" y="10317649"/>
            <a:ext cx="413089" cy="153501"/>
          </a:xfrm>
        </p:spPr>
        <p:txBody>
          <a:bodyPr/>
          <a:lstStyle/>
          <a:p>
            <a:fld id="{5B6AC5DB-2B62-4D50-96CC-44A401170E6B}" type="slidenum">
              <a:rPr lang="lv-LV" smtClean="0"/>
              <a:t>12</a:t>
            </a:fld>
            <a:endParaRPr lang="lv-LV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344" y="0"/>
            <a:ext cx="1883115" cy="1225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6B782B-8541-B22B-DC16-D555D2093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50" y="1049553"/>
            <a:ext cx="1326482" cy="1335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83BBB6-2BFE-B53C-814B-8D18FD378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79" y="3418948"/>
            <a:ext cx="2834648" cy="2060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A36604-3EBF-F6DC-84FC-5A4FD68F1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733" y="2710776"/>
            <a:ext cx="3635223" cy="4172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F70166-92C9-4F66-D3F0-AF1ECBDB12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00" y="1064229"/>
            <a:ext cx="1544390" cy="13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1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noProof="0" dirty="0"/>
              <a:t>Zaļā domāšana – mūsu viesi</a:t>
            </a:r>
            <a:br>
              <a:rPr lang="lv-LV" noProof="0" dirty="0"/>
            </a:br>
            <a:endParaRPr lang="lv-LV" b="1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884" y="1700808"/>
            <a:ext cx="6347714" cy="3880773"/>
          </a:xfrm>
        </p:spPr>
        <p:txBody>
          <a:bodyPr>
            <a:normAutofit/>
          </a:bodyPr>
          <a:lstStyle/>
          <a:p>
            <a:pPr lvl="0"/>
            <a:r>
              <a:rPr lang="lv-LV" dirty="0"/>
              <a:t>Esošie &amp; regulārie klienti, īpaši ģimenes ar bērniem </a:t>
            </a:r>
          </a:p>
          <a:p>
            <a:pPr lvl="0"/>
            <a:r>
              <a:rPr lang="lv-LV" dirty="0"/>
              <a:t>Tie, kuri izvēlas Ķemeru Nacionālo parku kā savu ceļojuma maršrutu (ārzemju tūristi un Latvijas iedzīvotāji);</a:t>
            </a:r>
          </a:p>
          <a:p>
            <a:pPr lvl="0"/>
            <a:r>
              <a:rPr lang="lv-LV" dirty="0"/>
              <a:t>Tie, kuri ceļo gar jūras piekrasti, t.sk. “Jūrtaka”; “Mežtaka”;</a:t>
            </a:r>
          </a:p>
          <a:p>
            <a:pPr lvl="0"/>
            <a:r>
              <a:rPr lang="lv-LV" dirty="0"/>
              <a:t>Tie, kuriem rūp «zaļā domāšana»</a:t>
            </a:r>
          </a:p>
          <a:p>
            <a:r>
              <a:rPr lang="lv-LV" dirty="0"/>
              <a:t>Saules un jūras izsalkušie atpūtnieki, kuri vasaras karstākajās dienās plūst uz pludmali</a:t>
            </a:r>
            <a:endParaRPr lang="lv-LV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11" y="0"/>
            <a:ext cx="2029789" cy="13208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99" y="4953430"/>
            <a:ext cx="2058968" cy="1964671"/>
          </a:xfrm>
          <a:prstGeom prst="rect">
            <a:avLst/>
          </a:prstGeom>
        </p:spPr>
      </p:pic>
      <p:pic>
        <p:nvPicPr>
          <p:cNvPr id="1026" name="Picture 2" descr="Jurtaka Logo - Cobalt Blue PNG Image | Transparent PNG Free Download on ...">
            <a:extLst>
              <a:ext uri="{FF2B5EF4-FFF2-40B4-BE49-F238E27FC236}">
                <a16:creationId xmlns:a16="http://schemas.microsoft.com/office/drawing/2014/main" id="{698A1B88-3B9E-9011-CBB0-83B3DD3C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925403"/>
            <a:ext cx="2222079" cy="19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ld-Wanderweg - praktische Infos">
            <a:extLst>
              <a:ext uri="{FF2B5EF4-FFF2-40B4-BE49-F238E27FC236}">
                <a16:creationId xmlns:a16="http://schemas.microsoft.com/office/drawing/2014/main" id="{61825CCD-EE37-B23A-E3B3-AD42DA5D6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45" y="4293096"/>
            <a:ext cx="4925231" cy="32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396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noProof="0" dirty="0"/>
              <a:t>Zaļā domāšana – mūsu viesi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845603"/>
            <a:ext cx="6690680" cy="3880773"/>
          </a:xfrm>
        </p:spPr>
        <p:txBody>
          <a:bodyPr>
            <a:normAutofit/>
          </a:bodyPr>
          <a:lstStyle/>
          <a:p>
            <a:r>
              <a:rPr lang="lv-LV" dirty="0"/>
              <a:t>Tūristu grupas kurām rūp ilgtspējības principi</a:t>
            </a:r>
          </a:p>
          <a:p>
            <a:r>
              <a:rPr lang="lv-LV" dirty="0"/>
              <a:t>Korporatīvie klienti – semināri, pusdienas dabā (kempingā)</a:t>
            </a:r>
          </a:p>
          <a:p>
            <a:r>
              <a:rPr lang="lv-LV" dirty="0"/>
              <a:t>Sadarbība ar Dabas Aizsardzības Pārvaldi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1938-AE1B-404B-8343-25D8923AFCDF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14</a:t>
            </a:fld>
            <a:endParaRPr lang="lv-LV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54" y="3616511"/>
            <a:ext cx="4657446" cy="3104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6511"/>
            <a:ext cx="4139952" cy="3104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78" y="48650"/>
            <a:ext cx="1843722" cy="11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61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noProof="0" dirty="0"/>
              <a:t>Papildus aktivitātes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700" y="1454996"/>
            <a:ext cx="5640640" cy="5350706"/>
          </a:xfrm>
        </p:spPr>
        <p:txBody>
          <a:bodyPr>
            <a:normAutofit/>
          </a:bodyPr>
          <a:lstStyle/>
          <a:p>
            <a:r>
              <a:rPr lang="lv-LV" dirty="0"/>
              <a:t>Koncerti nesezonas periodā</a:t>
            </a:r>
          </a:p>
          <a:p>
            <a:r>
              <a:rPr lang="lv-LV" dirty="0"/>
              <a:t>Mazo pavāru meistarklases 1x mēnesī</a:t>
            </a:r>
          </a:p>
          <a:p>
            <a:r>
              <a:rPr lang="lv-LV" dirty="0"/>
              <a:t>Pieejamas ĶNP maršrutu kartes</a:t>
            </a:r>
          </a:p>
          <a:p>
            <a:r>
              <a:rPr lang="lv-LV" b="1" dirty="0"/>
              <a:t>CROSS RE TOUR projekts</a:t>
            </a:r>
          </a:p>
          <a:p>
            <a:pPr marL="0" indent="0">
              <a:buNone/>
            </a:pPr>
            <a:endParaRPr lang="lv-LV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15</a:t>
            </a:fld>
            <a:endParaRPr lang="lv-LV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11" y="0"/>
            <a:ext cx="2029789" cy="132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D49DB8-154F-39A9-C613-2EB22988B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57" y="1257364"/>
            <a:ext cx="257175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C10EF2-DC61-DF8F-5E18-1F492CC55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46475"/>
            <a:ext cx="2858676" cy="3211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195FFD-48A6-FFEA-8591-B8496B665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284" y="3988159"/>
            <a:ext cx="3022222" cy="2869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721269-2167-AF0A-B363-1F48964F0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114" y="4130349"/>
            <a:ext cx="2392939" cy="272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75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27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lv-LV" noProof="0" dirty="0">
                <a:solidFill>
                  <a:srgbClr val="00B050"/>
                </a:solidFill>
              </a:rPr>
              <a:t>Paldies par uzmanību un </a:t>
            </a:r>
            <a:br>
              <a:rPr lang="lv-LV" noProof="0" dirty="0">
                <a:solidFill>
                  <a:srgbClr val="00B050"/>
                </a:solidFill>
              </a:rPr>
            </a:br>
            <a:r>
              <a:rPr lang="lv-LV" noProof="0" dirty="0">
                <a:solidFill>
                  <a:srgbClr val="00B050"/>
                </a:solidFill>
              </a:rPr>
              <a:t>domājam zaļi!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78" y="21354"/>
            <a:ext cx="1843722" cy="1199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0977" y="2693994"/>
            <a:ext cx="5640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/>
              <a:t>www.restoransneptuns.lv</a:t>
            </a:r>
          </a:p>
        </p:txBody>
      </p:sp>
      <p:pic>
        <p:nvPicPr>
          <p:cNvPr id="1026" name="Picture 2" descr="E-skola.lv - Norisināsies sporta festivāls „Komandā ir spēks!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3056"/>
            <a:ext cx="3123253" cy="199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1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F3A734-3E3B-FB1F-6A84-EB20BC097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7" y="-21246"/>
            <a:ext cx="457808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A6B32C-23D0-93FB-DA80-25898B93200A}"/>
              </a:ext>
            </a:extLst>
          </p:cNvPr>
          <p:cNvSpPr txBox="1"/>
          <p:nvPr/>
        </p:nvSpPr>
        <p:spPr>
          <a:xfrm>
            <a:off x="315676" y="440951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lv-LV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lv-LV" dirty="0"/>
              <a:t>15 gadu pieredze mārketingā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lv-LV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lv-LV" dirty="0"/>
              <a:t>Patīk gatavot</a:t>
            </a:r>
            <a:endParaRPr lang="en-US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5E48701-6A51-A609-B227-2350A026261F}"/>
              </a:ext>
            </a:extLst>
          </p:cNvPr>
          <p:cNvSpPr/>
          <p:nvPr/>
        </p:nvSpPr>
        <p:spPr>
          <a:xfrm>
            <a:off x="1835696" y="1884008"/>
            <a:ext cx="864096" cy="16561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235E6-871E-BD6A-A043-0FC979F45352}"/>
              </a:ext>
            </a:extLst>
          </p:cNvPr>
          <p:cNvSpPr txBox="1"/>
          <p:nvPr/>
        </p:nvSpPr>
        <p:spPr>
          <a:xfrm>
            <a:off x="323528" y="4149080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lv-LV" dirty="0"/>
          </a:p>
          <a:p>
            <a:pPr algn="ctr"/>
            <a:r>
              <a:rPr lang="lv-LV" dirty="0"/>
              <a:t>HOBIJS = DARBS</a:t>
            </a:r>
          </a:p>
          <a:p>
            <a:pPr algn="ctr"/>
            <a:endParaRPr lang="lv-LV" dirty="0"/>
          </a:p>
          <a:p>
            <a:pPr algn="ctr"/>
            <a:r>
              <a:rPr lang="lv-LV" dirty="0"/>
              <a:t>(Vai tiešām?)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E872A-C392-E1B0-4D9B-11B2A1230218}"/>
              </a:ext>
            </a:extLst>
          </p:cNvPr>
          <p:cNvSpPr txBox="1"/>
          <p:nvPr/>
        </p:nvSpPr>
        <p:spPr>
          <a:xfrm>
            <a:off x="323528" y="552317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lv-LV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lv-LV" dirty="0"/>
              <a:t>Lauku Ceļotāja valdes locekle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lv-LV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lv-LV" dirty="0"/>
              <a:t>MOT trenere 7.-9.klasēm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800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EC7E18-1FAA-0EC3-26E1-3C429C99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333" y="24300"/>
            <a:ext cx="5702160" cy="36982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34BD17F-FCA6-FE1F-91EC-94A40C73ADC0}"/>
              </a:ext>
            </a:extLst>
          </p:cNvPr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dirty="0"/>
              <a:t>2011.gads...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4ECB29-1613-4F2C-2732-523128EA5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" y="3280918"/>
            <a:ext cx="5498597" cy="355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1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882"/>
            <a:ext cx="8229600" cy="1143000"/>
          </a:xfrm>
        </p:spPr>
        <p:txBody>
          <a:bodyPr>
            <a:normAutofit/>
          </a:bodyPr>
          <a:lstStyle/>
          <a:p>
            <a:r>
              <a:rPr lang="lv-LV" noProof="0" dirty="0"/>
              <a:t>No putna lidojuma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28FA-2AB1-4DED-9C3B-C1C16AA2B7A3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4</a:t>
            </a:fld>
            <a:endParaRPr lang="lv-LV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04" y="10802"/>
            <a:ext cx="1843722" cy="1199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24246"/>
            <a:ext cx="7427168" cy="49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86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16" y="10884"/>
            <a:ext cx="3001967" cy="5339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60" y="295404"/>
            <a:ext cx="6347713" cy="1320800"/>
          </a:xfrm>
        </p:spPr>
        <p:txBody>
          <a:bodyPr>
            <a:normAutofit/>
          </a:bodyPr>
          <a:lstStyle/>
          <a:p>
            <a:r>
              <a:rPr lang="lv-LV" noProof="0" dirty="0"/>
              <a:t>M</a:t>
            </a:r>
            <a:r>
              <a:rPr lang="en-US" noProof="0" dirty="0" err="1"/>
              <a:t>ūsu</a:t>
            </a:r>
            <a:r>
              <a:rPr lang="lv-LV" noProof="0" dirty="0"/>
              <a:t> resurs</a:t>
            </a:r>
            <a:r>
              <a:rPr lang="en-US" noProof="0" dirty="0" err="1"/>
              <a:t>i</a:t>
            </a:r>
            <a:endParaRPr lang="lv-LV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/>
              <a:t>Restorāna ēka būvēta 1968.g.</a:t>
            </a:r>
          </a:p>
          <a:p>
            <a:r>
              <a:rPr lang="lv-LV" sz="2400" dirty="0"/>
              <a:t>2000 kv m jūras kāpu zonā</a:t>
            </a:r>
          </a:p>
          <a:p>
            <a:r>
              <a:rPr lang="lv-LV" sz="2400" dirty="0"/>
              <a:t>Ķemeru nacionālā parka teritorija</a:t>
            </a:r>
          </a:p>
          <a:p>
            <a:endParaRPr lang="lv-LV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28FA-2AB1-4DED-9C3B-C1C16AA2B7A3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5</a:t>
            </a:fld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037"/>
            <a:ext cx="9144000" cy="201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22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829" y="97397"/>
            <a:ext cx="8229600" cy="1143000"/>
          </a:xfrm>
        </p:spPr>
        <p:txBody>
          <a:bodyPr/>
          <a:lstStyle/>
          <a:p>
            <a:r>
              <a:rPr lang="en-US" noProof="0" dirty="0" err="1"/>
              <a:t>Restorāns</a:t>
            </a:r>
            <a:r>
              <a:rPr lang="en-US" noProof="0" dirty="0"/>
              <a:t> un </a:t>
            </a:r>
            <a:r>
              <a:rPr lang="lv-LV" noProof="0" dirty="0"/>
              <a:t>Kempings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38A6-BB48-408E-90B6-21E420272AB9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6</a:t>
            </a:fld>
            <a:endParaRPr lang="lv-LV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-23098"/>
            <a:ext cx="1763688" cy="1147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62224"/>
            <a:ext cx="3829357" cy="2872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9" y="1312567"/>
            <a:ext cx="4355976" cy="3266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4223"/>
            <a:ext cx="2009822" cy="3573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80" y="4529288"/>
            <a:ext cx="3089942" cy="2317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5E8CC3-057E-4EFA-0517-BC3C74ED1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221" y="1037836"/>
            <a:ext cx="3089942" cy="340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4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DC5C014-E905-ABE3-E073-0E540BBE7137}"/>
              </a:ext>
            </a:extLst>
          </p:cNvPr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dirty="0"/>
              <a:t>Enerģiju dod...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D7164-8525-D474-C159-A55035BC5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393" y="1569891"/>
            <a:ext cx="5670084" cy="3718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032977-598F-27F7-6149-793E3158D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66896"/>
            <a:ext cx="3748018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6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77222"/>
            <a:ext cx="8229600" cy="1143000"/>
          </a:xfrm>
        </p:spPr>
        <p:txBody>
          <a:bodyPr/>
          <a:lstStyle/>
          <a:p>
            <a:r>
              <a:rPr lang="lv-LV" noProof="0" dirty="0"/>
              <a:t>Komandā spēks</a:t>
            </a:r>
            <a:r>
              <a:rPr lang="en-US" noProof="0" dirty="0"/>
              <a:t>!</a:t>
            </a:r>
            <a:endParaRPr lang="lv-LV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38A6-BB48-408E-90B6-21E420272AB9}" type="datetime1">
              <a:rPr lang="lv-LV" smtClean="0"/>
              <a:t>22.03.2025</a:t>
            </a:fld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8</a:t>
            </a:fld>
            <a:endParaRPr lang="lv-LV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359839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-28242"/>
            <a:ext cx="2051720" cy="13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61" y="173638"/>
            <a:ext cx="8229600" cy="1143000"/>
          </a:xfrm>
        </p:spPr>
        <p:txBody>
          <a:bodyPr/>
          <a:lstStyle/>
          <a:p>
            <a:r>
              <a:rPr lang="lv-LV" dirty="0"/>
              <a:t>P</a:t>
            </a:r>
            <a:r>
              <a:rPr lang="lv-LV" noProof="0" dirty="0"/>
              <a:t>roblēma / sāpe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27458"/>
            <a:ext cx="6347714" cy="3880773"/>
          </a:xfrm>
        </p:spPr>
        <p:txBody>
          <a:bodyPr>
            <a:normAutofit/>
          </a:bodyPr>
          <a:lstStyle/>
          <a:p>
            <a:r>
              <a:rPr lang="lv-LV" dirty="0"/>
              <a:t>5 galvenās vides problēmas 2019.gadā:</a:t>
            </a:r>
          </a:p>
          <a:p>
            <a:pPr lvl="1"/>
            <a:r>
              <a:rPr lang="lv-LV" dirty="0"/>
              <a:t>Samazinās bioloģiskā daudzveidība</a:t>
            </a:r>
          </a:p>
          <a:p>
            <a:pPr lvl="1"/>
            <a:r>
              <a:rPr lang="lv-LV" dirty="0"/>
              <a:t>Ūdens piesārņojums</a:t>
            </a:r>
          </a:p>
          <a:p>
            <a:pPr lvl="1"/>
            <a:r>
              <a:rPr lang="lv-LV" dirty="0"/>
              <a:t>Mežu izmiršana </a:t>
            </a:r>
          </a:p>
          <a:p>
            <a:pPr lvl="1"/>
            <a:r>
              <a:rPr lang="lv-LV" dirty="0"/>
              <a:t>Piesārņojums</a:t>
            </a:r>
          </a:p>
          <a:p>
            <a:pPr lvl="1"/>
            <a:r>
              <a:rPr lang="lv-LV" dirty="0"/>
              <a:t>Globālā sasilšana</a:t>
            </a:r>
          </a:p>
          <a:p>
            <a:pPr lvl="1"/>
            <a:endParaRPr lang="lv-LV" dirty="0"/>
          </a:p>
          <a:p>
            <a:pPr marL="457200" lvl="1" indent="0">
              <a:buNone/>
            </a:pPr>
            <a:r>
              <a:rPr lang="lv-LV" dirty="0"/>
              <a:t>(Avots: </a:t>
            </a:r>
            <a:r>
              <a:rPr lang="lv-LV" dirty="0">
                <a:hlinkClick r:id="rId3"/>
              </a:rPr>
              <a:t>https://www.envirotech-online.com/news/air-monitoring/6/breaking-news/what-are-the-top-5-environmental-concerns-for-2019/47579</a:t>
            </a:r>
            <a:r>
              <a:rPr lang="lv-LV" dirty="0"/>
              <a:t>) </a:t>
            </a:r>
          </a:p>
          <a:p>
            <a:pPr marL="457200" lvl="1" indent="0">
              <a:buNone/>
            </a:pPr>
            <a:endParaRPr lang="lv-LV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C5DB-2B62-4D50-96CC-44A401170E6B}" type="slidenum">
              <a:rPr lang="lv-LV" smtClean="0"/>
              <a:t>9</a:t>
            </a:fld>
            <a:endParaRPr lang="lv-LV" dirty="0"/>
          </a:p>
        </p:txBody>
      </p:sp>
      <p:pic>
        <p:nvPicPr>
          <p:cNvPr id="8194" name="Picture 2" descr="https://www.envirotech-online.com/assets/file_store/pr_files/47579/thumbnails/images/800w_600h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94" y="4775099"/>
            <a:ext cx="3126305" cy="208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20704152">
            <a:off x="3888885" y="2608081"/>
            <a:ext cx="48426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b="1" dirty="0">
                <a:solidFill>
                  <a:schemeClr val="accent3">
                    <a:lumMod val="50000"/>
                  </a:schemeClr>
                </a:solidFill>
              </a:rPr>
              <a:t>Svarīgi ir saimniekot ilgtspējīgi, lai daba paliktu  nākamajām paaudzēm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13" y="0"/>
            <a:ext cx="2186687" cy="1422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523D34-0A26-3783-81C5-211E40CB734D}"/>
              </a:ext>
            </a:extLst>
          </p:cNvPr>
          <p:cNvSpPr txBox="1"/>
          <p:nvPr/>
        </p:nvSpPr>
        <p:spPr>
          <a:xfrm>
            <a:off x="750043" y="5703671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>
                <a:solidFill>
                  <a:schemeClr val="accent1"/>
                </a:solidFill>
              </a:rPr>
              <a:t>SĀC AR SEVI!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18722&quot;&gt;&lt;property id=&quot;20148&quot; value=&quot;5&quot;/&gt;&lt;property id=&quot;20300&quot; value=&quot;Slide 1&quot;/&gt;&lt;property id=&quot;20307&quot; value=&quot;266&quot;/&gt;&lt;/object&gt;&lt;object type=&quot;3&quot; unique_id=&quot;118723&quot;&gt;&lt;property id=&quot;20148&quot; value=&quot;5&quot;/&gt;&lt;property id=&quot;20300&quot; value=&quot;Slide 2 - &amp;quot;Prezentācijas saturs 10 soļi&amp;quot;&quot;/&gt;&lt;property id=&quot;20307&quot; value=&quot;267&quot;/&gt;&lt;/object&gt;&lt;object type=&quot;3&quot; unique_id=&quot;118724&quot;&gt;&lt;property id=&quot;20148&quot; value=&quot;5&quot;/&gt;&lt;property id=&quot;20300&quot; value=&quot;Slide 3 - &amp;quot;Mans stāsts un mani resursi&amp;quot;&quot;/&gt;&lt;property id=&quot;20307&quot; value=&quot;268&quot;/&gt;&lt;/object&gt;&lt;object type=&quot;3&quot; unique_id=&quot;118725&quot;&gt;&lt;property id=&quot;20148&quot; value=&quot;5&quot;/&gt;&lt;property id=&quot;20300&quot; value=&quot;Slide 4 - &amp;quot;Tūrisma pamatprodukts&amp;quot;&quot;/&gt;&lt;property id=&quot;20307&quot; value=&quot;269&quot;/&gt;&lt;/object&gt;&lt;object type=&quot;3&quot; unique_id=&quot;118726&quot;&gt;&lt;property id=&quot;20148&quot; value=&quot;5&quot;/&gt;&lt;property id=&quot;20300&quot; value=&quot;Slide 5 - &amp;quot;Mērķauditorijas segmenti (1)&amp;quot;&quot;/&gt;&lt;property id=&quot;20307&quot; value=&quot;278&quot;/&gt;&lt;/object&gt;&lt;object type=&quot;3&quot; unique_id=&quot;118727&quot;&gt;&lt;property id=&quot;20148&quot; value=&quot;5&quot;/&gt;&lt;property id=&quot;20300&quot; value=&quot;Slide 6 - &amp;quot;Mērķauditorijas segmenti (2)&amp;quot;&quot;/&gt;&lt;property id=&quot;20307&quot; value=&quot;270&quot;/&gt;&lt;/object&gt;&lt;object type=&quot;3&quot; unique_id=&quot;118728&quot;&gt;&lt;property id=&quot;20148&quot; value=&quot;5&quot;/&gt;&lt;property id=&quot;20300&quot; value=&quot;Slide 7 - &amp;quot;Mērķauditorijas segmenti (3)&amp;quot;&quot;/&gt;&lt;property id=&quot;20307&quot; value=&quot;279&quot;/&gt;&lt;/object&gt;&lt;object type=&quot;3&quot; unique_id=&quot;118729&quot;&gt;&lt;property id=&quot;20148&quot; value=&quot;5&quot;/&gt;&lt;property id=&quot;20300&quot; value=&quot;Slide 8 - &amp;quot;Vajadzība (problēma, sāpe)&amp;quot;&quot;/&gt;&lt;property id=&quot;20307&quot; value=&quot;271&quot;/&gt;&lt;/object&gt;&lt;object type=&quot;3&quot; unique_id=&quot;118730&quot;&gt;&lt;property id=&quot;20148&quot; value=&quot;5&quot;/&gt;&lt;property id=&quot;20300&quot; value=&quot;Slide 9 - &amp;quot;Produkta apraksts, papildprodukti (1)&amp;quot;&quot;/&gt;&lt;property id=&quot;20307&quot; value=&quot;272&quot;/&gt;&lt;/object&gt;&lt;object type=&quot;3&quot; unique_id=&quot;118731&quot;&gt;&lt;property id=&quot;20148&quot; value=&quot;5&quot;/&gt;&lt;property id=&quot;20300&quot; value=&quot;Slide 10 - &amp;quot;Produkta apraksts, papildprodukti (2)&amp;quot;&quot;/&gt;&lt;property id=&quot;20307&quot; value=&quot;280&quot;/&gt;&lt;/object&gt;&lt;object type=&quot;3&quot; unique_id=&quot;118732&quot;&gt;&lt;property id=&quot;20148&quot; value=&quot;5&quot;/&gt;&lt;property id=&quot;20300&quot; value=&quot;Slide 11 - &amp;quot;Produkta apraksts, papildprodukti (3)&amp;quot;&quot;/&gt;&lt;property id=&quot;20307&quot; value=&quot;281&quot;/&gt;&lt;/object&gt;&lt;object type=&quot;3&quot; unique_id=&quot;118733&quot;&gt;&lt;property id=&quot;20148&quot; value=&quot;5&quot;/&gt;&lt;property id=&quot;20300&quot; value=&quot;Slide 12 - &amp;quot;Sadarbības partneri&amp;quot;&quot;/&gt;&lt;property id=&quot;20307&quot; value=&quot;273&quot;/&gt;&lt;/object&gt;&lt;object type=&quot;3&quot; unique_id=&quot;118734&quot;&gt;&lt;property id=&quot;20148&quot; value=&quot;5&quot;/&gt;&lt;property id=&quot;20300&quot; value=&quot;Slide 13 - &amp;quot;Izmaksas (1)&amp;quot;&quot;/&gt;&lt;property id=&quot;20307&quot; value=&quot;274&quot;/&gt;&lt;/object&gt;&lt;object type=&quot;3&quot; unique_id=&quot;118735&quot;&gt;&lt;property id=&quot;20148&quot; value=&quot;5&quot;/&gt;&lt;property id=&quot;20300&quot; value=&quot;Slide 14 - &amp;quot;Izmaksas (2)&amp;quot;&quot;/&gt;&lt;property id=&quot;20307&quot; value=&quot;282&quot;/&gt;&lt;/object&gt;&lt;object type=&quot;3&quot; unique_id=&quot;118736&quot;&gt;&lt;property id=&quot;20148&quot; value=&quot;5&quot;/&gt;&lt;property id=&quot;20300&quot; value=&quot;Slide 15 - &amp;quot;Izmaksas (3)&amp;quot;&quot;/&gt;&lt;property id=&quot;20307&quot; value=&quot;283&quot;/&gt;&lt;/object&gt;&lt;object type=&quot;3&quot; unique_id=&quot;118737&quot;&gt;&lt;property id=&quot;20148&quot; value=&quot;5&quot;/&gt;&lt;property id=&quot;20300&quot; value=&quot;Slide 16 - &amp;quot;Izmaksas (3)&amp;quot;&quot;/&gt;&lt;property id=&quot;20307&quot; value=&quot;284&quot;/&gt;&lt;/object&gt;&lt;object type=&quot;3&quot; unique_id=&quot;118738&quot;&gt;&lt;property id=&quot;20148&quot; value=&quot;5&quot;/&gt;&lt;property id=&quot;20300&quot; value=&quot;Slide 17 - &amp;quot;Cena&amp;quot;&quot;/&gt;&lt;property id=&quot;20307&quot; value=&quot;275&quot;/&gt;&lt;/object&gt;&lt;object type=&quot;3&quot; unique_id=&quot;118739&quot;&gt;&lt;property id=&quot;20148&quot; value=&quot;5&quot;/&gt;&lt;property id=&quot;20300&quot; value=&quot;Slide 18 - &amp;quot;Ienākumu plūsmas prognoze&amp;quot;&quot;/&gt;&lt;property id=&quot;20307&quot; value=&quot;285&quot;/&gt;&lt;/object&gt;&lt;object type=&quot;3&quot; unique_id=&quot;118740&quot;&gt;&lt;property id=&quot;20148&quot; value=&quot;5&quot;/&gt;&lt;property id=&quot;20300&quot; value=&quot;Slide 19 - &amp;quot;Izplatīšana&amp;quot;&quot;/&gt;&lt;property id=&quot;20307&quot; value=&quot;276&quot;/&gt;&lt;/object&gt;&lt;object type=&quot;3&quot; unique_id=&quot;118741&quot;&gt;&lt;property id=&quot;20148&quot; value=&quot;5&quot;/&gt;&lt;property id=&quot;20300&quot; value=&quot;Slide 20 - &amp;quot;ko sagaidu kā atgriezenisko saiti vai atbalstu no grupas biedriem&amp;quot;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23523</TotalTime>
  <Words>660</Words>
  <Application>Microsoft Office PowerPoint</Application>
  <PresentationFormat>On-screen Show (4:3)</PresentationFormat>
  <Paragraphs>118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Trebuchet MS</vt:lpstr>
      <vt:lpstr>Wingdings</vt:lpstr>
      <vt:lpstr>Wingdings 3</vt:lpstr>
      <vt:lpstr>Facet</vt:lpstr>
      <vt:lpstr>Atpūties “zaļi”  vietā,  kur apstājas steiga</vt:lpstr>
      <vt:lpstr>PowerPoint Presentation</vt:lpstr>
      <vt:lpstr>PowerPoint Presentation</vt:lpstr>
      <vt:lpstr>No putna lidojuma</vt:lpstr>
      <vt:lpstr>Mūsu resursi</vt:lpstr>
      <vt:lpstr>Restorāns un Kempings </vt:lpstr>
      <vt:lpstr>PowerPoint Presentation</vt:lpstr>
      <vt:lpstr>Komandā spēks!</vt:lpstr>
      <vt:lpstr>Problēma / sāpe</vt:lpstr>
      <vt:lpstr>Ilgstpējīgas saimniekošanas pamatprincipi</vt:lpstr>
      <vt:lpstr>Ilgstpējīgas saimniekošanas pamatprincipi</vt:lpstr>
      <vt:lpstr>COVID nav tik peļams</vt:lpstr>
      <vt:lpstr>Zaļā domāšana – mūsu viesi </vt:lpstr>
      <vt:lpstr>Zaļā domāšana – mūsu viesi</vt:lpstr>
      <vt:lpstr>Papildus aktivitātes</vt:lpstr>
      <vt:lpstr>Paldies par uzmanību un  domājam zaļi!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HPe3</dc:creator>
  <cp:lastModifiedBy>Dace Dinsdorfa</cp:lastModifiedBy>
  <cp:revision>129</cp:revision>
  <cp:lastPrinted>2021-02-04T08:21:04Z</cp:lastPrinted>
  <dcterms:created xsi:type="dcterms:W3CDTF">2020-12-15T10:59:52Z</dcterms:created>
  <dcterms:modified xsi:type="dcterms:W3CDTF">2025-03-26T06:17:36Z</dcterms:modified>
</cp:coreProperties>
</file>