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 bookmarkIdSeed="2">
  <p:sldMasterIdLst>
    <p:sldMasterId id="2147483655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3" r:id="rId6"/>
    <p:sldId id="312" r:id="rId7"/>
    <p:sldId id="311" r:id="rId8"/>
    <p:sldId id="286" r:id="rId9"/>
    <p:sldId id="297" r:id="rId10"/>
    <p:sldId id="302" r:id="rId11"/>
    <p:sldId id="299" r:id="rId12"/>
    <p:sldId id="305" r:id="rId13"/>
    <p:sldId id="306" r:id="rId14"/>
    <p:sldId id="304" r:id="rId15"/>
    <p:sldId id="303" r:id="rId16"/>
    <p:sldId id="307" r:id="rId17"/>
    <p:sldId id="294" r:id="rId18"/>
    <p:sldId id="295" r:id="rId19"/>
    <p:sldId id="308" r:id="rId20"/>
    <p:sldId id="296" r:id="rId21"/>
    <p:sldId id="309" r:id="rId22"/>
    <p:sldId id="310" r:id="rId23"/>
    <p:sldId id="260" r:id="rId24"/>
    <p:sldId id="301" r:id="rId25"/>
  </p:sldIdLst>
  <p:sldSz cx="12192000" cy="6858000"/>
  <p:notesSz cx="6858000" cy="9144000"/>
  <p:embeddedFontLst>
    <p:embeddedFont>
      <p:font typeface="BarlowCondensed-Bold" panose="020B0604020202020204" charset="0"/>
      <p:bold r:id="rId28"/>
    </p:embeddedFont>
    <p:embeddedFont>
      <p:font typeface="BarlowCondensed-Regular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02E"/>
    <a:srgbClr val="8CC044"/>
    <a:srgbClr val="D6D936"/>
    <a:srgbClr val="F8AD45"/>
    <a:srgbClr val="FFCC0E"/>
    <a:srgbClr val="ED732D"/>
    <a:srgbClr val="E84038"/>
    <a:srgbClr val="45AB4F"/>
    <a:srgbClr val="DE2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49" autoAdjust="0"/>
  </p:normalViewPr>
  <p:slideViewPr>
    <p:cSldViewPr snapToGrid="0">
      <p:cViewPr varScale="1">
        <p:scale>
          <a:sx n="97" d="100"/>
          <a:sy n="9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70" d="100"/>
          <a:sy n="170" d="100"/>
        </p:scale>
        <p:origin x="65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9A72-146E-4BBC-AB87-BABE5441E7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89BE78-A5FA-4F45-9B70-C4D15AD0451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1: </a:t>
          </a:r>
          <a:r>
            <a:rPr lang="lv-LV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Iesaistīt svarīgākās projekta īstenošanā iesaistīto pušu pārstāvjus projekta uzraudzībā un katram atsevišķajam partneru reģionam piemērotu SRI risinājumu </a:t>
          </a:r>
          <a:r>
            <a:rPr lang="lv-LV" sz="18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kopizstrādes</a:t>
          </a:r>
          <a:r>
            <a:rPr lang="lv-LV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procesā, ļaujot veikt ēku viedās gatavības novērtējumus, analizēt šo novērtējumu rezultātus un palīdzēt jomas politikas veidotājiem lēmumu pieņemšanā attiecībā uz ēku viedās gatavības indikatoru</a:t>
          </a:r>
          <a:r>
            <a: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pieejas ieviešanu partneru valstīs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489DA44-C09F-4067-81D2-BA98AE239D41}" type="parTrans" cxnId="{0F99399E-DC91-4F03-974E-68DA36483A55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F1AE3FD3-3696-4C20-B00B-CF1C10679C57}" type="sibTrans" cxnId="{0F99399E-DC91-4F03-974E-68DA36483A55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3AA300D9-3945-4B48-83B0-107CE0D70E7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2: </a:t>
          </a:r>
          <a:r>
            <a: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Izveidot tiešsaistē pieejamu instrumentu kopumu SRI pieejā balstītas metodoloģijas piemērošanai</a:t>
          </a:r>
          <a:endParaRPr lang="en-US" sz="18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E9F3EA8-7F6C-4A1B-9E1C-2FB0153DA300}" type="parTrans" cxnId="{4A8FF9CE-6325-4EE3-874D-45FBA92DEE88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3C3F5F6E-4D55-4C03-A340-B67E6E6DA9CA}" type="sibTrans" cxnId="{4A8FF9CE-6325-4EE3-874D-45FBA92DEE88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851FA378-A8BA-4839-B3D4-B0B77C8DACF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3: </a:t>
          </a:r>
          <a:r>
            <a: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T</a:t>
          </a:r>
          <a:r>
            <a:rPr lang="lv-LV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estēt, kalibrēt, īstenot un izvērtēt izstrādāto SRI-ENACT novērtēšanas risinājumu vairāk nekā 1200 ēkās 8 ES valstīs</a:t>
          </a:r>
          <a:endParaRPr lang="en-US" sz="1800" b="1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21980642-E7B5-4451-BADC-71B57B55A88E}" type="parTrans" cxnId="{AC202328-C961-412D-B8C7-F14F317AE5BA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298D6A16-57EC-45CC-9C1B-5DE3B1670BB5}" type="sibTrans" cxnId="{AC202328-C961-412D-B8C7-F14F317AE5BA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13CD8135-9809-47CB-994A-C4FEB15DAA3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4: </a:t>
          </a:r>
          <a:r>
            <a:rPr lang="lv-LV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Veicināt SRI-ENACT pilotprojektu pieejas pārnesi ārpus projekta partnerības</a:t>
          </a:r>
          <a:endParaRPr lang="en-US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A61E0CDF-AE3F-43BF-8E82-38D52522B416}" type="parTrans" cxnId="{5A9D49B5-869E-44DF-9CE1-546A22228736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C2AFFF24-88B6-4199-A5B7-6E80104BE180}" type="sibTrans" cxnId="{5A9D49B5-869E-44DF-9CE1-546A22228736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294D4FB7-300D-4324-BBD9-2B0A9813675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5: </a:t>
          </a:r>
          <a:r>
            <a:rPr lang="lv-LV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Izvērtēt un izstrādāt iespējamo redzējumu par finanšu atbalsta instrumentiem ēku viedās gatavības palielināšanai, vienlaicīgi palielinot ēku komerciālo vērtību</a:t>
          </a:r>
          <a:endParaRPr lang="en-US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D2F43F8-21ED-4AA0-A399-EBAADF420224}" type="parTrans" cxnId="{D3CC3D4E-CFF5-4C93-8495-3515635F37DB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03160FDF-C1B0-4A76-BB76-5746CF0C2C30}" type="sibTrans" cxnId="{D3CC3D4E-CFF5-4C93-8495-3515635F37DB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3731C96E-F282-43D8-A904-F4AB7EE8766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6:</a:t>
          </a:r>
          <a:r>
            <a:rPr lang="en-US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</a:t>
          </a:r>
          <a:r>
            <a:rPr lang="lv-LV" sz="1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Izstrādāt jomas attīstības politikas rekomendācijas ES un nacionālā / reģionālā līmenī</a:t>
          </a:r>
          <a:endParaRPr lang="en-US" sz="1800" b="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0898C26E-F1D2-4901-AA4E-4F7E51A824D4}" type="parTrans" cxnId="{D3B85538-F4B6-4DC5-97A0-52226FACC6C6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2E908091-DCF2-4F8F-AD1C-C4E0E0417448}" type="sibTrans" cxnId="{D3B85538-F4B6-4DC5-97A0-52226FACC6C6}">
      <dgm:prSet/>
      <dgm:spPr/>
      <dgm:t>
        <a:bodyPr/>
        <a:lstStyle/>
        <a:p>
          <a:endParaRPr lang="en-US" sz="2000">
            <a:latin typeface="+mn-lt"/>
            <a:cs typeface="Arial" panose="020B0604020202020204" pitchFamily="34" charset="0"/>
          </a:endParaRPr>
        </a:p>
      </dgm:t>
    </dgm:pt>
    <dgm:pt modelId="{83FD8AA0-011C-4B9E-B7ED-09AF518BFE9A}" type="pres">
      <dgm:prSet presAssocID="{2E339A72-146E-4BBC-AB87-BABE5441E7C2}" presName="linear" presStyleCnt="0">
        <dgm:presLayoutVars>
          <dgm:animLvl val="lvl"/>
          <dgm:resizeHandles val="exact"/>
        </dgm:presLayoutVars>
      </dgm:prSet>
      <dgm:spPr/>
    </dgm:pt>
    <dgm:pt modelId="{175A1510-798A-44E1-9C95-39876A88191E}" type="pres">
      <dgm:prSet presAssocID="{4589BE78-A5FA-4F45-9B70-C4D15AD04518}" presName="parentText" presStyleLbl="node1" presStyleIdx="0" presStyleCnt="6" custScaleY="193484">
        <dgm:presLayoutVars>
          <dgm:chMax val="0"/>
          <dgm:bulletEnabled val="1"/>
        </dgm:presLayoutVars>
      </dgm:prSet>
      <dgm:spPr/>
    </dgm:pt>
    <dgm:pt modelId="{504F3CCD-126D-4518-BB1B-1449A11C46EB}" type="pres">
      <dgm:prSet presAssocID="{F1AE3FD3-3696-4C20-B00B-CF1C10679C57}" presName="spacer" presStyleCnt="0"/>
      <dgm:spPr/>
    </dgm:pt>
    <dgm:pt modelId="{88DCD3DF-E31F-4BBC-AFED-3D8A43308BE2}" type="pres">
      <dgm:prSet presAssocID="{3AA300D9-3945-4B48-83B0-107CE0D70E7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7492AD-694A-4009-97AF-7D76FBE09FB2}" type="pres">
      <dgm:prSet presAssocID="{3C3F5F6E-4D55-4C03-A340-B67E6E6DA9CA}" presName="spacer" presStyleCnt="0"/>
      <dgm:spPr/>
    </dgm:pt>
    <dgm:pt modelId="{49974C1F-1077-4A94-BF07-3BE7B5112D25}" type="pres">
      <dgm:prSet presAssocID="{851FA378-A8BA-4839-B3D4-B0B77C8DACF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D092331-20A0-4D5F-9DDF-69830428F1C4}" type="pres">
      <dgm:prSet presAssocID="{298D6A16-57EC-45CC-9C1B-5DE3B1670BB5}" presName="spacer" presStyleCnt="0"/>
      <dgm:spPr/>
    </dgm:pt>
    <dgm:pt modelId="{33630D19-09F4-423E-B49D-81F4F5273AB7}" type="pres">
      <dgm:prSet presAssocID="{13CD8135-9809-47CB-994A-C4FEB15DAA3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C121FDE-6B51-435C-8448-0A33DB02F3FC}" type="pres">
      <dgm:prSet presAssocID="{C2AFFF24-88B6-4199-A5B7-6E80104BE180}" presName="spacer" presStyleCnt="0"/>
      <dgm:spPr/>
    </dgm:pt>
    <dgm:pt modelId="{32CFCDD6-4472-4384-BFE4-506C542B24B5}" type="pres">
      <dgm:prSet presAssocID="{294D4FB7-300D-4324-BBD9-2B0A981367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A8E3665-6150-46FF-BAD8-A7D4EDC09AE8}" type="pres">
      <dgm:prSet presAssocID="{03160FDF-C1B0-4A76-BB76-5746CF0C2C30}" presName="spacer" presStyleCnt="0"/>
      <dgm:spPr/>
    </dgm:pt>
    <dgm:pt modelId="{DF9BADF3-C28C-40C9-8F8C-CD73DFDC0CA6}" type="pres">
      <dgm:prSet presAssocID="{3731C96E-F282-43D8-A904-F4AB7EE8766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C202328-C961-412D-B8C7-F14F317AE5BA}" srcId="{2E339A72-146E-4BBC-AB87-BABE5441E7C2}" destId="{851FA378-A8BA-4839-B3D4-B0B77C8DACF6}" srcOrd="2" destOrd="0" parTransId="{21980642-E7B5-4451-BADC-71B57B55A88E}" sibTransId="{298D6A16-57EC-45CC-9C1B-5DE3B1670BB5}"/>
    <dgm:cxn modelId="{D3025D2D-899E-4B21-85DC-E589A195EFBC}" type="presOf" srcId="{2E339A72-146E-4BBC-AB87-BABE5441E7C2}" destId="{83FD8AA0-011C-4B9E-B7ED-09AF518BFE9A}" srcOrd="0" destOrd="0" presId="urn:microsoft.com/office/officeart/2005/8/layout/vList2"/>
    <dgm:cxn modelId="{6BF74A31-911C-4F44-B904-B6860DE451AA}" type="presOf" srcId="{3AA300D9-3945-4B48-83B0-107CE0D70E70}" destId="{88DCD3DF-E31F-4BBC-AFED-3D8A43308BE2}" srcOrd="0" destOrd="0" presId="urn:microsoft.com/office/officeart/2005/8/layout/vList2"/>
    <dgm:cxn modelId="{D3B85538-F4B6-4DC5-97A0-52226FACC6C6}" srcId="{2E339A72-146E-4BBC-AB87-BABE5441E7C2}" destId="{3731C96E-F282-43D8-A904-F4AB7EE8766E}" srcOrd="5" destOrd="0" parTransId="{0898C26E-F1D2-4901-AA4E-4F7E51A824D4}" sibTransId="{2E908091-DCF2-4F8F-AD1C-C4E0E0417448}"/>
    <dgm:cxn modelId="{D3CC3D4E-CFF5-4C93-8495-3515635F37DB}" srcId="{2E339A72-146E-4BBC-AB87-BABE5441E7C2}" destId="{294D4FB7-300D-4324-BBD9-2B0A98136758}" srcOrd="4" destOrd="0" parTransId="{FD2F43F8-21ED-4AA0-A399-EBAADF420224}" sibTransId="{03160FDF-C1B0-4A76-BB76-5746CF0C2C30}"/>
    <dgm:cxn modelId="{BF588672-DF98-4339-9D89-31AB92FE4690}" type="presOf" srcId="{851FA378-A8BA-4839-B3D4-B0B77C8DACF6}" destId="{49974C1F-1077-4A94-BF07-3BE7B5112D25}" srcOrd="0" destOrd="0" presId="urn:microsoft.com/office/officeart/2005/8/layout/vList2"/>
    <dgm:cxn modelId="{198D0855-9837-4F89-A144-D269795310FF}" type="presOf" srcId="{3731C96E-F282-43D8-A904-F4AB7EE8766E}" destId="{DF9BADF3-C28C-40C9-8F8C-CD73DFDC0CA6}" srcOrd="0" destOrd="0" presId="urn:microsoft.com/office/officeart/2005/8/layout/vList2"/>
    <dgm:cxn modelId="{03D10B78-B857-4869-8889-AD63E1FF7929}" type="presOf" srcId="{4589BE78-A5FA-4F45-9B70-C4D15AD04518}" destId="{175A1510-798A-44E1-9C95-39876A88191E}" srcOrd="0" destOrd="0" presId="urn:microsoft.com/office/officeart/2005/8/layout/vList2"/>
    <dgm:cxn modelId="{0F99399E-DC91-4F03-974E-68DA36483A55}" srcId="{2E339A72-146E-4BBC-AB87-BABE5441E7C2}" destId="{4589BE78-A5FA-4F45-9B70-C4D15AD04518}" srcOrd="0" destOrd="0" parTransId="{8489DA44-C09F-4067-81D2-BA98AE239D41}" sibTransId="{F1AE3FD3-3696-4C20-B00B-CF1C10679C57}"/>
    <dgm:cxn modelId="{78A722AC-F75B-4227-A493-30BC831911B2}" type="presOf" srcId="{294D4FB7-300D-4324-BBD9-2B0A98136758}" destId="{32CFCDD6-4472-4384-BFE4-506C542B24B5}" srcOrd="0" destOrd="0" presId="urn:microsoft.com/office/officeart/2005/8/layout/vList2"/>
    <dgm:cxn modelId="{5A9D49B5-869E-44DF-9CE1-546A22228736}" srcId="{2E339A72-146E-4BBC-AB87-BABE5441E7C2}" destId="{13CD8135-9809-47CB-994A-C4FEB15DAA32}" srcOrd="3" destOrd="0" parTransId="{A61E0CDF-AE3F-43BF-8E82-38D52522B416}" sibTransId="{C2AFFF24-88B6-4199-A5B7-6E80104BE180}"/>
    <dgm:cxn modelId="{B7773ABA-21B6-4C1D-BEAF-0F0B77F52B2B}" type="presOf" srcId="{13CD8135-9809-47CB-994A-C4FEB15DAA32}" destId="{33630D19-09F4-423E-B49D-81F4F5273AB7}" srcOrd="0" destOrd="0" presId="urn:microsoft.com/office/officeart/2005/8/layout/vList2"/>
    <dgm:cxn modelId="{4A8FF9CE-6325-4EE3-874D-45FBA92DEE88}" srcId="{2E339A72-146E-4BBC-AB87-BABE5441E7C2}" destId="{3AA300D9-3945-4B48-83B0-107CE0D70E70}" srcOrd="1" destOrd="0" parTransId="{2E9F3EA8-7F6C-4A1B-9E1C-2FB0153DA300}" sibTransId="{3C3F5F6E-4D55-4C03-A340-B67E6E6DA9CA}"/>
    <dgm:cxn modelId="{60B86623-9985-4533-826E-D02713B0B377}" type="presParOf" srcId="{83FD8AA0-011C-4B9E-B7ED-09AF518BFE9A}" destId="{175A1510-798A-44E1-9C95-39876A88191E}" srcOrd="0" destOrd="0" presId="urn:microsoft.com/office/officeart/2005/8/layout/vList2"/>
    <dgm:cxn modelId="{83521F56-A710-4AF8-A784-E556EF015EC2}" type="presParOf" srcId="{83FD8AA0-011C-4B9E-B7ED-09AF518BFE9A}" destId="{504F3CCD-126D-4518-BB1B-1449A11C46EB}" srcOrd="1" destOrd="0" presId="urn:microsoft.com/office/officeart/2005/8/layout/vList2"/>
    <dgm:cxn modelId="{DD44517E-B16D-4E7D-A734-8AA9079F4009}" type="presParOf" srcId="{83FD8AA0-011C-4B9E-B7ED-09AF518BFE9A}" destId="{88DCD3DF-E31F-4BBC-AFED-3D8A43308BE2}" srcOrd="2" destOrd="0" presId="urn:microsoft.com/office/officeart/2005/8/layout/vList2"/>
    <dgm:cxn modelId="{7F50A60C-8A0D-4381-8C20-50020738423D}" type="presParOf" srcId="{83FD8AA0-011C-4B9E-B7ED-09AF518BFE9A}" destId="{857492AD-694A-4009-97AF-7D76FBE09FB2}" srcOrd="3" destOrd="0" presId="urn:microsoft.com/office/officeart/2005/8/layout/vList2"/>
    <dgm:cxn modelId="{9DB5495E-D8AC-4EA7-B578-0D849370214C}" type="presParOf" srcId="{83FD8AA0-011C-4B9E-B7ED-09AF518BFE9A}" destId="{49974C1F-1077-4A94-BF07-3BE7B5112D25}" srcOrd="4" destOrd="0" presId="urn:microsoft.com/office/officeart/2005/8/layout/vList2"/>
    <dgm:cxn modelId="{854A2B87-498B-4EAC-8EE2-FBC7CF1A6E40}" type="presParOf" srcId="{83FD8AA0-011C-4B9E-B7ED-09AF518BFE9A}" destId="{8D092331-20A0-4D5F-9DDF-69830428F1C4}" srcOrd="5" destOrd="0" presId="urn:microsoft.com/office/officeart/2005/8/layout/vList2"/>
    <dgm:cxn modelId="{98DAE7BB-0E28-4B30-97B6-0A40E706C102}" type="presParOf" srcId="{83FD8AA0-011C-4B9E-B7ED-09AF518BFE9A}" destId="{33630D19-09F4-423E-B49D-81F4F5273AB7}" srcOrd="6" destOrd="0" presId="urn:microsoft.com/office/officeart/2005/8/layout/vList2"/>
    <dgm:cxn modelId="{05DB7D53-C698-436B-B0EF-39338192A21F}" type="presParOf" srcId="{83FD8AA0-011C-4B9E-B7ED-09AF518BFE9A}" destId="{1C121FDE-6B51-435C-8448-0A33DB02F3FC}" srcOrd="7" destOrd="0" presId="urn:microsoft.com/office/officeart/2005/8/layout/vList2"/>
    <dgm:cxn modelId="{C73A860B-9840-4E89-8662-85979BE56FDA}" type="presParOf" srcId="{83FD8AA0-011C-4B9E-B7ED-09AF518BFE9A}" destId="{32CFCDD6-4472-4384-BFE4-506C542B24B5}" srcOrd="8" destOrd="0" presId="urn:microsoft.com/office/officeart/2005/8/layout/vList2"/>
    <dgm:cxn modelId="{ECE847D9-83F9-4333-8693-03EDA8E63CCB}" type="presParOf" srcId="{83FD8AA0-011C-4B9E-B7ED-09AF518BFE9A}" destId="{DA8E3665-6150-46FF-BAD8-A7D4EDC09AE8}" srcOrd="9" destOrd="0" presId="urn:microsoft.com/office/officeart/2005/8/layout/vList2"/>
    <dgm:cxn modelId="{28D9341C-4050-43F3-8D20-F2ADF9E8F17C}" type="presParOf" srcId="{83FD8AA0-011C-4B9E-B7ED-09AF518BFE9A}" destId="{DF9BADF3-C28C-40C9-8F8C-CD73DFDC0CA6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9B96B-3D12-485F-81B6-DE7AA72C01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E983A-7684-4807-83A0-B04434BAD55D}">
      <dgm:prSet phldrT="[Text]" custT="1"/>
      <dgm:spPr/>
      <dgm:t>
        <a:bodyPr/>
        <a:lstStyle/>
        <a:p>
          <a:r>
            <a:rPr lang="lv-LV" sz="1200" b="1" i="0" u="none" strike="noStrik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Ēku tips</a:t>
          </a:r>
          <a:endParaRPr lang="en-US" sz="1200" b="0" i="0" u="none" strike="noStrike" dirty="0">
            <a:solidFill>
              <a:schemeClr val="tx1"/>
            </a:solidFill>
            <a:effectLst/>
            <a:latin typeface="+mj-lt"/>
          </a:endParaRPr>
        </a:p>
        <a:p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Biroju ēkas</a:t>
          </a:r>
          <a:endParaRPr lang="en-US" sz="1200" b="0" i="0" u="none" strike="noStrike" dirty="0">
            <a:solidFill>
              <a:schemeClr val="tx1"/>
            </a:solidFill>
            <a:effectLst/>
            <a:latin typeface="+mn-lt"/>
          </a:endParaRPr>
        </a:p>
        <a:p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Komerciālās ēkas,  Viesnīcas</a:t>
          </a:r>
          <a:endParaRPr lang="en-US" sz="1200" b="0" i="0" u="none" strike="noStrike" dirty="0">
            <a:solidFill>
              <a:schemeClr val="tx1"/>
            </a:solidFill>
            <a:effectLst/>
            <a:latin typeface="+mn-lt"/>
          </a:endParaRPr>
        </a:p>
        <a:p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Slimnīcas / sociālās ēkas, </a:t>
          </a:r>
          <a:r>
            <a:rPr lang="en-GB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</a:t>
          </a:r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kolas</a:t>
          </a:r>
          <a:endParaRPr lang="en-US" sz="1200" b="0" i="0" u="none" strike="noStrike" dirty="0">
            <a:solidFill>
              <a:schemeClr val="tx1"/>
            </a:solidFill>
            <a:effectLst/>
            <a:latin typeface="+mn-lt"/>
          </a:endParaRPr>
        </a:p>
        <a:p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Vēsturiskās ēkas</a:t>
          </a:r>
          <a:r>
            <a:rPr lang="en-GB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/</a:t>
          </a:r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Pašvaldībām un valstij piederošas ēkas</a:t>
          </a:r>
          <a:endParaRPr lang="en-US" sz="1200" b="0" i="0" u="none" strike="noStrike" dirty="0">
            <a:solidFill>
              <a:schemeClr val="tx1"/>
            </a:solidFill>
            <a:effectLst/>
            <a:latin typeface="+mn-lt"/>
          </a:endParaRPr>
        </a:p>
        <a:p>
          <a:r>
            <a:rPr lang="lv-LV" sz="12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Dzīvojamās ēkas</a:t>
          </a:r>
          <a:endParaRPr lang="en-US" sz="1000" b="0" dirty="0">
            <a:solidFill>
              <a:schemeClr val="tx1"/>
            </a:solidFill>
            <a:latin typeface="+mn-lt"/>
          </a:endParaRPr>
        </a:p>
      </dgm:t>
    </dgm:pt>
    <dgm:pt modelId="{21A60CF8-4DE1-431D-BB47-FF6B4D4B5D9C}" type="parTrans" cxnId="{29E9B7E8-33F1-4CFA-AE7F-3E8A90726882}">
      <dgm:prSet/>
      <dgm:spPr/>
      <dgm:t>
        <a:bodyPr/>
        <a:lstStyle/>
        <a:p>
          <a:endParaRPr lang="en-US"/>
        </a:p>
      </dgm:t>
    </dgm:pt>
    <dgm:pt modelId="{AB31742A-804C-4020-A466-1AC39248D827}" type="sibTrans" cxnId="{29E9B7E8-33F1-4CFA-AE7F-3E8A90726882}">
      <dgm:prSet/>
      <dgm:spPr/>
      <dgm:t>
        <a:bodyPr/>
        <a:lstStyle/>
        <a:p>
          <a:endParaRPr lang="en-US"/>
        </a:p>
      </dgm:t>
    </dgm:pt>
    <dgm:pt modelId="{2BF62FFB-76F9-456B-B63C-4066155B368B}">
      <dgm:prSet phldrT="[Text]" custT="1"/>
      <dgm:spPr/>
      <dgm:t>
        <a:bodyPr/>
        <a:lstStyle/>
        <a:p>
          <a:r>
            <a:rPr lang="lv-LV" sz="1600" b="1" i="0" u="none" strike="noStrik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Atrašanās vieta</a:t>
          </a:r>
          <a:endParaRPr lang="en-US" sz="1600" b="0" i="0" u="none" strike="noStrike" dirty="0">
            <a:solidFill>
              <a:schemeClr val="tx1"/>
            </a:solidFill>
            <a:effectLst/>
            <a:latin typeface="+mj-lt"/>
          </a:endParaRPr>
        </a:p>
        <a:p>
          <a:r>
            <a:rPr lang="lv-LV" sz="16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7</a:t>
          </a:r>
          <a:r>
            <a:rPr lang="en-US" sz="16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lv-LV" sz="16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valstis</a:t>
          </a:r>
          <a:endParaRPr lang="en-US" sz="1600" b="0" i="0" u="none" strike="noStrike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r>
            <a:rPr lang="lv-LV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lv-LV" sz="1600" b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klimatiskās joslas, 4 apakšjoslas</a:t>
          </a:r>
          <a:endParaRPr lang="en-US" sz="1600" b="0" dirty="0">
            <a:solidFill>
              <a:schemeClr val="tx1"/>
            </a:solidFill>
            <a:latin typeface="+mn-lt"/>
          </a:endParaRPr>
        </a:p>
      </dgm:t>
    </dgm:pt>
    <dgm:pt modelId="{786DF604-B857-4D08-AB5D-FA46E8C53504}" type="parTrans" cxnId="{79736EA3-947B-4869-A90C-0EF2769ED12B}">
      <dgm:prSet/>
      <dgm:spPr/>
      <dgm:t>
        <a:bodyPr/>
        <a:lstStyle/>
        <a:p>
          <a:endParaRPr lang="en-US"/>
        </a:p>
      </dgm:t>
    </dgm:pt>
    <dgm:pt modelId="{E146156E-2199-4666-882E-4BD49729A7D3}" type="sibTrans" cxnId="{79736EA3-947B-4869-A90C-0EF2769ED12B}">
      <dgm:prSet/>
      <dgm:spPr/>
      <dgm:t>
        <a:bodyPr/>
        <a:lstStyle/>
        <a:p>
          <a:endParaRPr lang="en-US"/>
        </a:p>
      </dgm:t>
    </dgm:pt>
    <dgm:pt modelId="{9A5CD7CC-641D-47B3-9966-2956B7E2F63A}">
      <dgm:prSet phldrT="[Text]" custT="1"/>
      <dgm:spPr/>
      <dgm:t>
        <a:bodyPr/>
        <a:lstStyle/>
        <a:p>
          <a:r>
            <a:rPr lang="lv-LV" sz="1200" dirty="0">
              <a:solidFill>
                <a:schemeClr val="tx1"/>
              </a:solidFill>
              <a:latin typeface="+mj-lt"/>
            </a:rPr>
            <a:t>Galvenās iesaistītās puses</a:t>
          </a:r>
          <a:endParaRPr lang="en-IE" sz="1200" dirty="0">
            <a:solidFill>
              <a:schemeClr val="tx1"/>
            </a:solidFill>
            <a:latin typeface="+mj-lt"/>
          </a:endParaRPr>
        </a:p>
        <a:p>
          <a:r>
            <a:rPr lang="lv-LV" sz="1200" b="0" dirty="0">
              <a:solidFill>
                <a:schemeClr val="tx1"/>
              </a:solidFill>
              <a:latin typeface="+mn-lt"/>
            </a:rPr>
            <a:t>Ēku īpašnieki, lietotāji, apsaimniekotāji</a:t>
          </a:r>
          <a:endParaRPr lang="en-IE" sz="1200" b="0" dirty="0">
            <a:solidFill>
              <a:schemeClr val="tx1"/>
            </a:solidFill>
            <a:latin typeface="+mn-lt"/>
          </a:endParaRPr>
        </a:p>
        <a:p>
          <a:r>
            <a:rPr lang="en-IE" sz="1200" b="0" dirty="0">
              <a:solidFill>
                <a:schemeClr val="tx1"/>
              </a:solidFill>
              <a:latin typeface="+mn-lt"/>
            </a:rPr>
            <a:t>Ener</a:t>
          </a:r>
          <a:r>
            <a:rPr lang="lv-LV" sz="1200" b="0" dirty="0">
              <a:solidFill>
                <a:schemeClr val="tx1"/>
              </a:solidFill>
              <a:latin typeface="+mn-lt"/>
            </a:rPr>
            <a:t>ģētikas jomas eksperti / </a:t>
          </a:r>
          <a:r>
            <a:rPr lang="en-IE" sz="1200" b="0" dirty="0">
              <a:solidFill>
                <a:schemeClr val="tx1"/>
              </a:solidFill>
              <a:latin typeface="+mn-lt"/>
            </a:rPr>
            <a:t>SRI auditor</a:t>
          </a:r>
          <a:r>
            <a:rPr lang="lv-LV" sz="1200" b="0" dirty="0">
              <a:solidFill>
                <a:schemeClr val="tx1"/>
              </a:solidFill>
              <a:latin typeface="+mn-lt"/>
            </a:rPr>
            <a:t>i</a:t>
          </a:r>
          <a:r>
            <a:rPr lang="en-IE" sz="1200" b="0" dirty="0">
              <a:solidFill>
                <a:schemeClr val="tx1"/>
              </a:solidFill>
              <a:latin typeface="+mn-lt"/>
            </a:rPr>
            <a:t> </a:t>
          </a:r>
        </a:p>
        <a:p>
          <a:r>
            <a:rPr lang="lv-LV" sz="1200" b="0" dirty="0">
              <a:solidFill>
                <a:schemeClr val="tx1"/>
              </a:solidFill>
              <a:latin typeface="+mn-lt"/>
            </a:rPr>
            <a:t>Tehnoloģiju piegādātāji</a:t>
          </a:r>
          <a:r>
            <a:rPr lang="en-IE" sz="1200" b="0" dirty="0">
              <a:solidFill>
                <a:schemeClr val="tx1"/>
              </a:solidFill>
              <a:latin typeface="+mn-lt"/>
            </a:rPr>
            <a:t> </a:t>
          </a:r>
        </a:p>
        <a:p>
          <a:r>
            <a:rPr lang="en-IE" sz="1200" b="0" dirty="0" err="1">
              <a:solidFill>
                <a:schemeClr val="tx1"/>
              </a:solidFill>
              <a:latin typeface="+mn-lt"/>
            </a:rPr>
            <a:t>Poli</a:t>
          </a:r>
          <a:r>
            <a:rPr lang="lv-LV" sz="1200" b="0" dirty="0">
              <a:solidFill>
                <a:schemeClr val="tx1"/>
              </a:solidFill>
              <a:latin typeface="+mn-lt"/>
            </a:rPr>
            <a:t>tikas veidotāji / finansētāji</a:t>
          </a:r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7A9ED7F7-F4C4-48F1-ADD5-8CFBA3A73F7D}" type="parTrans" cxnId="{8854C979-6AA5-4247-BF80-D6493C2B471E}">
      <dgm:prSet/>
      <dgm:spPr/>
      <dgm:t>
        <a:bodyPr/>
        <a:lstStyle/>
        <a:p>
          <a:endParaRPr lang="en-US"/>
        </a:p>
      </dgm:t>
    </dgm:pt>
    <dgm:pt modelId="{D7545654-0C5B-4EF2-A22F-659F0D6F486B}" type="sibTrans" cxnId="{8854C979-6AA5-4247-BF80-D6493C2B471E}">
      <dgm:prSet/>
      <dgm:spPr/>
      <dgm:t>
        <a:bodyPr/>
        <a:lstStyle/>
        <a:p>
          <a:endParaRPr lang="en-US"/>
        </a:p>
      </dgm:t>
    </dgm:pt>
    <dgm:pt modelId="{900B0217-3096-42FE-B983-9AC325584257}">
      <dgm:prSet phldrT="[Text]" custT="1"/>
      <dgm:spPr/>
      <dgm:t>
        <a:bodyPr/>
        <a:lstStyle/>
        <a:p>
          <a:r>
            <a:rPr lang="en-US" sz="1400" b="1" i="0" u="none" strike="noStrike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Renovation Levels</a:t>
          </a:r>
          <a:endParaRPr lang="en-US" sz="1400" b="0" i="0" u="none" strike="noStrike" dirty="0">
            <a:solidFill>
              <a:schemeClr val="tx1"/>
            </a:solidFill>
            <a:effectLst/>
            <a:latin typeface="+mj-lt"/>
          </a:endParaRPr>
        </a:p>
        <a:p>
          <a:r>
            <a:rPr lang="lv-LV" sz="14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Jaunas ēkas</a:t>
          </a:r>
          <a:endParaRPr lang="en-US" sz="1400" b="0" i="0" u="none" strike="noStrike" dirty="0">
            <a:solidFill>
              <a:schemeClr val="tx1"/>
            </a:solidFill>
            <a:effectLst/>
            <a:latin typeface="+mn-lt"/>
          </a:endParaRPr>
        </a:p>
        <a:p>
          <a:r>
            <a:rPr lang="en-GB" sz="14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</a:t>
          </a:r>
          <a:r>
            <a:rPr lang="lv-LV" sz="1400" b="0" i="0" u="none" strike="noStrike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sošas ēkas</a:t>
          </a:r>
          <a:endParaRPr lang="en-US" sz="1400" dirty="0">
            <a:solidFill>
              <a:schemeClr val="tx1"/>
            </a:solidFill>
            <a:latin typeface="+mn-lt"/>
          </a:endParaRPr>
        </a:p>
      </dgm:t>
    </dgm:pt>
    <dgm:pt modelId="{3844E6EC-5E81-4567-A78C-515368D332E6}" type="parTrans" cxnId="{3BF3D46A-3870-4401-99E8-36B1A091E569}">
      <dgm:prSet/>
      <dgm:spPr/>
      <dgm:t>
        <a:bodyPr/>
        <a:lstStyle/>
        <a:p>
          <a:endParaRPr lang="en-US"/>
        </a:p>
      </dgm:t>
    </dgm:pt>
    <dgm:pt modelId="{01925165-7C5D-4F5E-8113-C8941D8897BB}" type="sibTrans" cxnId="{3BF3D46A-3870-4401-99E8-36B1A091E569}">
      <dgm:prSet/>
      <dgm:spPr/>
      <dgm:t>
        <a:bodyPr/>
        <a:lstStyle/>
        <a:p>
          <a:endParaRPr lang="en-US"/>
        </a:p>
      </dgm:t>
    </dgm:pt>
    <dgm:pt modelId="{4D515BD6-CD67-4BE9-8A41-E07FB640D26F}">
      <dgm:prSet phldrT="[Text]" custT="1"/>
      <dgm:spPr/>
      <dgm:t>
        <a:bodyPr/>
        <a:lstStyle/>
        <a:p>
          <a:r>
            <a:rPr lang="lv-LV" sz="1600" dirty="0">
              <a:solidFill>
                <a:schemeClr val="tx1"/>
              </a:solidFill>
              <a:latin typeface="+mj-lt"/>
            </a:rPr>
            <a:t>Pasākumi</a:t>
          </a:r>
          <a:r>
            <a:rPr lang="en-IE" sz="1600" dirty="0">
              <a:solidFill>
                <a:schemeClr val="tx1"/>
              </a:solidFill>
              <a:latin typeface="+mj-lt"/>
            </a:rPr>
            <a:t> </a:t>
          </a:r>
        </a:p>
        <a:p>
          <a:r>
            <a:rPr lang="lv-LV" sz="1600" b="0" dirty="0">
              <a:solidFill>
                <a:schemeClr val="tx1"/>
              </a:solidFill>
              <a:latin typeface="+mn-lt"/>
            </a:rPr>
            <a:t>Kopizstrādes darbnīcas, diskusijas</a:t>
          </a:r>
          <a:endParaRPr lang="en-IE" sz="1600" b="0" dirty="0">
            <a:solidFill>
              <a:schemeClr val="tx1"/>
            </a:solidFill>
            <a:latin typeface="+mn-lt"/>
          </a:endParaRPr>
        </a:p>
        <a:p>
          <a:r>
            <a:rPr lang="lv-LV" sz="1600" b="0" dirty="0">
              <a:solidFill>
                <a:schemeClr val="tx1"/>
              </a:solidFill>
              <a:latin typeface="+mn-lt"/>
            </a:rPr>
            <a:t>Apmācību semināri</a:t>
          </a:r>
          <a:endParaRPr lang="en-IE" sz="1600" b="0" dirty="0">
            <a:solidFill>
              <a:schemeClr val="tx1"/>
            </a:solidFill>
            <a:latin typeface="+mn-lt"/>
          </a:endParaRPr>
        </a:p>
        <a:p>
          <a:r>
            <a:rPr lang="en-IE" sz="1600" b="0" dirty="0">
              <a:solidFill>
                <a:schemeClr val="tx1"/>
              </a:solidFill>
              <a:latin typeface="+mn-lt"/>
            </a:rPr>
            <a:t>Info</a:t>
          </a:r>
          <a:r>
            <a:rPr lang="lv-LV" sz="1600" b="0" dirty="0">
              <a:solidFill>
                <a:schemeClr val="tx1"/>
              </a:solidFill>
              <a:latin typeface="+mn-lt"/>
            </a:rPr>
            <a:t>rmācijas dienas</a:t>
          </a:r>
          <a:endParaRPr lang="en-IE" sz="1600" b="0" dirty="0">
            <a:solidFill>
              <a:schemeClr val="tx1"/>
            </a:solidFill>
            <a:latin typeface="+mn-lt"/>
          </a:endParaRPr>
        </a:p>
        <a:p>
          <a:r>
            <a:rPr lang="en-IE" sz="1600" b="0" dirty="0" err="1">
              <a:solidFill>
                <a:schemeClr val="tx1"/>
              </a:solidFill>
              <a:latin typeface="+mn-lt"/>
            </a:rPr>
            <a:t>Poli</a:t>
          </a:r>
          <a:r>
            <a:rPr lang="lv-LV" sz="1600" b="0" dirty="0">
              <a:solidFill>
                <a:schemeClr val="tx1"/>
              </a:solidFill>
              <a:latin typeface="+mn-lt"/>
            </a:rPr>
            <a:t>tikas veidotāju forums</a:t>
          </a:r>
          <a:endParaRPr lang="en-US" sz="1000" dirty="0">
            <a:solidFill>
              <a:schemeClr val="tx1"/>
            </a:solidFill>
            <a:latin typeface="+mn-lt"/>
          </a:endParaRPr>
        </a:p>
      </dgm:t>
    </dgm:pt>
    <dgm:pt modelId="{879E7FBD-5DE5-4256-BA9B-BEAC98E7F0DD}" type="parTrans" cxnId="{CC4ABF26-2914-4D65-B740-45B693596721}">
      <dgm:prSet/>
      <dgm:spPr/>
      <dgm:t>
        <a:bodyPr/>
        <a:lstStyle/>
        <a:p>
          <a:endParaRPr lang="en-US"/>
        </a:p>
      </dgm:t>
    </dgm:pt>
    <dgm:pt modelId="{538B1A6C-CFD0-4651-ABC5-D1087EFDED40}" type="sibTrans" cxnId="{CC4ABF26-2914-4D65-B740-45B693596721}">
      <dgm:prSet/>
      <dgm:spPr/>
      <dgm:t>
        <a:bodyPr/>
        <a:lstStyle/>
        <a:p>
          <a:endParaRPr lang="en-US"/>
        </a:p>
      </dgm:t>
    </dgm:pt>
    <dgm:pt modelId="{7137727B-22A3-46BC-BB17-E1D99E6C12F3}" type="pres">
      <dgm:prSet presAssocID="{1E09B96B-3D12-485F-81B6-DE7AA72C01CB}" presName="diagram" presStyleCnt="0">
        <dgm:presLayoutVars>
          <dgm:dir/>
          <dgm:resizeHandles val="exact"/>
        </dgm:presLayoutVars>
      </dgm:prSet>
      <dgm:spPr/>
    </dgm:pt>
    <dgm:pt modelId="{837C687B-FB39-4510-AC92-8F4528DF79E7}" type="pres">
      <dgm:prSet presAssocID="{338E983A-7684-4807-83A0-B04434BAD55D}" presName="node" presStyleLbl="node1" presStyleIdx="0" presStyleCnt="5" custScaleX="105879">
        <dgm:presLayoutVars>
          <dgm:bulletEnabled val="1"/>
        </dgm:presLayoutVars>
      </dgm:prSet>
      <dgm:spPr/>
    </dgm:pt>
    <dgm:pt modelId="{FBDA0496-CCAF-4096-B381-95FA1282CE1D}" type="pres">
      <dgm:prSet presAssocID="{AB31742A-804C-4020-A466-1AC39248D827}" presName="sibTrans" presStyleCnt="0"/>
      <dgm:spPr/>
    </dgm:pt>
    <dgm:pt modelId="{9BD6E96A-C560-40C6-83FA-367E448E531E}" type="pres">
      <dgm:prSet presAssocID="{2BF62FFB-76F9-456B-B63C-4066155B368B}" presName="node" presStyleLbl="node1" presStyleIdx="1" presStyleCnt="5" custLinFactNeighborX="0" custLinFactNeighborY="-580">
        <dgm:presLayoutVars>
          <dgm:bulletEnabled val="1"/>
        </dgm:presLayoutVars>
      </dgm:prSet>
      <dgm:spPr/>
    </dgm:pt>
    <dgm:pt modelId="{DA8D2A8E-A61B-4029-95AE-5F94DAA8D2B0}" type="pres">
      <dgm:prSet presAssocID="{E146156E-2199-4666-882E-4BD49729A7D3}" presName="sibTrans" presStyleCnt="0"/>
      <dgm:spPr/>
    </dgm:pt>
    <dgm:pt modelId="{5F4A0A79-F65D-46B6-8BC4-094A64B4F3D3}" type="pres">
      <dgm:prSet presAssocID="{9A5CD7CC-641D-47B3-9966-2956B7E2F63A}" presName="node" presStyleLbl="node1" presStyleIdx="2" presStyleCnt="5">
        <dgm:presLayoutVars>
          <dgm:bulletEnabled val="1"/>
        </dgm:presLayoutVars>
      </dgm:prSet>
      <dgm:spPr/>
    </dgm:pt>
    <dgm:pt modelId="{3A13025B-B12D-4470-B76B-87171BE6B529}" type="pres">
      <dgm:prSet presAssocID="{D7545654-0C5B-4EF2-A22F-659F0D6F486B}" presName="sibTrans" presStyleCnt="0"/>
      <dgm:spPr/>
    </dgm:pt>
    <dgm:pt modelId="{E76FAB53-F0EC-4592-9FD2-4E351927BFC8}" type="pres">
      <dgm:prSet presAssocID="{900B0217-3096-42FE-B983-9AC325584257}" presName="node" presStyleLbl="node1" presStyleIdx="3" presStyleCnt="5">
        <dgm:presLayoutVars>
          <dgm:bulletEnabled val="1"/>
        </dgm:presLayoutVars>
      </dgm:prSet>
      <dgm:spPr/>
    </dgm:pt>
    <dgm:pt modelId="{90E51470-50E1-427B-8A5C-B4D701F6091F}" type="pres">
      <dgm:prSet presAssocID="{01925165-7C5D-4F5E-8113-C8941D8897BB}" presName="sibTrans" presStyleCnt="0"/>
      <dgm:spPr/>
    </dgm:pt>
    <dgm:pt modelId="{92A1A723-6171-44C5-816E-6EA3987CE354}" type="pres">
      <dgm:prSet presAssocID="{4D515BD6-CD67-4BE9-8A41-E07FB640D26F}" presName="node" presStyleLbl="node1" presStyleIdx="4" presStyleCnt="5">
        <dgm:presLayoutVars>
          <dgm:bulletEnabled val="1"/>
        </dgm:presLayoutVars>
      </dgm:prSet>
      <dgm:spPr/>
    </dgm:pt>
  </dgm:ptLst>
  <dgm:cxnLst>
    <dgm:cxn modelId="{CC4ABF26-2914-4D65-B740-45B693596721}" srcId="{1E09B96B-3D12-485F-81B6-DE7AA72C01CB}" destId="{4D515BD6-CD67-4BE9-8A41-E07FB640D26F}" srcOrd="4" destOrd="0" parTransId="{879E7FBD-5DE5-4256-BA9B-BEAC98E7F0DD}" sibTransId="{538B1A6C-CFD0-4651-ABC5-D1087EFDED40}"/>
    <dgm:cxn modelId="{8CA9FF37-5402-4DBD-97EC-7E668A863A3F}" type="presOf" srcId="{9A5CD7CC-641D-47B3-9966-2956B7E2F63A}" destId="{5F4A0A79-F65D-46B6-8BC4-094A64B4F3D3}" srcOrd="0" destOrd="0" presId="urn:microsoft.com/office/officeart/2005/8/layout/default"/>
    <dgm:cxn modelId="{3BF3D46A-3870-4401-99E8-36B1A091E569}" srcId="{1E09B96B-3D12-485F-81B6-DE7AA72C01CB}" destId="{900B0217-3096-42FE-B983-9AC325584257}" srcOrd="3" destOrd="0" parTransId="{3844E6EC-5E81-4567-A78C-515368D332E6}" sibTransId="{01925165-7C5D-4F5E-8113-C8941D8897BB}"/>
    <dgm:cxn modelId="{0025586D-14DA-41A7-A3A0-F8DA2FFDA763}" type="presOf" srcId="{4D515BD6-CD67-4BE9-8A41-E07FB640D26F}" destId="{92A1A723-6171-44C5-816E-6EA3987CE354}" srcOrd="0" destOrd="0" presId="urn:microsoft.com/office/officeart/2005/8/layout/default"/>
    <dgm:cxn modelId="{1F088D74-7B88-47B5-AAD6-496602FDECC5}" type="presOf" srcId="{900B0217-3096-42FE-B983-9AC325584257}" destId="{E76FAB53-F0EC-4592-9FD2-4E351927BFC8}" srcOrd="0" destOrd="0" presId="urn:microsoft.com/office/officeart/2005/8/layout/default"/>
    <dgm:cxn modelId="{8854C979-6AA5-4247-BF80-D6493C2B471E}" srcId="{1E09B96B-3D12-485F-81B6-DE7AA72C01CB}" destId="{9A5CD7CC-641D-47B3-9966-2956B7E2F63A}" srcOrd="2" destOrd="0" parTransId="{7A9ED7F7-F4C4-48F1-ADD5-8CFBA3A73F7D}" sibTransId="{D7545654-0C5B-4EF2-A22F-659F0D6F486B}"/>
    <dgm:cxn modelId="{E6CCC484-6DAC-40AD-8928-1C05C7709607}" type="presOf" srcId="{2BF62FFB-76F9-456B-B63C-4066155B368B}" destId="{9BD6E96A-C560-40C6-83FA-367E448E531E}" srcOrd="0" destOrd="0" presId="urn:microsoft.com/office/officeart/2005/8/layout/default"/>
    <dgm:cxn modelId="{AFAC0087-267B-41D1-908B-2BA3FD4AC2E9}" type="presOf" srcId="{1E09B96B-3D12-485F-81B6-DE7AA72C01CB}" destId="{7137727B-22A3-46BC-BB17-E1D99E6C12F3}" srcOrd="0" destOrd="0" presId="urn:microsoft.com/office/officeart/2005/8/layout/default"/>
    <dgm:cxn modelId="{79736EA3-947B-4869-A90C-0EF2769ED12B}" srcId="{1E09B96B-3D12-485F-81B6-DE7AA72C01CB}" destId="{2BF62FFB-76F9-456B-B63C-4066155B368B}" srcOrd="1" destOrd="0" parTransId="{786DF604-B857-4D08-AB5D-FA46E8C53504}" sibTransId="{E146156E-2199-4666-882E-4BD49729A7D3}"/>
    <dgm:cxn modelId="{4DBAD8E2-E46C-4E12-A79E-242B259F6418}" type="presOf" srcId="{338E983A-7684-4807-83A0-B04434BAD55D}" destId="{837C687B-FB39-4510-AC92-8F4528DF79E7}" srcOrd="0" destOrd="0" presId="urn:microsoft.com/office/officeart/2005/8/layout/default"/>
    <dgm:cxn modelId="{29E9B7E8-33F1-4CFA-AE7F-3E8A90726882}" srcId="{1E09B96B-3D12-485F-81B6-DE7AA72C01CB}" destId="{338E983A-7684-4807-83A0-B04434BAD55D}" srcOrd="0" destOrd="0" parTransId="{21A60CF8-4DE1-431D-BB47-FF6B4D4B5D9C}" sibTransId="{AB31742A-804C-4020-A466-1AC39248D827}"/>
    <dgm:cxn modelId="{8260478E-924B-43E0-8A92-74AAFDFB297B}" type="presParOf" srcId="{7137727B-22A3-46BC-BB17-E1D99E6C12F3}" destId="{837C687B-FB39-4510-AC92-8F4528DF79E7}" srcOrd="0" destOrd="0" presId="urn:microsoft.com/office/officeart/2005/8/layout/default"/>
    <dgm:cxn modelId="{E67B59D0-864F-4021-BA3E-BDF48C89BDFC}" type="presParOf" srcId="{7137727B-22A3-46BC-BB17-E1D99E6C12F3}" destId="{FBDA0496-CCAF-4096-B381-95FA1282CE1D}" srcOrd="1" destOrd="0" presId="urn:microsoft.com/office/officeart/2005/8/layout/default"/>
    <dgm:cxn modelId="{00406556-9C4D-4F58-92A3-E923CA814228}" type="presParOf" srcId="{7137727B-22A3-46BC-BB17-E1D99E6C12F3}" destId="{9BD6E96A-C560-40C6-83FA-367E448E531E}" srcOrd="2" destOrd="0" presId="urn:microsoft.com/office/officeart/2005/8/layout/default"/>
    <dgm:cxn modelId="{3D45C379-342A-4881-8BE8-700A32A1ACA7}" type="presParOf" srcId="{7137727B-22A3-46BC-BB17-E1D99E6C12F3}" destId="{DA8D2A8E-A61B-4029-95AE-5F94DAA8D2B0}" srcOrd="3" destOrd="0" presId="urn:microsoft.com/office/officeart/2005/8/layout/default"/>
    <dgm:cxn modelId="{DA2C9F05-6A28-4369-A13D-60533F67A63B}" type="presParOf" srcId="{7137727B-22A3-46BC-BB17-E1D99E6C12F3}" destId="{5F4A0A79-F65D-46B6-8BC4-094A64B4F3D3}" srcOrd="4" destOrd="0" presId="urn:microsoft.com/office/officeart/2005/8/layout/default"/>
    <dgm:cxn modelId="{01B7E287-2AA1-4F31-B583-54B6833CA1E0}" type="presParOf" srcId="{7137727B-22A3-46BC-BB17-E1D99E6C12F3}" destId="{3A13025B-B12D-4470-B76B-87171BE6B529}" srcOrd="5" destOrd="0" presId="urn:microsoft.com/office/officeart/2005/8/layout/default"/>
    <dgm:cxn modelId="{523EC785-2DA7-49E0-B9BE-44BD0E1312D3}" type="presParOf" srcId="{7137727B-22A3-46BC-BB17-E1D99E6C12F3}" destId="{E76FAB53-F0EC-4592-9FD2-4E351927BFC8}" srcOrd="6" destOrd="0" presId="urn:microsoft.com/office/officeart/2005/8/layout/default"/>
    <dgm:cxn modelId="{A2E0DA6B-192E-4AFC-BC55-B5D2FFC3896D}" type="presParOf" srcId="{7137727B-22A3-46BC-BB17-E1D99E6C12F3}" destId="{90E51470-50E1-427B-8A5C-B4D701F6091F}" srcOrd="7" destOrd="0" presId="urn:microsoft.com/office/officeart/2005/8/layout/default"/>
    <dgm:cxn modelId="{BAB39EB8-FE8C-429B-8A6A-6E696189C730}" type="presParOf" srcId="{7137727B-22A3-46BC-BB17-E1D99E6C12F3}" destId="{92A1A723-6171-44C5-816E-6EA3987CE35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9A70E2-FABF-4A27-A7FB-7590EA49E1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03A6DA-6EC0-4C5D-A741-4A615660DAFD}">
      <dgm:prSet custT="1"/>
      <dgm:spPr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lv-LV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novērtējuma rīks</a:t>
          </a:r>
          <a:endParaRPr lang="en-US" sz="2000" b="1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D1CF054F-8988-4C36-8105-0353D5D2614C}" type="parTrans" cxnId="{0C2CFCFA-08C7-463E-9A54-2FEABDA2169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74F10-49AE-46A3-8F0E-B5DA41B56181}" type="sibTrans" cxnId="{0C2CFCFA-08C7-463E-9A54-2FEABDA2169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A0F99-5983-483D-9526-A8779B27AFCB}">
      <dgm:prSet custT="1"/>
      <dgm:spPr/>
      <dgm:t>
        <a:bodyPr/>
        <a:lstStyle/>
        <a:p>
          <a:r>
            <a:rPr lang="lv-LV" sz="1800" b="0" i="0" dirty="0">
              <a:latin typeface="+mn-lt"/>
              <a:cs typeface="Arial" panose="020B0604020202020204" pitchFamily="34" charset="0"/>
            </a:rPr>
            <a:t>Uzsvars galvenokārt uz SRI kvalitatīvo novērtējumu un paredz neatkarīgu energoauditoru (SRI auditoru) iesaisti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C8EEDBC9-E3E3-4BC4-81F4-CAD9F8D59838}" type="parTrans" cxnId="{CA99996C-03AF-4CEF-B8E7-53EBC65B258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5639A-E79F-4134-AF84-C382BD558033}" type="sibTrans" cxnId="{CA99996C-03AF-4CEF-B8E7-53EBC65B2585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EC644-A20E-47BC-A510-458D041605AE}">
      <dgm:prSet custT="1"/>
      <dgm:spPr/>
      <dgm:t>
        <a:bodyPr/>
        <a:lstStyle/>
        <a:p>
          <a:r>
            <a:rPr lang="lv-LV" sz="1800" b="0" i="0" dirty="0">
              <a:latin typeface="+mn-lt"/>
              <a:cs typeface="Arial" panose="020B0604020202020204" pitchFamily="34" charset="0"/>
            </a:rPr>
            <a:t>Rīks tiks pielāgots dažādien teritoriālajiem kontekstiem, ņemot vērā klimatiskos apstākļus, izmantotās tehnoloģijas un attīstības politikas uzstādījumus vai prioritātes</a:t>
          </a:r>
          <a:r>
            <a:rPr lang="en-US" sz="1800" b="0" i="0" dirty="0">
              <a:latin typeface="+mn-lt"/>
              <a:cs typeface="Arial" panose="020B0604020202020204" pitchFamily="34" charset="0"/>
            </a:rPr>
            <a:t>. 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28F4DE5E-6A3E-41C9-9135-63998A16B829}" type="parTrans" cxnId="{EA01CFA1-48F2-4B8C-8248-3DA9CCFDC4F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C6FB7-4046-4A62-BF4E-ACF007A83AF9}" type="sibTrans" cxnId="{EA01CFA1-48F2-4B8C-8248-3DA9CCFDC4F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82154-1901-40B9-BC32-D25356904BA7}">
      <dgm:prSet custT="1"/>
      <dgm:spPr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kern="1200" dirty="0">
              <a:latin typeface="+mj-lt"/>
              <a:cs typeface="Arial" panose="020B0604020202020204" pitchFamily="34" charset="0"/>
            </a:rPr>
            <a:t> </a:t>
          </a:r>
          <a:r>
            <a:rPr lang="lv-LV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lēmumu pieņemšanas rīks</a:t>
          </a:r>
          <a:endParaRPr lang="en-US" sz="2000" b="1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6D4C2F10-B64C-4ED8-8513-051725D1B103}" type="parTrans" cxnId="{1E1EFECE-FBA5-4FCD-B856-E32AF2D604E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427F3-731B-45D2-A2A2-7AEB9A3498D0}" type="sibTrans" cxnId="{1E1EFECE-FBA5-4FCD-B856-E32AF2D604E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5EF3-6194-432D-B403-62AF9E2A807F}">
      <dgm:prSet custT="1"/>
      <dgm:spPr/>
      <dgm:t>
        <a:bodyPr/>
        <a:lstStyle/>
        <a:p>
          <a:r>
            <a:rPr lang="en-US" sz="1800" dirty="0">
              <a:latin typeface="+mn-lt"/>
              <a:cs typeface="Arial" panose="020B0604020202020204" pitchFamily="34" charset="0"/>
            </a:rPr>
            <a:t>R</a:t>
          </a:r>
          <a:r>
            <a:rPr lang="lv-LV" sz="1800" dirty="0">
              <a:latin typeface="+mn-lt"/>
              <a:cs typeface="Arial" panose="020B0604020202020204" pitchFamily="34" charset="0"/>
            </a:rPr>
            <a:t>īks izmanto</a:t>
          </a:r>
          <a:r>
            <a:rPr lang="en-US" sz="1800" dirty="0">
              <a:latin typeface="+mn-lt"/>
              <a:cs typeface="Arial" panose="020B0604020202020204" pitchFamily="34" charset="0"/>
            </a:rPr>
            <a:t> 1) </a:t>
          </a:r>
          <a:r>
            <a:rPr lang="lv-LV" sz="1800" dirty="0">
              <a:latin typeface="+mn-lt"/>
              <a:cs typeface="Arial" panose="020B0604020202020204" pitchFamily="34" charset="0"/>
            </a:rPr>
            <a:t>SRI novērtējumu laikā iegūto kvalitatīvo un kvantitatīvo informāciju par ēku energoefektivitātes / viedās gatavības rādītājiem</a:t>
          </a:r>
          <a:r>
            <a:rPr lang="en-US" sz="1800" dirty="0">
              <a:latin typeface="+mn-lt"/>
              <a:cs typeface="Arial" panose="020B0604020202020204" pitchFamily="34" charset="0"/>
            </a:rPr>
            <a:t>; 2) inform</a:t>
          </a:r>
          <a:r>
            <a:rPr lang="lv-LV" sz="1800" dirty="0">
              <a:latin typeface="+mn-lt"/>
              <a:cs typeface="Arial" panose="020B0604020202020204" pitchFamily="34" charset="0"/>
            </a:rPr>
            <a:t>āciju par potenciāli nepieciešamajiem ēku remonta risinājumiem (tehnoloģijām), to veidiem un izmaksām</a:t>
          </a:r>
          <a:r>
            <a:rPr lang="en-US" sz="1800" dirty="0">
              <a:latin typeface="+mn-lt"/>
              <a:cs typeface="Arial" panose="020B0604020202020204" pitchFamily="34" charset="0"/>
            </a:rPr>
            <a:t>; 3) </a:t>
          </a:r>
          <a:r>
            <a:rPr lang="lv-LV" sz="1800" dirty="0">
              <a:latin typeface="+mn-lt"/>
              <a:cs typeface="Arial" panose="020B0604020202020204" pitchFamily="34" charset="0"/>
            </a:rPr>
            <a:t>cita veida informāciju, piemēram, nepieciešamos dzesēšanas vai apkures risinājumus, kuri ņem vērā konkrētajam novietojumam raksturīgos laika apstākļus, klimatu u.tml</a:t>
          </a:r>
          <a:r>
            <a:rPr lang="en-US" sz="1800" dirty="0">
              <a:latin typeface="+mn-lt"/>
              <a:cs typeface="Arial" panose="020B0604020202020204" pitchFamily="34" charset="0"/>
            </a:rPr>
            <a:t>. </a:t>
          </a:r>
        </a:p>
      </dgm:t>
    </dgm:pt>
    <dgm:pt modelId="{C58AE019-9E50-4B3A-8444-528328786636}" type="parTrans" cxnId="{99628632-B6A1-4119-B849-A851436B67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070DB-7798-4675-B6CF-1CCF33FC4BD8}" type="sibTrans" cxnId="{99628632-B6A1-4119-B849-A851436B67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DC571-2156-46FC-9D5D-76D3A02B6788}">
      <dgm:prSet custT="1"/>
      <dgm:spPr/>
      <dgm:t>
        <a:bodyPr/>
        <a:lstStyle/>
        <a:p>
          <a:r>
            <a:rPr lang="lv-LV" sz="1800" dirty="0">
              <a:latin typeface="+mn-lt"/>
              <a:cs typeface="Arial" panose="020B0604020202020204" pitchFamily="34" charset="0"/>
            </a:rPr>
            <a:t>Rīks sniedz informāciju par potenciālajiem risinājumiem situācijas uzlabošanai (pārbūvi), ņemot vērā arī «cilvēka faktoru».</a:t>
          </a:r>
          <a:endParaRPr lang="en-US" sz="1800" dirty="0">
            <a:latin typeface="+mn-lt"/>
            <a:cs typeface="Arial" panose="020B0604020202020204" pitchFamily="34" charset="0"/>
          </a:endParaRPr>
        </a:p>
      </dgm:t>
    </dgm:pt>
    <dgm:pt modelId="{13D89EB2-6C2A-49DA-B70C-E89FDE64BBB1}" type="parTrans" cxnId="{E2099069-53DB-464A-86C8-A14F628BA92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E5390-124F-44FE-95A1-050CE41FD183}" type="sibTrans" cxnId="{E2099069-53DB-464A-86C8-A14F628BA92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B53323-3F2D-421B-BE9D-89C34C6AA7E6}">
      <dgm:prSet custT="1"/>
      <dgm:spPr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dirty="0">
              <a:latin typeface="+mj-lt"/>
              <a:cs typeface="Arial" panose="020B0604020202020204" pitchFamily="34" charset="0"/>
            </a:rPr>
            <a:t> </a:t>
          </a:r>
          <a:r>
            <a:rPr lang="lv-LV" sz="2000" b="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kapacitātes palielināšanas programma</a:t>
          </a:r>
          <a:endParaRPr lang="en-US" sz="2000" b="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F690FBF1-5391-4911-B711-B0D49CD360A9}" type="parTrans" cxnId="{FCB0F4EB-EBFB-4506-9F1B-B9251D809DC8}">
      <dgm:prSet/>
      <dgm:spPr/>
      <dgm:t>
        <a:bodyPr/>
        <a:lstStyle/>
        <a:p>
          <a:endParaRPr lang="en-US"/>
        </a:p>
      </dgm:t>
    </dgm:pt>
    <dgm:pt modelId="{02B4A3B7-7FDF-4BDF-B378-37FF34D7E84C}" type="sibTrans" cxnId="{FCB0F4EB-EBFB-4506-9F1B-B9251D809DC8}">
      <dgm:prSet/>
      <dgm:spPr/>
      <dgm:t>
        <a:bodyPr/>
        <a:lstStyle/>
        <a:p>
          <a:endParaRPr lang="en-US"/>
        </a:p>
      </dgm:t>
    </dgm:pt>
    <dgm:pt modelId="{33F65A32-94CD-4DBD-AA0E-A6D076408EEF}" type="pres">
      <dgm:prSet presAssocID="{E49A70E2-FABF-4A27-A7FB-7590EA49E1F0}" presName="linear" presStyleCnt="0">
        <dgm:presLayoutVars>
          <dgm:animLvl val="lvl"/>
          <dgm:resizeHandles val="exact"/>
        </dgm:presLayoutVars>
      </dgm:prSet>
      <dgm:spPr/>
    </dgm:pt>
    <dgm:pt modelId="{7C15A9F6-7E82-4B42-BC41-34B70B11EEBA}" type="pres">
      <dgm:prSet presAssocID="{EF03A6DA-6EC0-4C5D-A741-4A615660DAFD}" presName="parentText" presStyleLbl="node1" presStyleIdx="0" presStyleCnt="3" custLinFactNeighborX="-470" custLinFactNeighborY="1245">
        <dgm:presLayoutVars>
          <dgm:chMax val="0"/>
          <dgm:bulletEnabled val="1"/>
        </dgm:presLayoutVars>
      </dgm:prSet>
      <dgm:spPr>
        <a:xfrm>
          <a:off x="0" y="110299"/>
          <a:ext cx="10853928" cy="527670"/>
        </a:xfrm>
        <a:prstGeom prst="roundRect">
          <a:avLst/>
        </a:prstGeom>
      </dgm:spPr>
    </dgm:pt>
    <dgm:pt modelId="{EA704410-48C4-4C49-B833-DDFBF0EE65C9}" type="pres">
      <dgm:prSet presAssocID="{EF03A6DA-6EC0-4C5D-A741-4A615660DAFD}" presName="childText" presStyleLbl="revTx" presStyleIdx="0" presStyleCnt="2">
        <dgm:presLayoutVars>
          <dgm:bulletEnabled val="1"/>
        </dgm:presLayoutVars>
      </dgm:prSet>
      <dgm:spPr/>
    </dgm:pt>
    <dgm:pt modelId="{2569DB9D-E910-46D5-B854-0FB749EFA740}" type="pres">
      <dgm:prSet presAssocID="{CDF82154-1901-40B9-BC32-D25356904BA7}" presName="parentText" presStyleLbl="node1" presStyleIdx="1" presStyleCnt="3">
        <dgm:presLayoutVars>
          <dgm:chMax val="0"/>
          <dgm:bulletEnabled val="1"/>
        </dgm:presLayoutVars>
      </dgm:prSet>
      <dgm:spPr>
        <a:xfrm>
          <a:off x="0" y="1480459"/>
          <a:ext cx="10853928" cy="463320"/>
        </a:xfrm>
        <a:prstGeom prst="roundRect">
          <a:avLst/>
        </a:prstGeom>
      </dgm:spPr>
    </dgm:pt>
    <dgm:pt modelId="{F755FB61-39F6-486F-AC3A-73823C46A074}" type="pres">
      <dgm:prSet presAssocID="{CDF82154-1901-40B9-BC32-D25356904BA7}" presName="childText" presStyleLbl="revTx" presStyleIdx="1" presStyleCnt="2">
        <dgm:presLayoutVars>
          <dgm:bulletEnabled val="1"/>
        </dgm:presLayoutVars>
      </dgm:prSet>
      <dgm:spPr/>
    </dgm:pt>
    <dgm:pt modelId="{CBDBAC8A-977F-4AA3-92B6-501D6A3BCA25}" type="pres">
      <dgm:prSet presAssocID="{BCB53323-3F2D-421B-BE9D-89C34C6AA7E6}" presName="parentText" presStyleLbl="node1" presStyleIdx="2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</dgm:ptLst>
  <dgm:cxnLst>
    <dgm:cxn modelId="{6B931006-F244-403A-BC8A-161F2C9FB10D}" type="presOf" srcId="{BCB53323-3F2D-421B-BE9D-89C34C6AA7E6}" destId="{CBDBAC8A-977F-4AA3-92B6-501D6A3BCA25}" srcOrd="0" destOrd="0" presId="urn:microsoft.com/office/officeart/2005/8/layout/vList2"/>
    <dgm:cxn modelId="{99628632-B6A1-4119-B849-A851436B6706}" srcId="{CDF82154-1901-40B9-BC32-D25356904BA7}" destId="{A1EF5EF3-6194-432D-B403-62AF9E2A807F}" srcOrd="0" destOrd="0" parTransId="{C58AE019-9E50-4B3A-8444-528328786636}" sibTransId="{BD7070DB-7798-4675-B6CF-1CCF33FC4BD8}"/>
    <dgm:cxn modelId="{3E15E662-5CCF-4FA3-A9B3-42BB26ED9A11}" type="presOf" srcId="{4C9A0F99-5983-483D-9526-A8779B27AFCB}" destId="{EA704410-48C4-4C49-B833-DDFBF0EE65C9}" srcOrd="0" destOrd="0" presId="urn:microsoft.com/office/officeart/2005/8/layout/vList2"/>
    <dgm:cxn modelId="{E2099069-53DB-464A-86C8-A14F628BA928}" srcId="{CDF82154-1901-40B9-BC32-D25356904BA7}" destId="{66ADC571-2156-46FC-9D5D-76D3A02B6788}" srcOrd="1" destOrd="0" parTransId="{13D89EB2-6C2A-49DA-B70C-E89FDE64BBB1}" sibTransId="{0F8E5390-124F-44FE-95A1-050CE41FD183}"/>
    <dgm:cxn modelId="{CA99996C-03AF-4CEF-B8E7-53EBC65B2585}" srcId="{EF03A6DA-6EC0-4C5D-A741-4A615660DAFD}" destId="{4C9A0F99-5983-483D-9526-A8779B27AFCB}" srcOrd="0" destOrd="0" parTransId="{C8EEDBC9-E3E3-4BC4-81F4-CAD9F8D59838}" sibTransId="{DB25639A-E79F-4134-AF84-C382BD558033}"/>
    <dgm:cxn modelId="{72AA8E7E-F4CD-4F8C-8EA4-B793C429B877}" type="presOf" srcId="{C48EC644-A20E-47BC-A510-458D041605AE}" destId="{EA704410-48C4-4C49-B833-DDFBF0EE65C9}" srcOrd="0" destOrd="1" presId="urn:microsoft.com/office/officeart/2005/8/layout/vList2"/>
    <dgm:cxn modelId="{84844088-5318-4DFC-B157-5B5B7F78C964}" type="presOf" srcId="{A1EF5EF3-6194-432D-B403-62AF9E2A807F}" destId="{F755FB61-39F6-486F-AC3A-73823C46A074}" srcOrd="0" destOrd="0" presId="urn:microsoft.com/office/officeart/2005/8/layout/vList2"/>
    <dgm:cxn modelId="{348DD08A-A31C-4B07-A4AF-E20C74E6CB20}" type="presOf" srcId="{EF03A6DA-6EC0-4C5D-A741-4A615660DAFD}" destId="{7C15A9F6-7E82-4B42-BC41-34B70B11EEBA}" srcOrd="0" destOrd="0" presId="urn:microsoft.com/office/officeart/2005/8/layout/vList2"/>
    <dgm:cxn modelId="{A01A818C-88AF-4C1E-A628-3B017B5B3591}" type="presOf" srcId="{CDF82154-1901-40B9-BC32-D25356904BA7}" destId="{2569DB9D-E910-46D5-B854-0FB749EFA740}" srcOrd="0" destOrd="0" presId="urn:microsoft.com/office/officeart/2005/8/layout/vList2"/>
    <dgm:cxn modelId="{CFC5299D-A31B-4835-A8A5-4F15A3F02403}" type="presOf" srcId="{66ADC571-2156-46FC-9D5D-76D3A02B6788}" destId="{F755FB61-39F6-486F-AC3A-73823C46A074}" srcOrd="0" destOrd="1" presId="urn:microsoft.com/office/officeart/2005/8/layout/vList2"/>
    <dgm:cxn modelId="{EA01CFA1-48F2-4B8C-8248-3DA9CCFDC4F4}" srcId="{EF03A6DA-6EC0-4C5D-A741-4A615660DAFD}" destId="{C48EC644-A20E-47BC-A510-458D041605AE}" srcOrd="1" destOrd="0" parTransId="{28F4DE5E-6A3E-41C9-9135-63998A16B829}" sibTransId="{92AC6FB7-4046-4A62-BF4E-ACF007A83AF9}"/>
    <dgm:cxn modelId="{290CD4C6-79AD-470E-9A9C-8510742F0374}" type="presOf" srcId="{E49A70E2-FABF-4A27-A7FB-7590EA49E1F0}" destId="{33F65A32-94CD-4DBD-AA0E-A6D076408EEF}" srcOrd="0" destOrd="0" presId="urn:microsoft.com/office/officeart/2005/8/layout/vList2"/>
    <dgm:cxn modelId="{1E1EFECE-FBA5-4FCD-B856-E32AF2D604E4}" srcId="{E49A70E2-FABF-4A27-A7FB-7590EA49E1F0}" destId="{CDF82154-1901-40B9-BC32-D25356904BA7}" srcOrd="1" destOrd="0" parTransId="{6D4C2F10-B64C-4ED8-8513-051725D1B103}" sibTransId="{226427F3-731B-45D2-A2A2-7AEB9A3498D0}"/>
    <dgm:cxn modelId="{FCB0F4EB-EBFB-4506-9F1B-B9251D809DC8}" srcId="{E49A70E2-FABF-4A27-A7FB-7590EA49E1F0}" destId="{BCB53323-3F2D-421B-BE9D-89C34C6AA7E6}" srcOrd="2" destOrd="0" parTransId="{F690FBF1-5391-4911-B711-B0D49CD360A9}" sibTransId="{02B4A3B7-7FDF-4BDF-B378-37FF34D7E84C}"/>
    <dgm:cxn modelId="{0C2CFCFA-08C7-463E-9A54-2FEABDA21690}" srcId="{E49A70E2-FABF-4A27-A7FB-7590EA49E1F0}" destId="{EF03A6DA-6EC0-4C5D-A741-4A615660DAFD}" srcOrd="0" destOrd="0" parTransId="{D1CF054F-8988-4C36-8105-0353D5D2614C}" sibTransId="{DA374F10-49AE-46A3-8F0E-B5DA41B56181}"/>
    <dgm:cxn modelId="{2ED59050-7822-4ADD-8D1E-E5F39BDEB750}" type="presParOf" srcId="{33F65A32-94CD-4DBD-AA0E-A6D076408EEF}" destId="{7C15A9F6-7E82-4B42-BC41-34B70B11EEBA}" srcOrd="0" destOrd="0" presId="urn:microsoft.com/office/officeart/2005/8/layout/vList2"/>
    <dgm:cxn modelId="{43C438E8-8A1F-4B9A-ACE3-321D1EEF3473}" type="presParOf" srcId="{33F65A32-94CD-4DBD-AA0E-A6D076408EEF}" destId="{EA704410-48C4-4C49-B833-DDFBF0EE65C9}" srcOrd="1" destOrd="0" presId="urn:microsoft.com/office/officeart/2005/8/layout/vList2"/>
    <dgm:cxn modelId="{0A862E39-62A2-4525-BC3D-16AA439D2618}" type="presParOf" srcId="{33F65A32-94CD-4DBD-AA0E-A6D076408EEF}" destId="{2569DB9D-E910-46D5-B854-0FB749EFA740}" srcOrd="2" destOrd="0" presId="urn:microsoft.com/office/officeart/2005/8/layout/vList2"/>
    <dgm:cxn modelId="{CA9BE988-1D51-42C1-B559-3350DEE319FE}" type="presParOf" srcId="{33F65A32-94CD-4DBD-AA0E-A6D076408EEF}" destId="{F755FB61-39F6-486F-AC3A-73823C46A074}" srcOrd="3" destOrd="0" presId="urn:microsoft.com/office/officeart/2005/8/layout/vList2"/>
    <dgm:cxn modelId="{57D681E1-745D-4905-9C22-38DEDA393B4C}" type="presParOf" srcId="{33F65A32-94CD-4DBD-AA0E-A6D076408EEF}" destId="{CBDBAC8A-977F-4AA3-92B6-501D6A3BCA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1510-798A-44E1-9C95-39876A88191E}">
      <dsp:nvSpPr>
        <dsp:cNvPr id="0" name=""/>
        <dsp:cNvSpPr/>
      </dsp:nvSpPr>
      <dsp:spPr>
        <a:xfrm>
          <a:off x="0" y="1609"/>
          <a:ext cx="9772639" cy="108890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1: </a:t>
          </a:r>
          <a:r>
            <a:rPr lang="lv-LV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Iesaistīt svarīgākās projekta īstenošanā iesaistīto pušu pārstāvjus projekta uzraudzībā un katram atsevišķajam partneru reģionam piemērotu SRI risinājumu </a:t>
          </a:r>
          <a:r>
            <a:rPr lang="lv-LV" sz="18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kopizstrādes</a:t>
          </a:r>
          <a:r>
            <a:rPr lang="lv-LV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procesā, ļaujot veikt ēku viedās gatavības novērtējumus, analizēt šo novērtējumu rezultātus un palīdzēt jomas politikas veidotājiem lēmumu pieņemšanā attiecībā uz ēku viedās gatavības indikatoru</a:t>
          </a:r>
          <a:r>
            <a:rPr lang="lv-LV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pieejas ieviešanu partneru valstīs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53156" y="54765"/>
        <a:ext cx="9666327" cy="982593"/>
      </dsp:txXfrm>
    </dsp:sp>
    <dsp:sp modelId="{88DCD3DF-E31F-4BBC-AFED-3D8A43308BE2}">
      <dsp:nvSpPr>
        <dsp:cNvPr id="0" name=""/>
        <dsp:cNvSpPr/>
      </dsp:nvSpPr>
      <dsp:spPr>
        <a:xfrm>
          <a:off x="0" y="1097883"/>
          <a:ext cx="9772639" cy="5627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2: </a:t>
          </a:r>
          <a:r>
            <a:rPr lang="lv-LV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Izveidot tiešsaistē pieejamu instrumentu kopumu SRI pieejā balstītas metodoloģijas piemērošanai</a:t>
          </a:r>
          <a:endParaRPr lang="en-US" sz="180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7473" y="1125356"/>
        <a:ext cx="9717693" cy="507842"/>
      </dsp:txXfrm>
    </dsp:sp>
    <dsp:sp modelId="{49974C1F-1077-4A94-BF07-3BE7B5112D25}">
      <dsp:nvSpPr>
        <dsp:cNvPr id="0" name=""/>
        <dsp:cNvSpPr/>
      </dsp:nvSpPr>
      <dsp:spPr>
        <a:xfrm>
          <a:off x="0" y="1668040"/>
          <a:ext cx="9772639" cy="5627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3: </a:t>
          </a:r>
          <a:r>
            <a:rPr 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T</a:t>
          </a:r>
          <a:r>
            <a:rPr lang="lv-LV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estēt, kalibrēt, īstenot un izvērtēt izstrādāto SRI-ENACT novērtēšanas risinājumu vairāk nekā 1200 ēkās 8 ES valstīs</a:t>
          </a:r>
          <a:endParaRPr lang="en-US" sz="1800" b="1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7473" y="1695513"/>
        <a:ext cx="9717693" cy="507842"/>
      </dsp:txXfrm>
    </dsp:sp>
    <dsp:sp modelId="{33630D19-09F4-423E-B49D-81F4F5273AB7}">
      <dsp:nvSpPr>
        <dsp:cNvPr id="0" name=""/>
        <dsp:cNvSpPr/>
      </dsp:nvSpPr>
      <dsp:spPr>
        <a:xfrm>
          <a:off x="0" y="2238197"/>
          <a:ext cx="9772639" cy="5627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4: </a:t>
          </a:r>
          <a:r>
            <a:rPr lang="lv-LV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Veicināt SRI-ENACT pilotprojektu pieejas pārnesi ārpus projekta partnerības</a:t>
          </a:r>
          <a:endParaRPr lang="en-US" sz="18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7473" y="2265670"/>
        <a:ext cx="9717693" cy="507842"/>
      </dsp:txXfrm>
    </dsp:sp>
    <dsp:sp modelId="{32CFCDD6-4472-4384-BFE4-506C542B24B5}">
      <dsp:nvSpPr>
        <dsp:cNvPr id="0" name=""/>
        <dsp:cNvSpPr/>
      </dsp:nvSpPr>
      <dsp:spPr>
        <a:xfrm>
          <a:off x="0" y="2808354"/>
          <a:ext cx="9772639" cy="5627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5: </a:t>
          </a:r>
          <a:r>
            <a:rPr lang="lv-LV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Izvērtēt un izstrādāt iespējamo redzējumu par finanšu atbalsta instrumentiem ēku viedās gatavības palielināšanai, vienlaicīgi palielinot ēku komerciālo vērtību</a:t>
          </a:r>
          <a:endParaRPr lang="en-US" sz="18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7473" y="2835827"/>
        <a:ext cx="9717693" cy="507842"/>
      </dsp:txXfrm>
    </dsp:sp>
    <dsp:sp modelId="{DF9BADF3-C28C-40C9-8F8C-CD73DFDC0CA6}">
      <dsp:nvSpPr>
        <dsp:cNvPr id="0" name=""/>
        <dsp:cNvSpPr/>
      </dsp:nvSpPr>
      <dsp:spPr>
        <a:xfrm>
          <a:off x="0" y="3378511"/>
          <a:ext cx="9772639" cy="56278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S</a:t>
          </a:r>
          <a:r>
            <a:rPr lang="lv-LV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M</a:t>
          </a:r>
          <a:r>
            <a:rPr lang="en-US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6:</a:t>
          </a:r>
          <a:r>
            <a:rPr lang="en-US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 </a:t>
          </a:r>
          <a:r>
            <a:rPr lang="lv-LV" sz="18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anose="020B0604020202020204" pitchFamily="34" charset="0"/>
            </a:rPr>
            <a:t>Izstrādāt jomas attīstības politikas rekomendācijas ES un nacionālā / reģionālā līmenī</a:t>
          </a:r>
          <a:endParaRPr lang="en-US" sz="18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27473" y="3405984"/>
        <a:ext cx="9717693" cy="507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C687B-FB39-4510-AC92-8F4528DF79E7}">
      <dsp:nvSpPr>
        <dsp:cNvPr id="0" name=""/>
        <dsp:cNvSpPr/>
      </dsp:nvSpPr>
      <dsp:spPr>
        <a:xfrm>
          <a:off x="405378" y="1016"/>
          <a:ext cx="3153130" cy="17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1" i="0" u="none" strike="noStrike" kern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Ēku tips</a:t>
          </a:r>
          <a:endParaRPr lang="en-US" sz="1200" b="0" i="0" u="none" strike="noStrike" kern="1200" dirty="0">
            <a:solidFill>
              <a:schemeClr val="tx1"/>
            </a:solidFill>
            <a:effectLst/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Biroju ēkas</a:t>
          </a:r>
          <a:endParaRPr lang="en-US" sz="1200" b="0" i="0" u="none" strike="noStrike" kern="1200" dirty="0"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Komerciālās ēkas,  Viesnīcas</a:t>
          </a:r>
          <a:endParaRPr lang="en-US" sz="1200" b="0" i="0" u="none" strike="noStrike" kern="1200" dirty="0"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Slimnīcas / sociālās ēkas, </a:t>
          </a:r>
          <a:r>
            <a: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</a:t>
          </a: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kolas</a:t>
          </a:r>
          <a:endParaRPr lang="en-US" sz="1200" b="0" i="0" u="none" strike="noStrike" kern="1200" dirty="0"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Vēsturiskās ēkas</a:t>
          </a:r>
          <a:r>
            <a: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/</a:t>
          </a: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Pašvaldībām un valstij piederošas ēkas</a:t>
          </a:r>
          <a:endParaRPr lang="en-US" sz="1200" b="0" i="0" u="none" strike="noStrike" kern="1200" dirty="0"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Dzīvojamās ēkas</a:t>
          </a:r>
          <a:endParaRPr lang="en-US" sz="1000" b="0" kern="1200" dirty="0">
            <a:solidFill>
              <a:schemeClr val="tx1"/>
            </a:solidFill>
            <a:latin typeface="+mn-lt"/>
          </a:endParaRPr>
        </a:p>
      </dsp:txBody>
      <dsp:txXfrm>
        <a:off x="405378" y="1016"/>
        <a:ext cx="3153130" cy="1786830"/>
      </dsp:txXfrm>
    </dsp:sp>
    <dsp:sp modelId="{9BD6E96A-C560-40C6-83FA-367E448E531E}">
      <dsp:nvSpPr>
        <dsp:cNvPr id="0" name=""/>
        <dsp:cNvSpPr/>
      </dsp:nvSpPr>
      <dsp:spPr>
        <a:xfrm>
          <a:off x="3856314" y="0"/>
          <a:ext cx="2978050" cy="17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i="0" u="none" strike="noStrike" kern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Atrašanās vieta</a:t>
          </a:r>
          <a:endParaRPr lang="en-US" sz="1600" b="0" i="0" u="none" strike="noStrike" kern="1200" dirty="0">
            <a:solidFill>
              <a:schemeClr val="tx1"/>
            </a:solidFill>
            <a:effectLst/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7</a:t>
          </a:r>
          <a:r>
            <a:rPr lang="en-US" sz="16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lv-LV" sz="16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valstis</a:t>
          </a:r>
          <a:endParaRPr lang="en-US" sz="1600" b="0" i="0" u="none" strike="noStrike" kern="1200" dirty="0">
            <a:solidFill>
              <a:schemeClr val="tx1"/>
            </a:solidFill>
            <a:effectLst/>
            <a:latin typeface="+mn-lt"/>
            <a:ea typeface="Times New Roman" panose="02020603050405020304" pitchFamily="18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</a:t>
          </a:r>
          <a:r>
            <a:rPr lang="en-US" sz="16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lv-LV" sz="1600" b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klimatiskās joslas, 4 apakšjoslas</a:t>
          </a:r>
          <a:endParaRPr lang="en-US" sz="1600" b="0" kern="1200" dirty="0">
            <a:solidFill>
              <a:schemeClr val="tx1"/>
            </a:solidFill>
            <a:latin typeface="+mn-lt"/>
          </a:endParaRPr>
        </a:p>
      </dsp:txBody>
      <dsp:txXfrm>
        <a:off x="3856314" y="0"/>
        <a:ext cx="2978050" cy="1786830"/>
      </dsp:txXfrm>
    </dsp:sp>
    <dsp:sp modelId="{5F4A0A79-F65D-46B6-8BC4-094A64B4F3D3}">
      <dsp:nvSpPr>
        <dsp:cNvPr id="0" name=""/>
        <dsp:cNvSpPr/>
      </dsp:nvSpPr>
      <dsp:spPr>
        <a:xfrm>
          <a:off x="7132170" y="1016"/>
          <a:ext cx="2978050" cy="17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kern="1200" dirty="0">
              <a:solidFill>
                <a:schemeClr val="tx1"/>
              </a:solidFill>
              <a:latin typeface="+mj-lt"/>
            </a:rPr>
            <a:t>Galvenās iesaistītās puses</a:t>
          </a:r>
          <a:endParaRPr lang="en-IE" sz="12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solidFill>
                <a:schemeClr val="tx1"/>
              </a:solidFill>
              <a:latin typeface="+mn-lt"/>
            </a:rPr>
            <a:t>Ēku īpašnieki, lietotāji, apsaimniekotāji</a:t>
          </a:r>
          <a:endParaRPr lang="en-IE" sz="1200" b="0" kern="1200" dirty="0">
            <a:solidFill>
              <a:schemeClr val="tx1"/>
            </a:solidFill>
            <a:latin typeface="+mn-lt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kern="1200" dirty="0">
              <a:solidFill>
                <a:schemeClr val="tx1"/>
              </a:solidFill>
              <a:latin typeface="+mn-lt"/>
            </a:rPr>
            <a:t>Ener</a:t>
          </a:r>
          <a:r>
            <a:rPr lang="lv-LV" sz="1200" b="0" kern="1200" dirty="0">
              <a:solidFill>
                <a:schemeClr val="tx1"/>
              </a:solidFill>
              <a:latin typeface="+mn-lt"/>
            </a:rPr>
            <a:t>ģētikas jomas eksperti / </a:t>
          </a:r>
          <a:r>
            <a:rPr lang="en-IE" sz="1200" b="0" kern="1200" dirty="0">
              <a:solidFill>
                <a:schemeClr val="tx1"/>
              </a:solidFill>
              <a:latin typeface="+mn-lt"/>
            </a:rPr>
            <a:t>SRI auditor</a:t>
          </a:r>
          <a:r>
            <a:rPr lang="lv-LV" sz="1200" b="0" kern="1200" dirty="0">
              <a:solidFill>
                <a:schemeClr val="tx1"/>
              </a:solidFill>
              <a:latin typeface="+mn-lt"/>
            </a:rPr>
            <a:t>i</a:t>
          </a:r>
          <a:r>
            <a:rPr lang="en-IE" sz="1200" b="0" kern="1200" dirty="0">
              <a:solidFill>
                <a:schemeClr val="tx1"/>
              </a:solidFill>
              <a:latin typeface="+mn-lt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200" b="0" kern="1200" dirty="0">
              <a:solidFill>
                <a:schemeClr val="tx1"/>
              </a:solidFill>
              <a:latin typeface="+mn-lt"/>
            </a:rPr>
            <a:t>Tehnoloģiju piegādātāji</a:t>
          </a:r>
          <a:r>
            <a:rPr lang="en-IE" sz="1200" b="0" kern="1200" dirty="0">
              <a:solidFill>
                <a:schemeClr val="tx1"/>
              </a:solidFill>
              <a:latin typeface="+mn-lt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b="0" kern="1200" dirty="0" err="1">
              <a:solidFill>
                <a:schemeClr val="tx1"/>
              </a:solidFill>
              <a:latin typeface="+mn-lt"/>
            </a:rPr>
            <a:t>Poli</a:t>
          </a:r>
          <a:r>
            <a:rPr lang="lv-LV" sz="1200" b="0" kern="1200" dirty="0">
              <a:solidFill>
                <a:schemeClr val="tx1"/>
              </a:solidFill>
              <a:latin typeface="+mn-lt"/>
            </a:rPr>
            <a:t>tikas veidotāji / finansētāji</a:t>
          </a: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7132170" y="1016"/>
        <a:ext cx="2978050" cy="1786830"/>
      </dsp:txXfrm>
    </dsp:sp>
    <dsp:sp modelId="{E76FAB53-F0EC-4592-9FD2-4E351927BFC8}">
      <dsp:nvSpPr>
        <dsp:cNvPr id="0" name=""/>
        <dsp:cNvSpPr/>
      </dsp:nvSpPr>
      <dsp:spPr>
        <a:xfrm>
          <a:off x="2130846" y="2085652"/>
          <a:ext cx="2978050" cy="17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u="none" strike="noStrike" kern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Renovation Levels</a:t>
          </a:r>
          <a:endParaRPr lang="en-US" sz="1400" b="0" i="0" u="none" strike="noStrike" kern="1200" dirty="0">
            <a:solidFill>
              <a:schemeClr val="tx1"/>
            </a:solidFill>
            <a:effectLst/>
            <a:latin typeface="+mj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Jaunas ēkas</a:t>
          </a:r>
          <a:endParaRPr lang="en-US" sz="1400" b="0" i="0" u="none" strike="noStrike" kern="1200" dirty="0">
            <a:solidFill>
              <a:schemeClr val="tx1"/>
            </a:solidFill>
            <a:effectLst/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E</a:t>
          </a:r>
          <a:r>
            <a:rPr lang="lv-LV" sz="1400" b="0" i="0" u="none" strike="noStrike" kern="12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rPr>
            <a:t>sošas ēkas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2130846" y="2085652"/>
        <a:ext cx="2978050" cy="1786830"/>
      </dsp:txXfrm>
    </dsp:sp>
    <dsp:sp modelId="{92A1A723-6171-44C5-816E-6EA3987CE354}">
      <dsp:nvSpPr>
        <dsp:cNvPr id="0" name=""/>
        <dsp:cNvSpPr/>
      </dsp:nvSpPr>
      <dsp:spPr>
        <a:xfrm>
          <a:off x="5406702" y="2085652"/>
          <a:ext cx="2978050" cy="17868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chemeClr val="tx1"/>
              </a:solidFill>
              <a:latin typeface="+mj-lt"/>
            </a:rPr>
            <a:t>Pasākumi</a:t>
          </a:r>
          <a:r>
            <a:rPr lang="en-IE" sz="1600" kern="1200" dirty="0">
              <a:solidFill>
                <a:schemeClr val="tx1"/>
              </a:solidFill>
              <a:latin typeface="+mj-lt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solidFill>
                <a:schemeClr val="tx1"/>
              </a:solidFill>
              <a:latin typeface="+mn-lt"/>
            </a:rPr>
            <a:t>Kopizstrādes darbnīcas, diskusijas</a:t>
          </a:r>
          <a:endParaRPr lang="en-IE" sz="1600" b="0" kern="1200" dirty="0">
            <a:solidFill>
              <a:schemeClr val="tx1"/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>
              <a:solidFill>
                <a:schemeClr val="tx1"/>
              </a:solidFill>
              <a:latin typeface="+mn-lt"/>
            </a:rPr>
            <a:t>Apmācību semināri</a:t>
          </a:r>
          <a:endParaRPr lang="en-IE" sz="1600" b="0" kern="1200" dirty="0">
            <a:solidFill>
              <a:schemeClr val="tx1"/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0" kern="1200" dirty="0">
              <a:solidFill>
                <a:schemeClr val="tx1"/>
              </a:solidFill>
              <a:latin typeface="+mn-lt"/>
            </a:rPr>
            <a:t>Info</a:t>
          </a:r>
          <a:r>
            <a:rPr lang="lv-LV" sz="1600" b="0" kern="1200" dirty="0">
              <a:solidFill>
                <a:schemeClr val="tx1"/>
              </a:solidFill>
              <a:latin typeface="+mn-lt"/>
            </a:rPr>
            <a:t>rmācijas dienas</a:t>
          </a:r>
          <a:endParaRPr lang="en-IE" sz="1600" b="0" kern="1200" dirty="0">
            <a:solidFill>
              <a:schemeClr val="tx1"/>
            </a:solidFill>
            <a:latin typeface="+mn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0" kern="1200" dirty="0" err="1">
              <a:solidFill>
                <a:schemeClr val="tx1"/>
              </a:solidFill>
              <a:latin typeface="+mn-lt"/>
            </a:rPr>
            <a:t>Poli</a:t>
          </a:r>
          <a:r>
            <a:rPr lang="lv-LV" sz="1600" b="0" kern="1200" dirty="0">
              <a:solidFill>
                <a:schemeClr val="tx1"/>
              </a:solidFill>
              <a:latin typeface="+mn-lt"/>
            </a:rPr>
            <a:t>tikas veidotāju forums</a:t>
          </a:r>
          <a:endParaRPr lang="en-US" sz="1000" kern="1200" dirty="0">
            <a:solidFill>
              <a:schemeClr val="tx1"/>
            </a:solidFill>
            <a:latin typeface="+mn-lt"/>
          </a:endParaRPr>
        </a:p>
      </dsp:txBody>
      <dsp:txXfrm>
        <a:off x="5406702" y="2085652"/>
        <a:ext cx="2978050" cy="1786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5A9F6-7E82-4B42-BC41-34B70B11EEBA}">
      <dsp:nvSpPr>
        <dsp:cNvPr id="0" name=""/>
        <dsp:cNvSpPr/>
      </dsp:nvSpPr>
      <dsp:spPr>
        <a:xfrm>
          <a:off x="0" y="12613"/>
          <a:ext cx="10853928" cy="4212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 </a:t>
          </a:r>
          <a:r>
            <a:rPr lang="lv-LV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novērtējuma rīks</a:t>
          </a:r>
          <a:endParaRPr lang="en-US" sz="2000" b="1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0563" y="33176"/>
        <a:ext cx="10812802" cy="380099"/>
      </dsp:txXfrm>
    </dsp:sp>
    <dsp:sp modelId="{EA704410-48C4-4C49-B833-DDFBF0EE65C9}">
      <dsp:nvSpPr>
        <dsp:cNvPr id="0" name=""/>
        <dsp:cNvSpPr/>
      </dsp:nvSpPr>
      <dsp:spPr>
        <a:xfrm>
          <a:off x="0" y="423591"/>
          <a:ext cx="10853928" cy="8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b="0" i="0" kern="1200" dirty="0">
              <a:latin typeface="+mn-lt"/>
              <a:cs typeface="Arial" panose="020B0604020202020204" pitchFamily="34" charset="0"/>
            </a:rPr>
            <a:t>Uzsvars galvenokārt uz SRI kvalitatīvo novērtējumu un paredz neatkarīgu energoauditoru (SRI auditoru) iesaisti</a:t>
          </a:r>
          <a:endParaRPr lang="en-US" sz="1800" kern="1200" dirty="0">
            <a:latin typeface="+mn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b="0" i="0" kern="1200" dirty="0">
              <a:latin typeface="+mn-lt"/>
              <a:cs typeface="Arial" panose="020B0604020202020204" pitchFamily="34" charset="0"/>
            </a:rPr>
            <a:t>Rīks tiks pielāgots dažādien teritoriālajiem kontekstiem, ņemot vērā klimatiskos apstākļus, izmantotās tehnoloģijas un attīstības politikas uzstādījumus vai prioritātes</a:t>
          </a:r>
          <a:r>
            <a:rPr lang="en-US" sz="1800" b="0" i="0" kern="1200" dirty="0">
              <a:latin typeface="+mn-lt"/>
              <a:cs typeface="Arial" panose="020B0604020202020204" pitchFamily="34" charset="0"/>
            </a:rPr>
            <a:t>. 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0" y="423591"/>
        <a:ext cx="10853928" cy="823031"/>
      </dsp:txXfrm>
    </dsp:sp>
    <dsp:sp modelId="{2569DB9D-E910-46D5-B854-0FB749EFA740}">
      <dsp:nvSpPr>
        <dsp:cNvPr id="0" name=""/>
        <dsp:cNvSpPr/>
      </dsp:nvSpPr>
      <dsp:spPr>
        <a:xfrm>
          <a:off x="0" y="1246623"/>
          <a:ext cx="10853928" cy="4212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kern="1200" dirty="0">
              <a:latin typeface="+mj-lt"/>
              <a:cs typeface="Arial" panose="020B0604020202020204" pitchFamily="34" charset="0"/>
            </a:rPr>
            <a:t> </a:t>
          </a:r>
          <a:r>
            <a:rPr lang="lv-LV" sz="2000" b="1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lēmumu pieņemšanas rīks</a:t>
          </a:r>
          <a:endParaRPr lang="en-US" sz="2000" b="1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0563" y="1267186"/>
        <a:ext cx="10812802" cy="380099"/>
      </dsp:txXfrm>
    </dsp:sp>
    <dsp:sp modelId="{F755FB61-39F6-486F-AC3A-73823C46A074}">
      <dsp:nvSpPr>
        <dsp:cNvPr id="0" name=""/>
        <dsp:cNvSpPr/>
      </dsp:nvSpPr>
      <dsp:spPr>
        <a:xfrm>
          <a:off x="0" y="1667848"/>
          <a:ext cx="10853928" cy="1324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61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latin typeface="+mn-lt"/>
              <a:cs typeface="Arial" panose="020B0604020202020204" pitchFamily="34" charset="0"/>
            </a:rPr>
            <a:t>R</a:t>
          </a:r>
          <a:r>
            <a:rPr lang="lv-LV" sz="1800" kern="1200" dirty="0">
              <a:latin typeface="+mn-lt"/>
              <a:cs typeface="Arial" panose="020B0604020202020204" pitchFamily="34" charset="0"/>
            </a:rPr>
            <a:t>īks izmanto</a:t>
          </a:r>
          <a:r>
            <a:rPr lang="en-US" sz="1800" kern="1200" dirty="0">
              <a:latin typeface="+mn-lt"/>
              <a:cs typeface="Arial" panose="020B0604020202020204" pitchFamily="34" charset="0"/>
            </a:rPr>
            <a:t> 1) </a:t>
          </a:r>
          <a:r>
            <a:rPr lang="lv-LV" sz="1800" kern="1200" dirty="0">
              <a:latin typeface="+mn-lt"/>
              <a:cs typeface="Arial" panose="020B0604020202020204" pitchFamily="34" charset="0"/>
            </a:rPr>
            <a:t>SRI novērtējumu laikā iegūto kvalitatīvo un kvantitatīvo informāciju par ēku energoefektivitātes / viedās gatavības rādītājiem</a:t>
          </a:r>
          <a:r>
            <a:rPr lang="en-US" sz="1800" kern="1200" dirty="0">
              <a:latin typeface="+mn-lt"/>
              <a:cs typeface="Arial" panose="020B0604020202020204" pitchFamily="34" charset="0"/>
            </a:rPr>
            <a:t>; 2) inform</a:t>
          </a:r>
          <a:r>
            <a:rPr lang="lv-LV" sz="1800" kern="1200" dirty="0">
              <a:latin typeface="+mn-lt"/>
              <a:cs typeface="Arial" panose="020B0604020202020204" pitchFamily="34" charset="0"/>
            </a:rPr>
            <a:t>āciju par potenciāli nepieciešamajiem ēku remonta risinājumiem (tehnoloģijām), to veidiem un izmaksām</a:t>
          </a:r>
          <a:r>
            <a:rPr lang="en-US" sz="1800" kern="1200" dirty="0">
              <a:latin typeface="+mn-lt"/>
              <a:cs typeface="Arial" panose="020B0604020202020204" pitchFamily="34" charset="0"/>
            </a:rPr>
            <a:t>; 3) </a:t>
          </a:r>
          <a:r>
            <a:rPr lang="lv-LV" sz="1800" kern="1200" dirty="0">
              <a:latin typeface="+mn-lt"/>
              <a:cs typeface="Arial" panose="020B0604020202020204" pitchFamily="34" charset="0"/>
            </a:rPr>
            <a:t>cita veida informāciju, piemēram, nepieciešamos dzesēšanas vai apkures risinājumus, kuri ņem vērā konkrētajam novietojumam raksturīgos laika apstākļus, klimatu u.tml</a:t>
          </a:r>
          <a:r>
            <a:rPr lang="en-US" sz="1800" kern="1200" dirty="0">
              <a:latin typeface="+mn-lt"/>
              <a:cs typeface="Arial" panose="020B0604020202020204" pitchFamily="34" charset="0"/>
            </a:rPr>
            <a:t>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lv-LV" sz="1800" kern="1200" dirty="0">
              <a:latin typeface="+mn-lt"/>
              <a:cs typeface="Arial" panose="020B0604020202020204" pitchFamily="34" charset="0"/>
            </a:rPr>
            <a:t>Rīks sniedz informāciju par potenciālajiem risinājumiem situācijas uzlabošanai (pārbūvi), ņemot vērā arī «cilvēka faktoru».</a:t>
          </a:r>
          <a:endParaRPr lang="en-US" sz="1800" kern="1200" dirty="0">
            <a:latin typeface="+mn-lt"/>
            <a:cs typeface="Arial" panose="020B0604020202020204" pitchFamily="34" charset="0"/>
          </a:endParaRPr>
        </a:p>
      </dsp:txBody>
      <dsp:txXfrm>
        <a:off x="0" y="1667848"/>
        <a:ext cx="10853928" cy="1324879"/>
      </dsp:txXfrm>
    </dsp:sp>
    <dsp:sp modelId="{CBDBAC8A-977F-4AA3-92B6-501D6A3BCA25}">
      <dsp:nvSpPr>
        <dsp:cNvPr id="0" name=""/>
        <dsp:cNvSpPr/>
      </dsp:nvSpPr>
      <dsp:spPr>
        <a:xfrm>
          <a:off x="0" y="2992728"/>
          <a:ext cx="10853928" cy="42122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SRI-ENACT</a:t>
          </a:r>
          <a:r>
            <a:rPr lang="en-US" sz="2000" b="1" kern="1200" dirty="0">
              <a:latin typeface="+mj-lt"/>
              <a:cs typeface="Arial" panose="020B0604020202020204" pitchFamily="34" charset="0"/>
            </a:rPr>
            <a:t> </a:t>
          </a:r>
          <a:r>
            <a:rPr lang="lv-LV" sz="2000" b="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kapacitātes palielināšanas programma</a:t>
          </a:r>
          <a:endParaRPr lang="en-US" sz="2000" b="0" kern="1200" dirty="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20563" y="3013291"/>
        <a:ext cx="10812802" cy="38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B48E5F-A64D-66A9-D17D-9B0D5558D7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264CF55-9833-9F75-C8C6-9FF3A84A00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227E8-2C80-2146-9913-669D2CF6B604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350F0-164A-4447-E9D3-3A087340F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872E0F-10A6-DEA4-23E2-83DD41961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53CD-9E3C-534D-859F-BF7EA00DBF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48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5F5E3-90D1-2448-895A-5647B4B87823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841E0-C61E-BB44-8F97-BC42DB153A7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BluePrint</a:t>
            </a:r>
            <a:r>
              <a:rPr lang="en-US" dirty="0"/>
              <a:t> to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41E0-C61E-BB44-8F97-BC42DB153A7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8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BluePrint</a:t>
            </a:r>
            <a:r>
              <a:rPr lang="en-US" dirty="0"/>
              <a:t> to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41E0-C61E-BB44-8F97-BC42DB153A7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19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BluePrint</a:t>
            </a:r>
            <a:r>
              <a:rPr lang="en-US" dirty="0"/>
              <a:t> to Join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41E0-C61E-BB44-8F97-BC42DB153A7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41E0-C61E-BB44-8F97-BC42DB153A7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01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gradFill>
          <a:gsLst>
            <a:gs pos="100000">
              <a:srgbClr val="DE2031">
                <a:lumMod val="25000"/>
                <a:lumOff val="75000"/>
              </a:srgbClr>
            </a:gs>
            <a:gs pos="72000">
              <a:srgbClr val="ED732D">
                <a:lumMod val="25000"/>
                <a:lumOff val="75000"/>
              </a:srgbClr>
            </a:gs>
            <a:gs pos="86000">
              <a:srgbClr val="E84038">
                <a:lumMod val="25000"/>
                <a:lumOff val="75000"/>
              </a:srgbClr>
            </a:gs>
            <a:gs pos="58000">
              <a:srgbClr val="F8AD45">
                <a:lumMod val="25000"/>
                <a:lumOff val="75000"/>
              </a:srgbClr>
            </a:gs>
            <a:gs pos="42000">
              <a:srgbClr val="FFCC0E">
                <a:lumMod val="25000"/>
                <a:lumOff val="75000"/>
              </a:srgbClr>
            </a:gs>
            <a:gs pos="28000">
              <a:srgbClr val="D6D936">
                <a:lumMod val="25000"/>
                <a:lumOff val="75000"/>
              </a:srgbClr>
            </a:gs>
            <a:gs pos="13986">
              <a:srgbClr val="8CC044">
                <a:lumMod val="25000"/>
                <a:lumOff val="75000"/>
              </a:srgbClr>
            </a:gs>
            <a:gs pos="0">
              <a:srgbClr val="45AB4F">
                <a:lumMod val="25000"/>
                <a:lumOff val="7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254E6B9-1DF0-95A2-251C-2F4A0CC3E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6001"/>
            <a:ext cx="9144000" cy="414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29688F-CCA4-F75F-A612-722A4C75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53" y="1186698"/>
            <a:ext cx="5842693" cy="2052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699687C-BB42-37C6-3B36-B67A8B7CC7B9}"/>
              </a:ext>
            </a:extLst>
          </p:cNvPr>
          <p:cNvSpPr/>
          <p:nvPr/>
        </p:nvSpPr>
        <p:spPr>
          <a:xfrm>
            <a:off x="0" y="5865857"/>
            <a:ext cx="12192000" cy="992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345717-6BFC-AA9C-6D07-08C22143E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37" y="6154638"/>
            <a:ext cx="573278" cy="41459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0B33A8F2-3B0B-2E2B-670A-3C56E4A87D13}"/>
              </a:ext>
            </a:extLst>
          </p:cNvPr>
          <p:cNvGrpSpPr/>
          <p:nvPr/>
        </p:nvGrpSpPr>
        <p:grpSpPr>
          <a:xfrm>
            <a:off x="0" y="5873750"/>
            <a:ext cx="12192000" cy="0"/>
            <a:chOff x="0" y="5778500"/>
            <a:chExt cx="1219200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6A673954-EFE8-89AE-24BF-980034F3880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19050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41537A13-BA82-9076-981F-D5EC1AAF8A8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19050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A6BE31B-850A-227A-A812-3E652D1AC9AD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19050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A7E91DB9-AC21-4AE1-95B0-0259FFA1567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19050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3389D01-6205-0C62-D3F6-6A5B63B1EEE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19050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A14246A-6163-A652-151F-041657F16D5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19050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7B3121D7-8414-9CAA-696B-EF1A887650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19050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DC361D3-F252-96C6-3A81-5A5B5B9C3A08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0C7A83-FADE-DF99-EB82-97FEBE9F06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56900" y="6155323"/>
            <a:ext cx="7711100" cy="41457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BE" dirty="0"/>
              <a:t>The LIFE21-CET-SMARTREADY-SRI-ENACT </a:t>
            </a:r>
            <a:r>
              <a:rPr lang="fr-BE" dirty="0" err="1"/>
              <a:t>project</a:t>
            </a:r>
            <a:r>
              <a:rPr lang="fr-BE" dirty="0"/>
              <a:t> has </a:t>
            </a:r>
            <a:r>
              <a:rPr lang="fr-BE" dirty="0" err="1"/>
              <a:t>received</a:t>
            </a:r>
            <a:r>
              <a:rPr lang="fr-BE" dirty="0"/>
              <a:t> </a:t>
            </a:r>
            <a:r>
              <a:rPr lang="fr-BE" dirty="0" err="1"/>
              <a:t>funding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the </a:t>
            </a:r>
            <a:r>
              <a:rPr lang="fr-BE" dirty="0" err="1"/>
              <a:t>European</a:t>
            </a:r>
            <a:r>
              <a:rPr lang="fr-BE" dirty="0"/>
              <a:t> </a:t>
            </a:r>
            <a:r>
              <a:rPr lang="fr-BE" dirty="0" err="1"/>
              <a:t>Union’s</a:t>
            </a:r>
            <a:r>
              <a:rPr lang="fr-BE" dirty="0"/>
              <a:t> LIFE Programme </a:t>
            </a:r>
            <a:r>
              <a:rPr lang="fr-BE" dirty="0" err="1"/>
              <a:t>under</a:t>
            </a:r>
            <a:r>
              <a:rPr lang="fr-BE" dirty="0"/>
              <a:t> </a:t>
            </a:r>
            <a:r>
              <a:rPr lang="fr-BE" dirty="0" err="1"/>
              <a:t>grant</a:t>
            </a:r>
            <a:r>
              <a:rPr lang="fr-BE" dirty="0"/>
              <a:t> agreement N°101077201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759B4AF8-85ED-1192-9D2D-A8A9FD538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618333"/>
            <a:ext cx="9144000" cy="125124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>
                <a:solidFill>
                  <a:srgbClr val="5D802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708C53-D1D5-A69A-0FB7-A9FFD307F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653" y="1186698"/>
            <a:ext cx="5842693" cy="20529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F33CE7-D32F-E0F3-902C-1C8EBB14DB43}"/>
              </a:ext>
            </a:extLst>
          </p:cNvPr>
          <p:cNvSpPr/>
          <p:nvPr userDrawn="1"/>
        </p:nvSpPr>
        <p:spPr>
          <a:xfrm>
            <a:off x="0" y="5865857"/>
            <a:ext cx="12192000" cy="992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1E033E-B192-C9DB-E91D-01E75BD2E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27937" y="6154638"/>
            <a:ext cx="573278" cy="41459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485918D5-062E-A14B-3CCA-4BA97D20F2EE}"/>
              </a:ext>
            </a:extLst>
          </p:cNvPr>
          <p:cNvGrpSpPr/>
          <p:nvPr userDrawn="1"/>
        </p:nvGrpSpPr>
        <p:grpSpPr>
          <a:xfrm>
            <a:off x="0" y="5873750"/>
            <a:ext cx="12192000" cy="0"/>
            <a:chOff x="0" y="5778500"/>
            <a:chExt cx="1219200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F359E838-2FD1-3FA8-7EDE-AA4141867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19050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DF8ECE3-3393-225C-AA9D-C770704314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19050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13E1DED2-6333-0ABF-418D-6727D4BA4A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19050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3F4F81BA-FD6B-9BE5-98A9-B9DD963D7A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19050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A714709-34A8-97DE-B449-6F900D3F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19050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FBB2FC0F-5017-1CD9-9668-D091BE4A7B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19050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57142FE-A72C-2992-1AC0-B7D53BC3F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19050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197E7EE1-545A-547C-70EA-05546FFC44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190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4AB0B4A4-F71C-E49C-E951-3A46A730899E}"/>
              </a:ext>
            </a:extLst>
          </p:cNvPr>
          <p:cNvSpPr txBox="1"/>
          <p:nvPr userDrawn="1"/>
        </p:nvSpPr>
        <p:spPr>
          <a:xfrm>
            <a:off x="2901215" y="6228036"/>
            <a:ext cx="7918119" cy="261610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100" dirty="0">
                <a:solidFill>
                  <a:schemeClr val="tx1"/>
                </a:solidFill>
              </a:rPr>
              <a:t>The LIFE21-CET-SMARTREADY-SRI-ENACT </a:t>
            </a:r>
            <a:r>
              <a:rPr lang="fr-BE" sz="1100" dirty="0" err="1">
                <a:solidFill>
                  <a:schemeClr val="tx1"/>
                </a:solidFill>
              </a:rPr>
              <a:t>project</a:t>
            </a:r>
            <a:r>
              <a:rPr lang="fr-BE" sz="1100" dirty="0">
                <a:solidFill>
                  <a:schemeClr val="tx1"/>
                </a:solidFill>
              </a:rPr>
              <a:t> has </a:t>
            </a:r>
            <a:r>
              <a:rPr lang="fr-BE" sz="1100" dirty="0" err="1">
                <a:solidFill>
                  <a:schemeClr val="tx1"/>
                </a:solidFill>
              </a:rPr>
              <a:t>received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funding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from</a:t>
            </a:r>
            <a:r>
              <a:rPr lang="fr-BE" sz="1100" dirty="0">
                <a:solidFill>
                  <a:schemeClr val="tx1"/>
                </a:solidFill>
              </a:rPr>
              <a:t> the </a:t>
            </a:r>
            <a:r>
              <a:rPr lang="fr-BE" sz="1100" dirty="0" err="1">
                <a:solidFill>
                  <a:schemeClr val="tx1"/>
                </a:solidFill>
              </a:rPr>
              <a:t>European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Union’s</a:t>
            </a:r>
            <a:r>
              <a:rPr lang="fr-BE" sz="1100" dirty="0">
                <a:solidFill>
                  <a:schemeClr val="tx1"/>
                </a:solidFill>
              </a:rPr>
              <a:t> LIFE Programme </a:t>
            </a:r>
            <a:r>
              <a:rPr lang="fr-BE" sz="1100" dirty="0" err="1">
                <a:solidFill>
                  <a:schemeClr val="tx1"/>
                </a:solidFill>
              </a:rPr>
              <a:t>under</a:t>
            </a: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err="1">
                <a:solidFill>
                  <a:schemeClr val="tx1"/>
                </a:solidFill>
              </a:rPr>
              <a:t>grant</a:t>
            </a:r>
            <a:r>
              <a:rPr lang="fr-BE" sz="1100" dirty="0">
                <a:solidFill>
                  <a:schemeClr val="tx1"/>
                </a:solidFill>
              </a:rPr>
              <a:t> agreement N°101077201</a:t>
            </a:r>
          </a:p>
        </p:txBody>
      </p:sp>
    </p:spTree>
    <p:extLst>
      <p:ext uri="{BB962C8B-B14F-4D97-AF65-F5344CB8AC3E}">
        <p14:creationId xmlns:p14="http://schemas.microsoft.com/office/powerpoint/2010/main" val="21484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D101355F-0913-FD78-BBB0-3C51866B7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033" y="1027104"/>
            <a:ext cx="6336125" cy="496068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8ABF2-7EB8-0AD1-E783-83EA53C0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852"/>
            <a:ext cx="10515600" cy="29400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4BDCC-2E2D-BBA1-CA95-FA4A9B1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4AD495D9-8E42-82B5-8707-C340359C8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07106"/>
            <a:ext cx="10515600" cy="55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8AD4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27" name="Espace réservé du pied de page 26">
            <a:extLst>
              <a:ext uri="{FF2B5EF4-FFF2-40B4-BE49-F238E27FC236}">
                <a16:creationId xmlns:a16="http://schemas.microsoft.com/office/drawing/2014/main" id="{8B9E2746-B2C2-986D-DD3D-14CF483EE4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105150" y="528020"/>
            <a:ext cx="8248649" cy="270944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7EEC50E4-FA9D-AF49-BB95-C586E3AFE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613" y="870214"/>
            <a:ext cx="4145185" cy="251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D6D936"/>
                </a:solidFill>
              </a:defRPr>
            </a:lvl1pPr>
          </a:lstStyle>
          <a:p>
            <a:pPr lvl="0"/>
            <a:r>
              <a:rPr lang="fr-FR" dirty="0" err="1"/>
              <a:t>Author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E105DBD-82C3-7D40-4515-1CDF2BF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5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8CA0DBD-8A87-11AC-10F1-4E507483A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6706" y="1579042"/>
            <a:ext cx="12379116" cy="4243913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48ABF2-7EB8-0AD1-E783-83EA53C02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852"/>
            <a:ext cx="7810496" cy="29400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4BDCC-2E2D-BBA1-CA95-FA4A9B1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4AD495D9-8E42-82B5-8707-C340359C8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82919"/>
            <a:ext cx="7810498" cy="55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8AD4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10859487-D514-087D-2F95-CB95A59A0A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8674" y="2171852"/>
            <a:ext cx="1635125" cy="16380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ap="rnd">
            <a:solidFill>
              <a:schemeClr val="accent2"/>
            </a:solidFill>
            <a:prstDash val="sysDot"/>
          </a:ln>
          <a:scene3d>
            <a:camera prst="orthographicFront"/>
            <a:lightRig rig="threePt" dir="t"/>
          </a:scene3d>
          <a:sp3d>
            <a:bevelT w="0" h="0"/>
          </a:sp3d>
        </p:spPr>
        <p:txBody>
          <a:bodyPr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32" name="Espace réservé pour une image  29">
            <a:extLst>
              <a:ext uri="{FF2B5EF4-FFF2-40B4-BE49-F238E27FC236}">
                <a16:creationId xmlns:a16="http://schemas.microsoft.com/office/drawing/2014/main" id="{602C0698-A55A-ABD8-C96D-80DD6B295B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18674" y="3977931"/>
            <a:ext cx="1635125" cy="1638000"/>
          </a:xfrm>
          <a:prstGeom prst="rect">
            <a:avLst/>
          </a:prstGeom>
          <a:solidFill>
            <a:schemeClr val="bg1">
              <a:alpha val="85000"/>
            </a:schemeClr>
          </a:solidFill>
          <a:ln w="19050" cap="rnd">
            <a:solidFill>
              <a:schemeClr val="accent2"/>
            </a:solidFill>
            <a:prstDash val="sysDot"/>
          </a:ln>
        </p:spPr>
        <p:txBody>
          <a:bodyPr anchor="ctr" anchorCtr="1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EAB681-1DA2-7A54-0135-5257F5521B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05150" y="528020"/>
            <a:ext cx="8248649" cy="270944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37EEF753-42BE-2E5A-FC82-1FFE43B13C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8613" y="870214"/>
            <a:ext cx="4145185" cy="251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D6D936"/>
                </a:solidFill>
              </a:defRPr>
            </a:lvl1pPr>
          </a:lstStyle>
          <a:p>
            <a:pPr lvl="0"/>
            <a:r>
              <a:rPr lang="fr-FR" dirty="0" err="1"/>
              <a:t>Author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14B0629-A032-B650-B86E-ED8EBF24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2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5B3917F-9411-BBD3-409D-501BAAC9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8" y="1302166"/>
            <a:ext cx="11721759" cy="42536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4BDCC-2E2D-BBA1-CA95-FA4A9B1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4AD495D9-8E42-82B5-8707-C340359C8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66825"/>
            <a:ext cx="10515600" cy="55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8AD4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06F385-E75E-0C3D-7B47-3E4B66A7A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05150" y="528020"/>
            <a:ext cx="8248649" cy="270944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C93C4146-55F6-7796-DCCE-0D4224C8FF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613" y="870214"/>
            <a:ext cx="4145185" cy="251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D6D936"/>
                </a:solidFill>
              </a:defRPr>
            </a:lvl1pPr>
          </a:lstStyle>
          <a:p>
            <a:pPr lvl="0"/>
            <a:r>
              <a:rPr lang="fr-FR" dirty="0" err="1"/>
              <a:t>Author</a:t>
            </a:r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2BE9BD38-CFFC-D8B1-490D-4A92A4173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D1AB86D8-330B-E511-1DFD-E4FCF49DD0B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199" y="3088498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F9702582-F239-6083-DAB6-FBC7CB7474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939358" y="4207519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9" name="Espace réservé pour une image  13">
            <a:extLst>
              <a:ext uri="{FF2B5EF4-FFF2-40B4-BE49-F238E27FC236}">
                <a16:creationId xmlns:a16="http://schemas.microsoft.com/office/drawing/2014/main" id="{9910B329-7820-D258-29BD-C92F7AA50BE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0517" y="3088498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0" name="Espace réservé pour une image  13">
            <a:extLst>
              <a:ext uri="{FF2B5EF4-FFF2-40B4-BE49-F238E27FC236}">
                <a16:creationId xmlns:a16="http://schemas.microsoft.com/office/drawing/2014/main" id="{3C8B45A7-AC2D-5127-484B-5DCF362A96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41676" y="4207519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1" name="Espace réservé pour une image  13">
            <a:extLst>
              <a:ext uri="{FF2B5EF4-FFF2-40B4-BE49-F238E27FC236}">
                <a16:creationId xmlns:a16="http://schemas.microsoft.com/office/drawing/2014/main" id="{03CF6906-2611-5AF1-06AE-A65E93DED6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42835" y="3088498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2" name="Espace réservé pour une image  13">
            <a:extLst>
              <a:ext uri="{FF2B5EF4-FFF2-40B4-BE49-F238E27FC236}">
                <a16:creationId xmlns:a16="http://schemas.microsoft.com/office/drawing/2014/main" id="{E3C022C7-6C29-C93D-3B5C-E161490CB18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43994" y="4207519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3" name="Espace réservé pour une image  13">
            <a:extLst>
              <a:ext uri="{FF2B5EF4-FFF2-40B4-BE49-F238E27FC236}">
                <a16:creationId xmlns:a16="http://schemas.microsoft.com/office/drawing/2014/main" id="{919E40A3-0192-FB4C-2B47-C5640B8BE7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45153" y="3088498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24" name="Espace réservé pour une image  13">
            <a:extLst>
              <a:ext uri="{FF2B5EF4-FFF2-40B4-BE49-F238E27FC236}">
                <a16:creationId xmlns:a16="http://schemas.microsoft.com/office/drawing/2014/main" id="{523F191E-E3C3-8CF2-B336-93134AF109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546314" y="4207519"/>
            <a:ext cx="1835194" cy="1835194"/>
          </a:xfrm>
          <a:prstGeom prst="diamond">
            <a:avLst/>
          </a:prstGeom>
          <a:ln w="15875" cap="rnd">
            <a:solidFill>
              <a:srgbClr val="8CC044"/>
            </a:solidFill>
            <a:prstDash val="sysDot"/>
          </a:ln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4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00604E-1C17-F641-8835-C5C4FF83D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6706" y="1571104"/>
            <a:ext cx="12379116" cy="4243913"/>
          </a:xfrm>
          <a:prstGeom prst="rect">
            <a:avLst/>
          </a:prstGeom>
          <a:noFill/>
        </p:spPr>
      </p:pic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4AD495D9-8E42-82B5-8707-C340359C89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63553"/>
            <a:ext cx="10515598" cy="544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8AD4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5937A8A-55C7-21B5-8D37-4CDE6EDF095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838200" y="2995613"/>
            <a:ext cx="10515600" cy="2878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4BDCC-2E2D-BBA1-CA95-FA4A9B1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EAB681-1DA2-7A54-0135-5257F5521B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05150" y="528020"/>
            <a:ext cx="8248649" cy="270944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2" name="Espace réservé du texte 51">
            <a:extLst>
              <a:ext uri="{FF2B5EF4-FFF2-40B4-BE49-F238E27FC236}">
                <a16:creationId xmlns:a16="http://schemas.microsoft.com/office/drawing/2014/main" id="{37EEF753-42BE-2E5A-FC82-1FFE43B13C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8613" y="870214"/>
            <a:ext cx="4145185" cy="251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D6D936"/>
                </a:solidFill>
              </a:defRPr>
            </a:lvl1pPr>
          </a:lstStyle>
          <a:p>
            <a:pPr lvl="0"/>
            <a:r>
              <a:rPr lang="fr-FR" dirty="0" err="1"/>
              <a:t>Author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A3EED41-DA9F-CC5F-E089-A90AC6BF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3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8B8CDB4-2F8A-ADB4-8261-B3BB224F3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118" y="1302166"/>
            <a:ext cx="11721759" cy="4253668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4BDCC-2E2D-BBA1-CA95-FA4A9B17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06F385-E75E-0C3D-7B47-3E4B66A7A1D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05150" y="528020"/>
            <a:ext cx="8248649" cy="270944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4" name="Espace réservé du texte 46">
            <a:extLst>
              <a:ext uri="{FF2B5EF4-FFF2-40B4-BE49-F238E27FC236}">
                <a16:creationId xmlns:a16="http://schemas.microsoft.com/office/drawing/2014/main" id="{90B32381-4677-47C2-402E-80A732919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255652"/>
            <a:ext cx="10515600" cy="555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F8AD4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SUBTITLE</a:t>
            </a:r>
          </a:p>
        </p:txBody>
      </p:sp>
      <p:sp>
        <p:nvSpPr>
          <p:cNvPr id="7" name="Espace réservé du texte 51">
            <a:extLst>
              <a:ext uri="{FF2B5EF4-FFF2-40B4-BE49-F238E27FC236}">
                <a16:creationId xmlns:a16="http://schemas.microsoft.com/office/drawing/2014/main" id="{ABC78DBE-389A-B482-FE6F-4D15EFBA14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8613" y="870214"/>
            <a:ext cx="4145185" cy="25197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rgbClr val="D6D936"/>
                </a:solidFill>
              </a:defRPr>
            </a:lvl1pPr>
          </a:lstStyle>
          <a:p>
            <a:pPr lvl="0"/>
            <a:r>
              <a:rPr lang="fr-FR" dirty="0" err="1"/>
              <a:t>Author</a:t>
            </a:r>
            <a:endParaRPr lang="fr-FR" dirty="0"/>
          </a:p>
        </p:txBody>
      </p:sp>
      <p:sp>
        <p:nvSpPr>
          <p:cNvPr id="9" name="Espace réservé du tableau 8">
            <a:extLst>
              <a:ext uri="{FF2B5EF4-FFF2-40B4-BE49-F238E27FC236}">
                <a16:creationId xmlns:a16="http://schemas.microsoft.com/office/drawing/2014/main" id="{0AE0F4FB-188B-C0F9-0453-EB38B4C5C056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838201" y="2981691"/>
            <a:ext cx="10515600" cy="29032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73EEDAD-1278-7960-5EB9-7BE9ACCC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85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9008-B155-4504-4F07-51CC8328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64B6-F39E-64C4-B04B-E441D65FB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722FD-30F4-BDFD-6812-1716C730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4A83-099C-4FC8-8BE2-6001EE91B237}" type="datetime1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5D7B-9E35-D755-6CA9-2913D3BE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35E91-4FEF-5DAC-FBA2-C30FBD6A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10DFD3E0-25A7-E05E-B06B-57EBC5A5D709}"/>
              </a:ext>
            </a:extLst>
          </p:cNvPr>
          <p:cNvGrpSpPr/>
          <p:nvPr userDrawn="1"/>
        </p:nvGrpSpPr>
        <p:grpSpPr>
          <a:xfrm rot="10800000">
            <a:off x="838199" y="5943600"/>
            <a:ext cx="10515600" cy="261938"/>
            <a:chOff x="0" y="5778500"/>
            <a:chExt cx="12192000" cy="0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D8F2102-B3E2-F996-FCB8-3C5FEF15A1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9525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06F79AF-01D9-DFAD-A250-599DD36AD7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9525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82FC817-E0C6-E68B-00E0-AF5A2D082B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9525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7F629A76-0EF2-551E-CB0C-FDFDB281E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9525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0D55A29-C146-CD94-8329-5B08886ECF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9525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8D40D580-F1AF-4BC4-E02A-AFDB6B5BB1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9525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68AB893-C414-C974-8FC8-3E5A6403F1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9525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17D580AB-E53B-638C-26C1-2EAD8C0443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95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96785F06-EE44-A5E5-7C8E-96CF24180AC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56479" y="6000220"/>
            <a:ext cx="400521" cy="36512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E66863A1-4461-9F4C-0BF0-3B9F32A4A168}"/>
              </a:ext>
            </a:extLst>
          </p:cNvPr>
          <p:cNvGrpSpPr/>
          <p:nvPr/>
        </p:nvGrpSpPr>
        <p:grpSpPr>
          <a:xfrm rot="10800000">
            <a:off x="3105150" y="558800"/>
            <a:ext cx="8248650" cy="261938"/>
            <a:chOff x="0" y="5778500"/>
            <a:chExt cx="12192000" cy="0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B48AEB04-35B4-28CA-D2F7-1557BD1206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9525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29A5DA00-9FF7-E96F-49C5-3806A1F7A661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9525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8D33ACFD-74A2-9F23-BC02-95E2D3CCF019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9525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630DE80-9839-A1FF-8CE5-4D243446CA8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9525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8F00930-4300-C3CF-B8F1-BED0C3C0D2C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9525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B537835D-189F-BD45-CCB8-B6C4A1058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9525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DD774DD-9807-0135-C16E-F52F521B277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9525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8C4102F-9122-64ED-1058-D4F477C953DF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95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E88107F7-9AAC-61B1-FA47-F4EE37E0B3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9384"/>
            <a:ext cx="1861880" cy="654216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DDB9718D-2D95-E10C-97B4-D77704097FB2}"/>
              </a:ext>
            </a:extLst>
          </p:cNvPr>
          <p:cNvGrpSpPr/>
          <p:nvPr/>
        </p:nvGrpSpPr>
        <p:grpSpPr>
          <a:xfrm rot="10800000">
            <a:off x="838199" y="5943600"/>
            <a:ext cx="10515600" cy="261938"/>
            <a:chOff x="0" y="5778500"/>
            <a:chExt cx="12192000" cy="0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C7D66F9-0C36-6BAC-8E4C-B47AA908BB0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9525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6692946-E4BC-4268-3639-A9E195920C64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9525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AD28851-1426-5BDB-FA76-AE0FD5DA324B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9525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4D744A7-74FB-6C7E-6749-EEA904398367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9525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2D9EE50-ACBB-7332-0677-6B73FAFBC1F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9525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DDB169F-3068-F6EE-1010-846702385CB2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9525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9238627D-552A-6176-D2E2-025C8359E56C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9525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1752E3D-7F15-840C-8B98-FF1B391BC746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95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39F456C4-D8D9-DDCC-8783-0C91AA5E93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199" y="6344708"/>
            <a:ext cx="374650" cy="27094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192EAA2-809C-49A0-F849-9B400C05E9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479" y="6000220"/>
            <a:ext cx="400521" cy="365126"/>
          </a:xfrm>
          <a:prstGeom prst="rect">
            <a:avLst/>
          </a:prstGeom>
        </p:spPr>
      </p:pic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CD8568EE-47F5-7025-ACB5-D1BB44C33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6478" y="6057371"/>
            <a:ext cx="400521" cy="335920"/>
          </a:xfrm>
          <a:prstGeom prst="rect">
            <a:avLst/>
          </a:prstGeom>
        </p:spPr>
        <p:txBody>
          <a:bodyPr lIns="0" tIns="0" rIns="0" bIns="0" anchor="ctr" anchorCtr="1"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fld id="{B0271459-271E-0646-921F-55771C6AF660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B2A5DDA-BA08-41AD-DB1C-3DDA4CDA96FA}"/>
              </a:ext>
            </a:extLst>
          </p:cNvPr>
          <p:cNvGrpSpPr/>
          <p:nvPr/>
        </p:nvGrpSpPr>
        <p:grpSpPr>
          <a:xfrm rot="5400000">
            <a:off x="-2804312" y="3389575"/>
            <a:ext cx="5384786" cy="261938"/>
            <a:chOff x="0" y="5778500"/>
            <a:chExt cx="12192000" cy="0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DE0D3CDB-B0EC-EFBA-5708-5728420AA9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57150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32F1EFC-106F-62F1-649B-B356DC4C62D6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57150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0B7B9B8C-CF18-3AB6-C9DA-EC3DD1E0F203}"/>
                </a:ext>
              </a:extLst>
            </p:cNvPr>
            <p:cNvCxnSpPr>
              <a:cxnSpLocks/>
            </p:cNvCxnSpPr>
            <p:nvPr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57150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8F6EADD4-9259-09C4-1102-A23140E35D03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57150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D623CC9-9255-1718-8D08-CCF21AA161E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57150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A07E6175-4176-4139-EB2F-C8B877D1CA9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57150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0C08E8CF-8416-21AB-8D49-B39C8336AAF6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57150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65E411F-0900-C746-C190-E85D89FA6151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84695DA2-73C7-406A-82A9-F27BBD061083}"/>
              </a:ext>
            </a:extLst>
          </p:cNvPr>
          <p:cNvGrpSpPr/>
          <p:nvPr userDrawn="1"/>
        </p:nvGrpSpPr>
        <p:grpSpPr>
          <a:xfrm rot="10800000">
            <a:off x="3105150" y="558800"/>
            <a:ext cx="8248650" cy="261938"/>
            <a:chOff x="0" y="5778500"/>
            <a:chExt cx="12192000" cy="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03FF9917-FF82-8175-A112-86A78C4F6E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9525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73A8BE17-2DA0-AF43-F8B1-1C3C49E3C7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9525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2B25378F-5008-54EB-76C3-26A42CB668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9525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EFC80CCC-084C-BB14-8D47-674B198877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9525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1CFE8C2-F7EC-1C6C-C7D0-F52CF27211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9525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C998DC9-7BE5-158C-C184-36290C1D3C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9525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7AE38A6-4956-6B6A-358F-580A7FEF52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9525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5F44BE9C-4C84-5A31-11FC-13EED746C7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952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4" name="Image 43">
            <a:extLst>
              <a:ext uri="{FF2B5EF4-FFF2-40B4-BE49-F238E27FC236}">
                <a16:creationId xmlns:a16="http://schemas.microsoft.com/office/drawing/2014/main" id="{4E1E2291-150F-71FB-C730-EAAAAF35272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8200" y="209384"/>
            <a:ext cx="1861880" cy="65421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8FAFB67-85AF-7851-BA58-8733DC2829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38199" y="6344708"/>
            <a:ext cx="374650" cy="270944"/>
          </a:xfrm>
          <a:prstGeom prst="rect">
            <a:avLst/>
          </a:prstGeom>
        </p:spPr>
      </p:pic>
      <p:grpSp>
        <p:nvGrpSpPr>
          <p:cNvPr id="56" name="Groupe 55">
            <a:extLst>
              <a:ext uri="{FF2B5EF4-FFF2-40B4-BE49-F238E27FC236}">
                <a16:creationId xmlns:a16="http://schemas.microsoft.com/office/drawing/2014/main" id="{64FE05BF-FF42-0583-EF92-B3E718537174}"/>
              </a:ext>
            </a:extLst>
          </p:cNvPr>
          <p:cNvGrpSpPr/>
          <p:nvPr userDrawn="1"/>
        </p:nvGrpSpPr>
        <p:grpSpPr>
          <a:xfrm rot="5400000">
            <a:off x="-2804312" y="3389575"/>
            <a:ext cx="5384786" cy="261938"/>
            <a:chOff x="0" y="5778500"/>
            <a:chExt cx="12192000" cy="0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30045B1D-C0BD-CBDC-30B9-42F0E8491D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778500"/>
              <a:ext cx="1524000" cy="0"/>
            </a:xfrm>
            <a:prstGeom prst="line">
              <a:avLst/>
            </a:prstGeom>
            <a:ln w="57150">
              <a:solidFill>
                <a:srgbClr val="45AB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57D125AD-1B17-4B33-8AB3-3A80832736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24000" y="5778500"/>
              <a:ext cx="1524000" cy="0"/>
            </a:xfrm>
            <a:prstGeom prst="line">
              <a:avLst/>
            </a:prstGeom>
            <a:ln w="57150">
              <a:solidFill>
                <a:srgbClr val="8CC0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98235F49-E9B0-1725-9B8F-82CDEAA43F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8000" y="5778500"/>
              <a:ext cx="1524000" cy="0"/>
            </a:xfrm>
            <a:prstGeom prst="line">
              <a:avLst/>
            </a:prstGeom>
            <a:ln w="57150">
              <a:solidFill>
                <a:srgbClr val="D6D9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3337F5ED-B07D-BEE1-C293-59890C23A3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572000" y="5778500"/>
              <a:ext cx="1524000" cy="0"/>
            </a:xfrm>
            <a:prstGeom prst="line">
              <a:avLst/>
            </a:prstGeom>
            <a:ln w="57150">
              <a:solidFill>
                <a:srgbClr val="FFCC0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9E616B3F-850F-564E-58C1-016EAE308D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0" y="5778500"/>
              <a:ext cx="1524000" cy="0"/>
            </a:xfrm>
            <a:prstGeom prst="line">
              <a:avLst/>
            </a:prstGeom>
            <a:ln w="57150">
              <a:solidFill>
                <a:srgbClr val="F8AD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9A84F2D5-CAE0-000B-96D5-75A7831435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20000" y="5778500"/>
              <a:ext cx="1524000" cy="0"/>
            </a:xfrm>
            <a:prstGeom prst="line">
              <a:avLst/>
            </a:prstGeom>
            <a:ln w="57150">
              <a:solidFill>
                <a:srgbClr val="ED732D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7BCA7D5-EBB7-0E22-E57D-0D3B9E4683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4000" y="5778500"/>
              <a:ext cx="1524000" cy="0"/>
            </a:xfrm>
            <a:prstGeom prst="line">
              <a:avLst/>
            </a:prstGeom>
            <a:ln w="57150">
              <a:solidFill>
                <a:srgbClr val="E840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8C5C8843-8E98-FFBE-02D4-ABB84F34D1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668000" y="5778500"/>
              <a:ext cx="1524000" cy="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5" name="Espace réservé du titre 64">
            <a:extLst>
              <a:ext uri="{FF2B5EF4-FFF2-40B4-BE49-F238E27FC236}">
                <a16:creationId xmlns:a16="http://schemas.microsoft.com/office/drawing/2014/main" id="{33C4AE7C-73AB-682A-5192-5EE29BDC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46363"/>
            <a:ext cx="10515600" cy="740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6" name="Espace réservé du pied de page 65">
            <a:extLst>
              <a:ext uri="{FF2B5EF4-FFF2-40B4-BE49-F238E27FC236}">
                <a16:creationId xmlns:a16="http://schemas.microsoft.com/office/drawing/2014/main" id="{3BB74458-E024-7292-FE7F-672640F7F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5150" y="492654"/>
            <a:ext cx="8248649" cy="300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8CC044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BC7BC44-F9B5-463C-8E4C-E1123BC8A47C}"/>
              </a:ext>
            </a:extLst>
          </p:cNvPr>
          <p:cNvSpPr txBox="1"/>
          <p:nvPr userDrawn="1"/>
        </p:nvSpPr>
        <p:spPr>
          <a:xfrm>
            <a:off x="1212849" y="6356643"/>
            <a:ext cx="9606485" cy="246221"/>
          </a:xfrm>
          <a:prstGeom prst="rect">
            <a:avLst/>
          </a:prstGeom>
          <a:noFill/>
        </p:spPr>
        <p:txBody>
          <a:bodyPr wrap="square" r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The LIFE21-CET-SMARTREADY-SRI-ENACT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project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has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received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funding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from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European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Union’s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LIFE Programme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under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BE" sz="1000" dirty="0" err="1">
                <a:solidFill>
                  <a:schemeClr val="bg2">
                    <a:lumMod val="50000"/>
                  </a:schemeClr>
                </a:solidFill>
              </a:rPr>
              <a:t>grant</a:t>
            </a:r>
            <a:r>
              <a:rPr lang="fr-BE" sz="1000" dirty="0">
                <a:solidFill>
                  <a:schemeClr val="bg2">
                    <a:lumMod val="50000"/>
                  </a:schemeClr>
                </a:solidFill>
              </a:rPr>
              <a:t> agreement N°101077201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DD0B50EA-13E1-1051-896A-7AAEA6E4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4003"/>
            <a:ext cx="10515600" cy="3873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566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D802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srienact.e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gris.kamenders@rpr.gov.lv" TargetMode="External"/><Relationship Id="rId2" Type="http://schemas.openxmlformats.org/officeDocument/2006/relationships/hyperlink" Target="mailto:ilgvars.francis@rpr.gov.lv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ulija.jaunrodzina@rpr.gov.lv" TargetMode="External"/><Relationship Id="rId4" Type="http://schemas.openxmlformats.org/officeDocument/2006/relationships/hyperlink" Target="mailto:aija.zucika@rpr.gov.l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FF9F3AFC-6875-4B25-7B76-4D1FA4D5C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Ilgvars Francis, projekta koordinators Latvijā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9F01FCF-557A-0CF1-1858-45983CDF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978" y="3640275"/>
            <a:ext cx="9144000" cy="1251243"/>
          </a:xfrm>
        </p:spPr>
        <p:txBody>
          <a:bodyPr/>
          <a:lstStyle/>
          <a:p>
            <a:b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ES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LIFE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programmas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Instrumentu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pakalpojumu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kopizstrāde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viedās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gatavības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pārņemšanai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(SRI ENACT)</a:t>
            </a:r>
            <a:b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1.kopizstrādes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sanāksme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Rīgā</a:t>
            </a: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2023.gada 9.maijā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502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4268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2.darba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SRI-ENACT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metodoloģijas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kopizstrāde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Co-creation process for the design of the SRI-ENACT methodology (M1-M13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Šīs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Šīs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esošās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pieredzes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izvērtējums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attiecībā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pārņemšanas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gatavību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ieinteresēto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iesaiste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definēšanas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pārņemšanas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līdzizstrādes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Eiropas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Savienībā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(3)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metodoloģijas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piemērošana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reģionos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izmērāmais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ieinteresēto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pušu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pārstāvju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grupu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izveide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katrā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reģionā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SRI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metodoloģijas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pielāgošana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partneru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reģionos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atšķirīga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regulējuma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prakses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apstākļos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Rīgas plānošanas reģiona budžetā paredzēti izdevumi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3-4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kop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izstrādes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darbnīcu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apaļā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galda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diskusiju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organizēšan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BA86E-1678-40C1-A11C-41C709E2F9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54" y="983594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2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5CB1-51F5-480D-6207-9C245C0D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63F45B-7A9B-4712-8A41-CEEA8A8861C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4273-9B35-B005-A768-78BFA4290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207106"/>
            <a:ext cx="5715000" cy="2707794"/>
          </a:xfrm>
        </p:spPr>
        <p:txBody>
          <a:bodyPr>
            <a:normAutofit fontScale="62500" lnSpcReduction="20000"/>
          </a:bodyPr>
          <a:lstStyle/>
          <a:p>
            <a:r>
              <a:rPr lang="lv-LV" sz="2600" dirty="0"/>
              <a:t>SRI-ENACT īstenošanas laikā par pilotprojektiem atbildīgie 7 partneri organizē vienu vai vairākas </a:t>
            </a:r>
            <a:r>
              <a:rPr lang="lv-LV" sz="2600" dirty="0" err="1"/>
              <a:t>kopizstrādes</a:t>
            </a:r>
            <a:r>
              <a:rPr lang="lv-LV" sz="2600" dirty="0"/>
              <a:t> darbnīcas, pieaicinot svarīgāko projekta īstenošanā ieinteresēto pušu pārstāvjus</a:t>
            </a:r>
            <a:endParaRPr lang="en-US" sz="2600" dirty="0"/>
          </a:p>
          <a:p>
            <a:r>
              <a:rPr lang="lv-LV" sz="2400" dirty="0">
                <a:solidFill>
                  <a:schemeClr val="tx1"/>
                </a:solidFill>
                <a:latin typeface="+mn-lt"/>
              </a:rPr>
              <a:t>Kopizstrādes darbnīcu mērķis ir iesaistīt vismaz 10-15 ar jomu saistītus ekspertus (politkas veidotājus, energoauditorus, attīstītājus, pašvaldības, būvniecības procesā iesaistītās iestādes, uzņēmējus un pētniecības iestādes, lai kopīgi izstrādātu vietējai situācijai piemērotu metodoloģiju, kura ļaus: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+mn-lt"/>
              </a:rPr>
              <a:t>Konkrētajam reģionam vai valstij piemērotu SRI novērtējumu veikšanu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+mn-lt"/>
              </a:rPr>
              <a:t>Novērtēt ēku viedās gatavības līmeņa uzlabojumu ietekmi uz energoefetivitātes rādītājiem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tx1"/>
                </a:solidFill>
                <a:latin typeface="+mn-lt"/>
              </a:rPr>
              <a:t>Novērtēt ēku viedās gatavības līmeņa uzlabojumu ietekmi uz uzturēšanas izmaksām, drošību un privātumu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ADE43-CECC-16DE-E723-E0882970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46363"/>
            <a:ext cx="10515600" cy="740489"/>
          </a:xfrm>
        </p:spPr>
        <p:txBody>
          <a:bodyPr anchor="ctr">
            <a:normAutofit/>
          </a:bodyPr>
          <a:lstStyle/>
          <a:p>
            <a:r>
              <a:rPr lang="lv-LV" sz="4100" dirty="0" err="1"/>
              <a:t>Kopizstrādes</a:t>
            </a:r>
            <a:r>
              <a:rPr lang="lv-LV" sz="4100" dirty="0"/>
              <a:t> darbnīcas</a:t>
            </a:r>
            <a:endParaRPr lang="en-US" sz="4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2C89C-D0CE-5A67-A18E-77EA44B1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830" y="4600664"/>
            <a:ext cx="4235323" cy="1624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51745-EF4F-C8AD-981D-337ED93E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79" y="2017267"/>
            <a:ext cx="3177251" cy="3970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FD6AE-7BCD-43BA-BD86-B458150C99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837" y="937223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68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852A1F-343F-6087-CB5A-BB0311D3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999" y="2967106"/>
            <a:ext cx="8228223" cy="29400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05CB1-51F5-480D-6207-9C245C0D0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63F45B-7A9B-4712-8A41-CEEA8A8861C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54273-9B35-B005-A768-78BFA42909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8" y="2226618"/>
            <a:ext cx="10029826" cy="740488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SRI ENACT </a:t>
            </a:r>
            <a:r>
              <a:rPr lang="lv-LV" sz="2200" dirty="0"/>
              <a:t>ietvaros tiks izveidotas 8 nacionāla līmeņa Vadības grupas 8 pilotprojektu īstenošanai un viena Vadības grupa projekta līmenī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200" dirty="0">
                <a:solidFill>
                  <a:schemeClr val="tx1"/>
                </a:solidFill>
                <a:latin typeface="+mn-lt"/>
              </a:rPr>
              <a:t>Projekta īstenošanas komanda informēs Vadības grupu par svarīgākajām aktivitāšu progresu visā projekta īstenošanas laikā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ADE43-CECC-16DE-E723-E0882970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346363"/>
            <a:ext cx="10515600" cy="740489"/>
          </a:xfrm>
        </p:spPr>
        <p:txBody>
          <a:bodyPr anchor="ctr">
            <a:normAutofit/>
          </a:bodyPr>
          <a:lstStyle/>
          <a:p>
            <a:r>
              <a:rPr lang="lv-LV" sz="4100" dirty="0"/>
              <a:t>Projekta SRI-ENACT Vadības grupas darbība</a:t>
            </a:r>
            <a:endParaRPr lang="en-US" sz="4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F1133-7910-4814-8390-3F308C6917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25" y="919586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27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405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3.darba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SRI-ENACT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ieviešanas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rīku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izveidošana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speciālistu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apmācību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satura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izveide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Development of the SRI-ENACT toolkit and training package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(M3-M15)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3.darba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attīstīt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SRI-ENACT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attiecīgo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infrastruktūru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pielāgot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konkrētiem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reģioniem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enerģētikas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speciālistiem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īpašniekiem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apsaimniekotājiem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lēmumu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pieņemšanai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attiecībā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viedajiem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(4)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rokasgrāmatuu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īstenotājiem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gala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lietotājiem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auditoriem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apsaimniekotājiem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u.c.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izmērāmais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tīmeklī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atbalsta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(2) SRI-ENACT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rokasgrāmata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tiešsaistes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bibliotēka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Rīgas plānošanas reģionam konkrēta budžeta apjoma nav, tas galvenokārt attiecas uz Grieķijas partneriem.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4DCA2-33E0-4E26-9B63-1B8B9AD165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09" y="1063867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52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82575"/>
            <a:ext cx="10515600" cy="740489"/>
          </a:xfrm>
        </p:spPr>
        <p:txBody>
          <a:bodyPr>
            <a:normAutofit/>
          </a:bodyPr>
          <a:lstStyle/>
          <a:p>
            <a:r>
              <a:rPr lang="lv-LV" dirty="0"/>
              <a:t>Projekta pieeja </a:t>
            </a:r>
            <a:r>
              <a:rPr lang="en-US" dirty="0"/>
              <a:t>SRI-ENACT </a:t>
            </a:r>
            <a:r>
              <a:rPr lang="lv-LV" dirty="0"/>
              <a:t>atbalsta rīku izveidē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D09DB0-9434-8856-9DCD-DF5BB9F9C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5416" y="1723064"/>
          <a:ext cx="7498080" cy="440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0524132" imgH="7033870" progId="Paint.Picture">
                  <p:embed/>
                </p:oleObj>
              </mc:Choice>
              <mc:Fallback>
                <p:oleObj name="Bitmap Image" r:id="rId2" imgW="10524132" imgH="703387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D09DB0-9434-8856-9DCD-DF5BB9F9C2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416" y="1723064"/>
                        <a:ext cx="7498080" cy="440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063880-523B-40D2-BC9C-7B493C2FB0C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65" y="4897226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63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0" y="1060617"/>
            <a:ext cx="11192256" cy="740489"/>
          </a:xfrm>
        </p:spPr>
        <p:txBody>
          <a:bodyPr>
            <a:normAutofit/>
          </a:bodyPr>
          <a:lstStyle/>
          <a:p>
            <a:r>
              <a:rPr lang="lv-LV" dirty="0"/>
              <a:t>SRI-ENACT ēku viedās gatavības rīku tvērums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cs typeface="Arial" panose="020B0604020202020204" pitchFamily="34" charset="0"/>
              </a:rPr>
              <a:t>15</a:t>
            </a:fld>
            <a:endParaRPr lang="en-US">
              <a:cs typeface="Arial" panose="020B0604020202020204" pitchFamily="34" charset="0"/>
            </a:endParaRPr>
          </a:p>
        </p:txBody>
      </p:sp>
      <p:graphicFrame>
        <p:nvGraphicFramePr>
          <p:cNvPr id="3" name="TextBox 6">
            <a:extLst>
              <a:ext uri="{FF2B5EF4-FFF2-40B4-BE49-F238E27FC236}">
                <a16:creationId xmlns:a16="http://schemas.microsoft.com/office/drawing/2014/main" id="{FB2E5529-5A22-79B0-5489-F386724B0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901536"/>
              </p:ext>
            </p:extLst>
          </p:nvPr>
        </p:nvGraphicFramePr>
        <p:xfrm>
          <a:off x="838198" y="2081794"/>
          <a:ext cx="10853928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C1A47C2-80A5-9625-E599-4A8C6E8E0637}"/>
              </a:ext>
            </a:extLst>
          </p:cNvPr>
          <p:cNvGrpSpPr/>
          <p:nvPr/>
        </p:nvGrpSpPr>
        <p:grpSpPr>
          <a:xfrm>
            <a:off x="702138" y="5532438"/>
            <a:ext cx="10853928" cy="701108"/>
            <a:chOff x="0" y="376734"/>
            <a:chExt cx="10853928" cy="1325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D17E9B-E618-0F46-4DB8-D137770549B5}"/>
                </a:ext>
              </a:extLst>
            </p:cNvPr>
            <p:cNvSpPr/>
            <p:nvPr/>
          </p:nvSpPr>
          <p:spPr>
            <a:xfrm>
              <a:off x="0" y="376734"/>
              <a:ext cx="10853928" cy="80295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81F30E-0A2A-B266-E74B-D481E6B7C8DB}"/>
                </a:ext>
              </a:extLst>
            </p:cNvPr>
            <p:cNvSpPr txBox="1"/>
            <p:nvPr/>
          </p:nvSpPr>
          <p:spPr>
            <a:xfrm>
              <a:off x="0" y="376734"/>
              <a:ext cx="10853928" cy="1325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612" tIns="22860" rIns="128016" bIns="2286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800" b="1" i="0" kern="1200" dirty="0">
                  <a:cs typeface="Arial" panose="020B0604020202020204" pitchFamily="34" charset="0"/>
                </a:rPr>
                <a:t>SRI-ENACT </a:t>
              </a:r>
              <a:r>
                <a:rPr lang="lv-LV" sz="1800" b="1" i="0" kern="1200" dirty="0">
                  <a:cs typeface="Arial" panose="020B0604020202020204" pitchFamily="34" charset="0"/>
                </a:rPr>
                <a:t>rokasgrāmatas izstrāde</a:t>
              </a:r>
              <a:endParaRPr lang="en-US" sz="1800" b="0" i="0" kern="1200" dirty="0">
                <a:cs typeface="Arial" panose="020B06040202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lv-LV" sz="1800" b="0" i="0" kern="1200" dirty="0">
                  <a:cs typeface="Arial" panose="020B0604020202020204" pitchFamily="34" charset="0"/>
                </a:rPr>
                <a:t>Vismaz 3 kapacitātes palielināšanas moduļu izstrāde, balstoties uz 3</a:t>
              </a:r>
              <a:r>
                <a:rPr lang="en-US" dirty="0">
                  <a:cs typeface="Arial" panose="020B0604020202020204" pitchFamily="34" charset="0"/>
                </a:rPr>
                <a:t> SRI </a:t>
              </a:r>
              <a:r>
                <a:rPr lang="lv-LV" dirty="0">
                  <a:cs typeface="Arial" panose="020B0604020202020204" pitchFamily="34" charset="0"/>
                </a:rPr>
                <a:t>ietekmes kritērijiem</a:t>
              </a:r>
              <a:endParaRPr lang="en-US" sz="1800" b="0" i="0" kern="1200" dirty="0"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C0C149B-AA4A-4234-8099-FA6AD65A082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513" y="5094514"/>
            <a:ext cx="1760685" cy="923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08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5139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v-LV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darba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SRI-ENACT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metodoloģijas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pilotēšana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platformas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izveide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Pilot evaluation of the SRI-ENACT methodology and platform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M7-M27). 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Ceturtās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veidojamās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metodoloģijas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ietver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IKT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aspektus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vides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jautājumus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testēt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lēmumu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pieņemšanas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rīkus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konkrētās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teritorijās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ziņojumu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(4)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detalizēt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pārbaudīt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IKT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(5)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definēt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izplatīšanas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vadlīnijas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pētnieciska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tehnoloģiska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sasniedzamie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SRI auditors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tiešsaistes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reģistrs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labākās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apkopojums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izriet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Rīgas plānošanas reģiona budžetā paredzēti līdzekļi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Apmācību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semināru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organizēšanu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auditoriem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auditoru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iesaiste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veikšan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ENACT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dien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organizēšana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CBA595-E9B5-4311-9C74-832F21CF41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54" y="919586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45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5115"/>
            <a:ext cx="10515600" cy="740489"/>
          </a:xfrm>
        </p:spPr>
        <p:txBody>
          <a:bodyPr/>
          <a:lstStyle/>
          <a:p>
            <a:r>
              <a:rPr lang="en-US" dirty="0"/>
              <a:t>SRI Auditor</a:t>
            </a:r>
            <a:r>
              <a:rPr lang="lv-LV" dirty="0"/>
              <a:t>u</a:t>
            </a:r>
            <a:r>
              <a:rPr lang="en-US" dirty="0"/>
              <a:t> </a:t>
            </a:r>
            <a:r>
              <a:rPr lang="lv-LV" dirty="0"/>
              <a:t>iesaiste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01825"/>
            <a:ext cx="10515600" cy="4357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effectLst/>
                <a:ea typeface="TimesNewRomanPSMT"/>
                <a:cs typeface="Arial" panose="020B0604020202020204" pitchFamily="34" charset="0"/>
              </a:rPr>
              <a:t>SRI </a:t>
            </a: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novērtējumus veiks partneru darbinieki vai piesaistīti SRI auditori</a:t>
            </a:r>
            <a:r>
              <a:rPr lang="en-US" sz="2000" b="1" dirty="0">
                <a:effectLst/>
                <a:ea typeface="TimesNewRomanPSMT"/>
                <a:cs typeface="Arial" panose="020B0604020202020204" pitchFamily="34" charset="0"/>
              </a:rPr>
              <a:t> </a:t>
            </a: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(</a:t>
            </a:r>
            <a:r>
              <a:rPr lang="lv-LV" sz="2000" dirty="0" err="1">
                <a:effectLst/>
                <a:ea typeface="TimesNewRomanPSMT"/>
                <a:cs typeface="Arial" panose="020B0604020202020204" pitchFamily="34" charset="0"/>
              </a:rPr>
              <a:t>energoauditori</a:t>
            </a: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)</a:t>
            </a:r>
            <a:endParaRPr lang="en-US" sz="2000" dirty="0">
              <a:effectLst/>
              <a:ea typeface="TimesNewRomanPSMT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Galvenais stimuls energoauditoriem piedalīties SRI novērtējumu veikšanā ir uzlabotās zināšanas, prasmes un kompetences sadarbībā ar ēku īpašniekiem vai lietotājiem</a:t>
            </a: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Papildu atbalsts SRI auditoriem visās pilotu teritorijās ietver</a:t>
            </a: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: </a:t>
            </a:r>
          </a:p>
          <a:p>
            <a:pPr lvl="1">
              <a:spcAft>
                <a:spcPts val="1200"/>
              </a:spcAft>
            </a:pP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Nelielu līdzfinansējumu </a:t>
            </a: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SRI</a:t>
            </a: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 novērtējumu praktiskajai īstenošanai. Latvijā apmācītajiem pirmajiem 12 SRI auditoriem paredzēts atbalsts līdz EUR 1000 par energoauditu veikšanu, izmantojot SRI-ENACT ietvaros izstrādāto viedās gatavības novērtējuma rīku. Līdzfinansējums paredzēts, lai apmaksātu SRI auditoru izdevumus, apsekojot ējas un veicot viedās gatavības novērtējumus</a:t>
            </a: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; </a:t>
            </a:r>
          </a:p>
          <a:p>
            <a:pPr lvl="1">
              <a:spcAft>
                <a:spcPts val="1200"/>
              </a:spcAft>
            </a:pP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SRI auditor</a:t>
            </a: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i pēc apmācību nodarbību pabeigšanas saņems «SRI auditora sertifikātu»</a:t>
            </a:r>
            <a:r>
              <a:rPr lang="en-GB" sz="2000" dirty="0">
                <a:effectLst/>
                <a:ea typeface="TimesNewRomanPSMT"/>
                <a:cs typeface="Arial" panose="020B0604020202020204" pitchFamily="34" charset="0"/>
              </a:rPr>
              <a:t>; </a:t>
            </a:r>
          </a:p>
          <a:p>
            <a:pPr lvl="1">
              <a:spcAft>
                <a:spcPts val="1200"/>
              </a:spcAft>
            </a:pPr>
            <a:r>
              <a:rPr lang="lv-LV" sz="2000" dirty="0">
                <a:effectLst/>
                <a:ea typeface="TimesNewRomanPSMT"/>
                <a:cs typeface="Arial" panose="020B0604020202020204" pitchFamily="34" charset="0"/>
              </a:rPr>
              <a:t>Labākajiem SRI auditoriem būs iespēja piedalīties ES līmeņa pasākumā, kurā meistarklases sniegs labākie ES speciālisti SRI pieejas īstenošanā.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CAB4B-C768-48AB-A1AD-03FD0B4B68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810" y="857586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15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482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darba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Finanšu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instrumenti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biznesa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modeļi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SRI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pārņemšanai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Financing tools and business models for the SRI uptake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M16-M30).  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5.darba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paredz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šādu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sasniegšanu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biznesa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modeļus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atrast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prakses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piemērus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finansēšanai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popularizēšanas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vadlīniju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balstoties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pilotprojektu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SRI-ENACT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popularizēšana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sasniegto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uzturēšana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Galvenie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sasniedzamie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izplatīšana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biznesa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modeļu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izstrāde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priekšlikumi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politikas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rekomendācijām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8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nacionālās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ceļa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Rīgas plānošanas reģiona budžetā paredzēti līdzekļi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attīstības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veicināšanas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pasākuma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organizēšana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Latvijā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77CDA-0050-404D-A152-70246000ED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65" y="1060991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20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37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darba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rezultātu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izplatīšana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jaunu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interesentu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piesaiste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M1-M30). 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6.darba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izplatīt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iepazīstināt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nodrošināt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klātbūtni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dažādos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komunikācijas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kanālos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vietnē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sociālajos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tīklos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citur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(3)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ieinteresēto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saziņas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enerģijas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īpašnieki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apsaimniekotāji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ESCO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pārstāvji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Vairāk informācijas projekta vietnē: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https://srienact.eu/</a:t>
            </a:r>
            <a:r>
              <a:rPr lang="lv-LV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lv-LV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 Jūs varat pieteikties arī projekta ziņu lapas saņemšanai!!!!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B396-6A4A-483B-91D1-D17A399288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085" y="966620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31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548D99-1001-AED6-B521-7EBDBE95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913"/>
            <a:ext cx="10515600" cy="740489"/>
          </a:xfrm>
        </p:spPr>
        <p:txBody>
          <a:bodyPr/>
          <a:lstStyle/>
          <a:p>
            <a:r>
              <a:rPr lang="en-US" dirty="0"/>
              <a:t>P</a:t>
            </a:r>
            <a:r>
              <a:rPr lang="lv-LV" dirty="0"/>
              <a:t>amata informācija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A08B8-0200-C4BB-3823-5C886909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293"/>
            <a:ext cx="10515600" cy="3873781"/>
          </a:xfrm>
        </p:spPr>
        <p:txBody>
          <a:bodyPr>
            <a:normAutofit fontScale="55000" lnSpcReduction="20000"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kta nosaukums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Instrumentu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pakalpojumu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kopizstrāde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viedās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gatavības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indikatoru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pieejas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pārņemšanai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                    </a:t>
            </a:r>
          </a:p>
          <a:p>
            <a:pPr marL="0" indent="0">
              <a:buNone/>
            </a:pPr>
            <a:r>
              <a:rPr lang="lv-LV" sz="27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Co-creating Tools and Services for Smart Readiness Indicator Uptake </a:t>
            </a:r>
            <a:r>
              <a:rPr lang="lv-LV" sz="2700" b="1" dirty="0">
                <a:latin typeface="Arial" panose="020B0604020202020204" pitchFamily="34" charset="0"/>
                <a:cs typeface="Arial" panose="020B0604020202020204" pitchFamily="34" charset="0"/>
              </a:rPr>
              <a:t>(SRI-ENACT)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kta uzsākšana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2022.gada decembris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Projekta īstenošanas ilgums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ēneši</a:t>
            </a:r>
          </a:p>
          <a:p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Projekta budžets: kopējais budžets 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</a:t>
            </a:r>
            <a:r>
              <a:rPr lang="en-US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2 097 587,34</a:t>
            </a:r>
            <a:r>
              <a:rPr lang="lv-LV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tai skaitā RPR daļa </a:t>
            </a: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 139 979,54</a:t>
            </a:r>
            <a:r>
              <a:rPr lang="lv-LV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800" b="1" dirty="0">
                <a:latin typeface="Arial" panose="020B0604020202020204" pitchFamily="34" charset="0"/>
                <a:cs typeface="Arial" panose="020B0604020202020204" pitchFamily="34" charset="0"/>
              </a:rPr>
              <a:t>Partnerība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 partner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i un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a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sociētais partneris (</a:t>
            </a:r>
            <a:r>
              <a:rPr lang="lv-LV" sz="2800" i="1" dirty="0">
                <a:latin typeface="Arial" panose="020B0604020202020204" pitchFamily="34" charset="0"/>
                <a:cs typeface="Arial" panose="020B0604020202020204" pitchFamily="34" charset="0"/>
              </a:rPr>
              <a:t>GRE,CZE, ROM, BUL, AUT, CRO, LAT, ESP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jomā darbojošies partneri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(SLG, SONE)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Pētniecības iestāde, universitāte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(NTUA)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nerģētikas aģentūras, enerģētikas jomas uzņēmumi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(REGEA, BSERC,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ģionālās attīstības iestādes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(RPR)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Enerģijas ražošanas uzņēmums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(VEOLIA)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Service providers (ISPE)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Jomas attīstības p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tikas veidotāji ES līmenī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(EHP)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41F26-D99F-2D28-8144-BF8AF587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1459-271E-0646-921F-55771C6AF660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62ACC-A0B0-4FF6-82CA-ED707BFB4F4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733" y="5034386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52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1DAD1C9-9895-1EDD-E3B7-EB886AD16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85115"/>
            <a:ext cx="10515600" cy="740489"/>
          </a:xfrm>
        </p:spPr>
        <p:txBody>
          <a:bodyPr/>
          <a:lstStyle/>
          <a:p>
            <a:r>
              <a:rPr lang="lv-LV" dirty="0"/>
              <a:t>Galvenie projekta atskaites punkti</a:t>
            </a:r>
            <a:endParaRPr lang="en-US" dirty="0"/>
          </a:p>
        </p:txBody>
      </p:sp>
      <p:pic>
        <p:nvPicPr>
          <p:cNvPr id="8" name="Chart Placeholder 7">
            <a:extLst>
              <a:ext uri="{FF2B5EF4-FFF2-40B4-BE49-F238E27FC236}">
                <a16:creationId xmlns:a16="http://schemas.microsoft.com/office/drawing/2014/main" id="{8FE2A9DA-911D-8541-7F17-E638FEBAF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8" y="1730829"/>
            <a:ext cx="7902218" cy="4286955"/>
          </a:xfrm>
          <a:prstGeom prst="rect">
            <a:avLst/>
          </a:prstGeo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B71BC-669C-474F-9963-DFAE75DF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271459-271E-0646-921F-55771C6AF660}" type="slidenum">
              <a:rPr lang="fr-FR" smtClean="0"/>
              <a:pPr>
                <a:spcAft>
                  <a:spcPts val="600"/>
                </a:spcAft>
              </a:pPr>
              <a:t>20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C9EEE-510D-4130-971C-74F33FC451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437" y="4913191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81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CA52DF48-088E-7441-4D63-7B3ED2CCB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139" y="5120820"/>
            <a:ext cx="9782861" cy="811801"/>
          </a:xfrm>
        </p:spPr>
        <p:txBody>
          <a:bodyPr>
            <a:normAutofit fontScale="77500" lnSpcReduction="20000"/>
          </a:bodyPr>
          <a:lstStyle/>
          <a:p>
            <a:r>
              <a:rPr lang="lv-LV" dirty="0"/>
              <a:t>Projekta īstenošanas laikā Jūs vienmēr varēsit atrast projekta komandu šeit: Ilgvars Francis </a:t>
            </a:r>
            <a:r>
              <a:rPr lang="lv-LV" dirty="0">
                <a:hlinkClick r:id="rId2"/>
              </a:rPr>
              <a:t>ilgvars.francis@rpr.gov.lv</a:t>
            </a:r>
            <a:r>
              <a:rPr lang="lv-LV" dirty="0"/>
              <a:t> (projekta koordinators Latvijā), Agris Kamenders (vadošais eksperts) </a:t>
            </a:r>
            <a:r>
              <a:rPr lang="lv-LV" dirty="0">
                <a:hlinkClick r:id="rId3"/>
              </a:rPr>
              <a:t>agris.kamenders@rpr.gov.lv</a:t>
            </a:r>
            <a:r>
              <a:rPr lang="lv-LV" dirty="0"/>
              <a:t>, Aija Zučika (eksperte) </a:t>
            </a:r>
            <a:r>
              <a:rPr lang="lv-LV" dirty="0">
                <a:hlinkClick r:id="rId4"/>
              </a:rPr>
              <a:t>aija.zucika@rpr.gov.lv</a:t>
            </a:r>
            <a:r>
              <a:rPr lang="lv-LV" dirty="0"/>
              <a:t> un Jūlija </a:t>
            </a:r>
            <a:r>
              <a:rPr lang="lv-LV" dirty="0" err="1"/>
              <a:t>Jaunrodziņa</a:t>
            </a:r>
            <a:r>
              <a:rPr lang="lv-LV" dirty="0"/>
              <a:t> </a:t>
            </a:r>
            <a:r>
              <a:rPr lang="lv-LV" dirty="0">
                <a:hlinkClick r:id="rId5"/>
              </a:rPr>
              <a:t>julija.jaunrodzina@rpr.gov.lv</a:t>
            </a:r>
            <a:r>
              <a:rPr lang="lv-LV" dirty="0"/>
              <a:t>  (komunikācijas aktivitātes)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0ECC-1808-EDCE-78BE-CF1529F90C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1949690-04C7-500D-F69C-63770597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3618333"/>
            <a:ext cx="10156723" cy="1251243"/>
          </a:xfrm>
        </p:spPr>
        <p:txBody>
          <a:bodyPr/>
          <a:lstStyle/>
          <a:p>
            <a:r>
              <a:rPr lang="lv-LV" dirty="0"/>
              <a:t>Paldies par Jūsu uzmanību, nu laiks dziļākam tēmas iztirzājumam!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9AC31-4924-4A18-9A15-F665C240A5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1950" y="6057900"/>
            <a:ext cx="400050" cy="334963"/>
          </a:xfrm>
        </p:spPr>
        <p:txBody>
          <a:bodyPr/>
          <a:lstStyle/>
          <a:p>
            <a:fld id="{B0271459-271E-0646-921F-55771C6AF660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141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548D99-1001-AED6-B521-7EBDBE95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913"/>
            <a:ext cx="10515600" cy="740489"/>
          </a:xfrm>
        </p:spPr>
        <p:txBody>
          <a:bodyPr/>
          <a:lstStyle/>
          <a:p>
            <a:r>
              <a:rPr lang="lv-LV" dirty="0"/>
              <a:t>Kas ir SRI-ENACT pieeja?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A08B8-0200-C4BB-3823-5C886909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293"/>
            <a:ext cx="10515600" cy="38737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veicinātu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palielinās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būvniecības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enerģētikas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ekspertu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spēja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konkrētu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gatavību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Eiropas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Parlamenta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Padomes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Direktīva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2010/31/ES (</a:t>
            </a:r>
            <a:r>
              <a:rPr lang="en-GB" sz="18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EPBD,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apstiprināta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2010.gada 19.maijā,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pārskatīta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2018.gadā)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jeb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,,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energo</a:t>
            </a:r>
            <a:r>
              <a:rPr lang="lv-LV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efektivitātes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direktīva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paredz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ieviest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Viedās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gatavības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indikatoru</a:t>
            </a:r>
            <a:r>
              <a:rPr lang="en-GB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readiness indicators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ļauj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piemērot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standartizētu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metodoloģiju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lai novērtētu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gatavīb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 pieejas īstenošana dalībvalstīm ir brīvprātīga un 7 ES valstis jau ir uzsākušas šīs pieejas testēšanu.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Tomēr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pārņemšana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praktiskā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ieviešana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Eiropas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Savienības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valstīs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radījusi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virkni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atklātu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izaicinājumi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attiecībā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viedās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gatavības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indikatora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definēšanu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piemērošanu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dažādos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partneru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iepriekš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noteiktos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ietvaros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Atbildot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izaicinājumiem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SRI-ENACT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piedāvā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vienotu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atvieglotu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pārņemšanu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Eiropā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pieeja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paredz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ieinteresēto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iesaisti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vietējām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vajadzībām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piemērotu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pielietojumu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kopizstrādē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 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ieviešanu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veicinošu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izmantošanas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parnesi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praktisko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lēmumu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pieņemšanu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attiecībā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viedo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risinājumu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pielietojumiem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ēkās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Papildus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plānotajiem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metodoloģiska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tehnoloģiska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rakstura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rezultātiem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SRI-ENACT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ietvaros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tiks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izstrādāta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apmācību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potenciālajiem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pieejas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īstenošanas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speciālistiem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SRI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auditori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īstenošanas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laikā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tiks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apmāc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īti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120 SRI auditor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veicot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viedās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gatavības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novērtēšanu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1200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ēkā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41F26-D99F-2D28-8144-BF8AF587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1459-271E-0646-921F-55771C6AF66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48FE-C2A6-427D-BD66-54A1FEAF13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12" y="5489106"/>
            <a:ext cx="1459990" cy="88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11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548D99-1001-AED6-B521-7EBDBE95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913"/>
            <a:ext cx="10515600" cy="740489"/>
          </a:xfrm>
        </p:spPr>
        <p:txBody>
          <a:bodyPr/>
          <a:lstStyle/>
          <a:p>
            <a:r>
              <a:rPr lang="lv-LV" dirty="0"/>
              <a:t>Kas ir SRI-ENACT pieeja?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5A08B8-0200-C4BB-3823-5C886909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293"/>
            <a:ext cx="10515600" cy="3873781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SRI pieeja paredz dažāda veida metodes ēku viedās gatavības novērtēšanai, taču pamatā tā attiecas uz risinājumiem: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Apkurē, 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Dzesēšanā,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Ūdens temperatūras regulēšanā,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Gaisa ventilēšanā,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Apgaismojuma jomā, </a:t>
            </a:r>
          </a:p>
          <a:p>
            <a:pPr algn="just"/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Kimata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adaptīvu ēku funkcionēšanā,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Elektrības patēriņā,</a:t>
            </a:r>
          </a:p>
          <a:p>
            <a:pPr algn="just"/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Elektroauto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uzlādē,</a:t>
            </a: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Monitoringa un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kotroles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ierīču darbībā.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41F26-D99F-2D28-8144-BF8AF587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71459-271E-0646-921F-55771C6AF660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B48FE-C2A6-427D-BD66-54A1FEAF13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88" y="5353371"/>
            <a:ext cx="1459990" cy="88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D25F4E-A53F-4BD2-854F-140EC898A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768" y="2269331"/>
            <a:ext cx="6781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1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43243"/>
            <a:ext cx="10515600" cy="740489"/>
          </a:xfrm>
        </p:spPr>
        <p:txBody>
          <a:bodyPr/>
          <a:lstStyle/>
          <a:p>
            <a:r>
              <a:rPr lang="en-US" dirty="0" err="1"/>
              <a:t>Proje</a:t>
            </a:r>
            <a:r>
              <a:rPr lang="lv-LV" dirty="0"/>
              <a:t>kta SRI-ENACT mērķi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extBox 10">
            <a:extLst>
              <a:ext uri="{FF2B5EF4-FFF2-40B4-BE49-F238E27FC236}">
                <a16:creationId xmlns:a16="http://schemas.microsoft.com/office/drawing/2014/main" id="{215E5DAF-9CE6-410E-E478-84635C848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125932"/>
              </p:ext>
            </p:extLst>
          </p:nvPr>
        </p:nvGraphicFramePr>
        <p:xfrm>
          <a:off x="1101725" y="1857857"/>
          <a:ext cx="9772639" cy="394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F544E14-DB92-4CDD-B3ED-BA2CF4866E99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465" y="5856437"/>
            <a:ext cx="1666012" cy="914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6">
            <a:extLst>
              <a:ext uri="{FF2B5EF4-FFF2-40B4-BE49-F238E27FC236}">
                <a16:creationId xmlns:a16="http://schemas.microsoft.com/office/drawing/2014/main" id="{987E036C-396D-770B-A982-8033E8F2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041571"/>
            <a:ext cx="10515600" cy="740489"/>
          </a:xfrm>
        </p:spPr>
        <p:txBody>
          <a:bodyPr anchor="ctr">
            <a:normAutofit/>
          </a:bodyPr>
          <a:lstStyle/>
          <a:p>
            <a:r>
              <a:rPr lang="en-US" dirty="0"/>
              <a:t>P</a:t>
            </a:r>
            <a:r>
              <a:rPr lang="lv-LV" dirty="0"/>
              <a:t>ārskats par SRI-ENACT pilotprojektiem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88761-0D00-C286-A1B6-3A0B71124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6478" y="6057371"/>
            <a:ext cx="400521" cy="3359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63F45B-7A9B-4712-8A41-CEEA8A8861C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579DCB0-28DC-4CAF-C521-76E396258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93493"/>
              </p:ext>
            </p:extLst>
          </p:nvPr>
        </p:nvGraphicFramePr>
        <p:xfrm>
          <a:off x="838198" y="1889054"/>
          <a:ext cx="10515601" cy="430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277">
                  <a:extLst>
                    <a:ext uri="{9D8B030D-6E8A-4147-A177-3AD203B41FA5}">
                      <a16:colId xmlns:a16="http://schemas.microsoft.com/office/drawing/2014/main" val="4105030928"/>
                    </a:ext>
                  </a:extLst>
                </a:gridCol>
                <a:gridCol w="3841485">
                  <a:extLst>
                    <a:ext uri="{9D8B030D-6E8A-4147-A177-3AD203B41FA5}">
                      <a16:colId xmlns:a16="http://schemas.microsoft.com/office/drawing/2014/main" val="266868021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1390218535"/>
                    </a:ext>
                  </a:extLst>
                </a:gridCol>
                <a:gridCol w="4140199">
                  <a:extLst>
                    <a:ext uri="{9D8B030D-6E8A-4147-A177-3AD203B41FA5}">
                      <a16:colId xmlns:a16="http://schemas.microsoft.com/office/drawing/2014/main" val="1599589520"/>
                    </a:ext>
                  </a:extLst>
                </a:gridCol>
              </a:tblGrid>
              <a:tr h="289669">
                <a:tc>
                  <a:txBody>
                    <a:bodyPr/>
                    <a:lstStyle/>
                    <a:p>
                      <a:r>
                        <a:rPr lang="en-US" sz="1400" dirty="0"/>
                        <a:t>Pilot</a:t>
                      </a:r>
                      <a:r>
                        <a:rPr lang="lv-LV" sz="1400" dirty="0"/>
                        <a:t>a vadītāji</a:t>
                      </a:r>
                      <a:endParaRPr lang="en-US" sz="1400" dirty="0"/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Organiz</a:t>
                      </a:r>
                      <a:r>
                        <a:rPr lang="lv-LV" sz="1400" dirty="0" err="1"/>
                        <a:t>ācijas</a:t>
                      </a:r>
                      <a:r>
                        <a:rPr lang="lv-LV" sz="1400" dirty="0"/>
                        <a:t> darbības joma</a:t>
                      </a:r>
                      <a:endParaRPr lang="en-US" sz="1400" dirty="0"/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Valsts</a:t>
                      </a:r>
                      <a:endParaRPr lang="en-US" sz="1400" dirty="0"/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Pilot Ecosystem</a:t>
                      </a: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2479109875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en-US" sz="1400" dirty="0"/>
                        <a:t>REGEA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Ziemeļrietumu Horvātijas reģionālā enerģētikas aģentūra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b="0" dirty="0"/>
                        <a:t>Horvātija</a:t>
                      </a:r>
                    </a:p>
                    <a:p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Aģentūra galvenokārt sadarbojas ar valsts sektora institūcijām, īsteno informatīvus pasākumus iedzīvotājiem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1744789684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en-US" sz="1400"/>
                        <a:t>SEVEn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Energoefektivitātes veicināšanas asociācija, bezpeļņas konsultāciju uzņēmums</a:t>
                      </a:r>
                      <a:r>
                        <a:rPr lang="en-US" sz="1400" dirty="0"/>
                        <a:t> 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b="0" dirty="0"/>
                        <a:t>Čehija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SEVEn</a:t>
                      </a:r>
                      <a:r>
                        <a:rPr lang="en-US" sz="1400" dirty="0"/>
                        <a:t> </a:t>
                      </a:r>
                      <a:r>
                        <a:rPr lang="lv-LV" sz="1400" dirty="0"/>
                        <a:t>sadarbības partneri ir Čehijas ministrijas, pašvaldības un uzņēmumi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3379879860"/>
                  </a:ext>
                </a:extLst>
              </a:tr>
              <a:tr h="734268">
                <a:tc>
                  <a:txBody>
                    <a:bodyPr/>
                    <a:lstStyle/>
                    <a:p>
                      <a:r>
                        <a:rPr lang="en-US" sz="1400"/>
                        <a:t>BSERC 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Association of energy experts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Bulg</a:t>
                      </a:r>
                      <a:r>
                        <a:rPr lang="lv-LV" sz="1400" b="0" dirty="0"/>
                        <a:t>ārija</a:t>
                      </a:r>
                      <a:endParaRPr lang="en-US" sz="1400" b="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BSERC has close partnership with Ministry of Energy and Sustainable Energy Development Agency and other regional/municipal authorities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1471530888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en-US" sz="1400"/>
                        <a:t>RPR</a:t>
                      </a:r>
                      <a:endParaRPr lang="en-US" sz="140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</a:t>
                      </a:r>
                      <a:r>
                        <a:rPr lang="lv-LV" sz="1400" dirty="0"/>
                        <a:t>īgas plānošanas reģions</a:t>
                      </a:r>
                      <a:r>
                        <a:rPr lang="en-US" sz="1400" dirty="0"/>
                        <a:t> 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Latvi</a:t>
                      </a:r>
                      <a:r>
                        <a:rPr lang="lv-LV" sz="1400" dirty="0"/>
                        <a:t>j</a:t>
                      </a:r>
                      <a:r>
                        <a:rPr lang="en-US" sz="1400" dirty="0"/>
                        <a:t>a</a:t>
                      </a:r>
                      <a:endParaRPr lang="lv-LV" sz="1400" dirty="0"/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Tieša sadarbība ar reģionā esošām 9 pašvaldībām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4276841338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en-US" sz="1400" dirty="0"/>
                        <a:t>VEOLIA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Nacionālā un starptautiskā līmenī strādājošs </a:t>
                      </a:r>
                      <a:r>
                        <a:rPr lang="en-US" sz="1400" dirty="0"/>
                        <a:t>ESCO</a:t>
                      </a:r>
                      <a:r>
                        <a:rPr lang="lv-LV" sz="1400" dirty="0"/>
                        <a:t> (energoefektivitātes pakalpojumi)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Sp</a:t>
                      </a:r>
                      <a:r>
                        <a:rPr lang="lv-LV" sz="1400" dirty="0"/>
                        <a:t>ānija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VEOLIA papildus pamata biznesam uztur stratēģisku partner’bu ar Spānijas nacionālās, reģionālās un vietējās paŗvaldes iestādēm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2587601458"/>
                  </a:ext>
                </a:extLst>
              </a:tr>
              <a:tr h="509863">
                <a:tc>
                  <a:txBody>
                    <a:bodyPr/>
                    <a:lstStyle/>
                    <a:p>
                      <a:r>
                        <a:rPr lang="en-US" sz="1400"/>
                        <a:t>ISPE</a:t>
                      </a:r>
                      <a:endParaRPr lang="en-US" sz="140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lv-LV" sz="1400" dirty="0"/>
                        <a:t>Konsultācijas enerģijas un vides pakalpojumu jomā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</a:t>
                      </a:r>
                      <a:r>
                        <a:rPr lang="lv-LV" sz="1400" dirty="0"/>
                        <a:t>umānija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ISPE partner</a:t>
                      </a:r>
                      <a:r>
                        <a:rPr lang="lv-LV" sz="1400" dirty="0"/>
                        <a:t>u visū ir Rumānijas Enerģētikas ministrija, reģionālās un vietējās pārvaldes iestādes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4152571016"/>
                  </a:ext>
                </a:extLst>
              </a:tr>
              <a:tr h="734268">
                <a:tc>
                  <a:txBody>
                    <a:bodyPr/>
                    <a:lstStyle/>
                    <a:p>
                      <a:r>
                        <a:rPr lang="en-US" sz="1400" dirty="0"/>
                        <a:t>SLG, NTUA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SLG: I</a:t>
                      </a:r>
                      <a:r>
                        <a:rPr lang="lv-LV" sz="1400" dirty="0"/>
                        <a:t>K</a:t>
                      </a:r>
                      <a:r>
                        <a:rPr lang="en-US" sz="1400" dirty="0"/>
                        <a:t>T </a:t>
                      </a:r>
                      <a:r>
                        <a:rPr lang="lv-LV" sz="1400" dirty="0"/>
                        <a:t>jomas uzņēmums, kurš izstrādā risinājumus energoefektivitātes uzlabošanai</a:t>
                      </a:r>
                      <a:r>
                        <a:rPr lang="en-US" sz="1400" dirty="0"/>
                        <a:t>; </a:t>
                      </a:r>
                    </a:p>
                    <a:p>
                      <a:r>
                        <a:rPr lang="en-US" sz="1400" dirty="0"/>
                        <a:t>NTUA: Ener</a:t>
                      </a:r>
                      <a:r>
                        <a:rPr lang="lv-LV" sz="1400" dirty="0" err="1"/>
                        <a:t>ģētikas</a:t>
                      </a:r>
                      <a:r>
                        <a:rPr lang="lv-LV" sz="1400" dirty="0"/>
                        <a:t> jomas eksperti, universitāšu mācībspēki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</a:t>
                      </a:r>
                      <a:r>
                        <a:rPr lang="lv-LV" sz="1400" dirty="0"/>
                        <a:t>ieķija 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SLG </a:t>
                      </a:r>
                      <a:r>
                        <a:rPr lang="lv-LV" sz="1400" dirty="0"/>
                        <a:t>sadarbojas ar nacionālās un vietējās pārvaldes iestādēm Grieķijā; </a:t>
                      </a:r>
                      <a:r>
                        <a:rPr lang="en-US" sz="1400" dirty="0"/>
                        <a:t>NTUA </a:t>
                      </a:r>
                      <a:r>
                        <a:rPr lang="en-US" sz="1400" dirty="0" err="1"/>
                        <a:t>i</a:t>
                      </a:r>
                      <a:r>
                        <a:rPr lang="lv-LV" sz="1400" dirty="0"/>
                        <a:t>r viens no varīgākajiem sociālajiem enerģētikas politikas izstrādē Grieķijā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marL="58049" marR="58049" marT="29024" marB="29024"/>
                </a:tc>
                <a:extLst>
                  <a:ext uri="{0D108BD9-81ED-4DB2-BD59-A6C34878D82A}">
                    <a16:rowId xmlns:a16="http://schemas.microsoft.com/office/drawing/2014/main" val="3086738401"/>
                  </a:ext>
                </a:extLst>
              </a:tr>
            </a:tbl>
          </a:graphicData>
        </a:graphic>
      </p:graphicFrame>
      <p:pic>
        <p:nvPicPr>
          <p:cNvPr id="6" name="Picture 5" descr="Flag of Greece">
            <a:extLst>
              <a:ext uri="{FF2B5EF4-FFF2-40B4-BE49-F238E27FC236}">
                <a16:creationId xmlns:a16="http://schemas.microsoft.com/office/drawing/2014/main" id="{DA9442FA-B023-4704-B7D8-E4B3FBFD57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51" y="5572720"/>
            <a:ext cx="466369" cy="4024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6" descr="Flag of Spain">
            <a:extLst>
              <a:ext uri="{FF2B5EF4-FFF2-40B4-BE49-F238E27FC236}">
                <a16:creationId xmlns:a16="http://schemas.microsoft.com/office/drawing/2014/main" id="{14D39154-1579-4B53-B2AC-67DABDC610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51" y="4507002"/>
            <a:ext cx="466369" cy="422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 descr="Flag of Czech Republic, the">
            <a:extLst>
              <a:ext uri="{FF2B5EF4-FFF2-40B4-BE49-F238E27FC236}">
                <a16:creationId xmlns:a16="http://schemas.microsoft.com/office/drawing/2014/main" id="{3C9F6344-F197-4439-AF8A-4F4741141FA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54" y="2735814"/>
            <a:ext cx="466369" cy="4406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 descr="Flag of Croatia">
            <a:extLst>
              <a:ext uri="{FF2B5EF4-FFF2-40B4-BE49-F238E27FC236}">
                <a16:creationId xmlns:a16="http://schemas.microsoft.com/office/drawing/2014/main" id="{DA830C36-6667-4766-A057-6CE4BD03C06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319" y="2207373"/>
            <a:ext cx="465404" cy="4406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10" descr="Flag of Bulgaria">
            <a:extLst>
              <a:ext uri="{FF2B5EF4-FFF2-40B4-BE49-F238E27FC236}">
                <a16:creationId xmlns:a16="http://schemas.microsoft.com/office/drawing/2014/main" id="{5B9B5A69-67EE-4302-94C6-0C06EB8281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54" y="3286972"/>
            <a:ext cx="496366" cy="467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 descr="Flag of Latvia">
            <a:extLst>
              <a:ext uri="{FF2B5EF4-FFF2-40B4-BE49-F238E27FC236}">
                <a16:creationId xmlns:a16="http://schemas.microsoft.com/office/drawing/2014/main" id="{BB5BE2C9-7ACD-4DE9-8A21-9B01CEC03F5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52" y="3953620"/>
            <a:ext cx="496366" cy="467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12" descr="Flag of Romania">
            <a:extLst>
              <a:ext uri="{FF2B5EF4-FFF2-40B4-BE49-F238E27FC236}">
                <a16:creationId xmlns:a16="http://schemas.microsoft.com/office/drawing/2014/main" id="{30B2A7A2-BD7F-4BDE-AEA8-D2129D57AEB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19" y="4997587"/>
            <a:ext cx="466369" cy="4024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2E74AA-48CD-4940-9C5B-DE7D40009A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97" y="1020646"/>
            <a:ext cx="1570701" cy="847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79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D8133-486F-C78E-E578-00FA1CA2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</a:t>
            </a:r>
            <a:r>
              <a:rPr lang="lv-LV" dirty="0"/>
              <a:t>projektu raksturs</a:t>
            </a: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B48DB5D-4072-9F35-5194-0DE0E9E548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636668"/>
              </p:ext>
            </p:extLst>
          </p:nvPr>
        </p:nvGraphicFramePr>
        <p:xfrm>
          <a:off x="838200" y="2144713"/>
          <a:ext cx="10515600" cy="387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0343C-07C6-D00E-33CE-1CA143E1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BarlowCondensed-Regular (Body)"/>
              </a:rPr>
              <a:t>7</a:t>
            </a:fld>
            <a:endParaRPr lang="en-US">
              <a:latin typeface="BarlowCondensed-Regular (Body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65220-6BA6-4898-BB56-739F5C0EBFD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957" y="4771149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18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4E02-79A3-522A-AEB6-7629284D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plāna struktūra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2A625-B3CB-DC90-B81F-789BBD79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3720BA-4C45-9AA6-3741-8B6395608CD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70612" y="2144713"/>
          <a:ext cx="8050776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961897" imgH="4312381" progId="Paint.Picture">
                  <p:embed/>
                </p:oleObj>
              </mc:Choice>
              <mc:Fallback>
                <p:oleObj name="Bitmap Image" r:id="rId2" imgW="8961897" imgH="4312381" progId="Paint.Picture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C23720BA-4C45-9AA6-3741-8B6395608C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612" y="2144713"/>
                        <a:ext cx="8050776" cy="387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A1F7907-E2AC-4DA8-961F-8B55A5E812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05" y="4832962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80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FD9B98-8575-89EE-3E2B-0369D9B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SRI-ENACT darba pakotnes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43635D-9F2D-548B-647C-3825381E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3F45B-7A9B-4712-8A41-CEEA8A8861C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D4E6F74-F89A-D6CF-FF7E-8ED18EBF4D6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44713"/>
            <a:ext cx="10515600" cy="371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1.darba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pakotne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vadība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 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Project management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M1-M30)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b="1" dirty="0">
              <a:effectLst/>
              <a:ea typeface="TimesNewRomanPSMT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Šīs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pakotnes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budžeta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plānošana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savstarpējās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saziņas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mehān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nodrošināšana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skaitā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īstenotājiem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Uzraudzības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padomi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(3)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ziņojumu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sagatavošana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Eiropas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Komisijai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(4)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uzraudzība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(5)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atbilstības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nodrošināšana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attiecībā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pētnieciskajiem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tehniskajiem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mērķiem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(6)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kvalitātes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uzraudzība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(7)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risku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identificēšana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novērtēšana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(8)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izveidoto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zināšanu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vadība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intelektuālais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īpašums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DP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ietver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izmērāmo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rezultātu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izpildes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uzraudzību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WP1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paredz atalgojumu projekta personālam un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komandējum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sanāksmēm</a:t>
            </a: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51786-A766-40B6-8224-02DF25AA68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05" y="4835565"/>
            <a:ext cx="1896745" cy="102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66059"/>
      </p:ext>
    </p:extLst>
  </p:cSld>
  <p:clrMapOvr>
    <a:masterClrMapping/>
  </p:clrMapOvr>
</p:sld>
</file>

<file path=ppt/theme/theme1.xml><?xml version="1.0" encoding="utf-8"?>
<a:theme xmlns:a="http://schemas.openxmlformats.org/drawingml/2006/main" name="SRI-ENACT-PPT">
  <a:themeElements>
    <a:clrScheme name="SRI-ENACT">
      <a:dk1>
        <a:srgbClr val="000000"/>
      </a:dk1>
      <a:lt1>
        <a:srgbClr val="FFFFFF"/>
      </a:lt1>
      <a:dk2>
        <a:srgbClr val="3E561E"/>
      </a:dk2>
      <a:lt2>
        <a:srgbClr val="E7E6E6"/>
      </a:lt2>
      <a:accent1>
        <a:srgbClr val="44AB4F"/>
      </a:accent1>
      <a:accent2>
        <a:srgbClr val="8BC044"/>
      </a:accent2>
      <a:accent3>
        <a:srgbClr val="D6D836"/>
      </a:accent3>
      <a:accent4>
        <a:srgbClr val="FFCB0E"/>
      </a:accent4>
      <a:accent5>
        <a:srgbClr val="ED722D"/>
      </a:accent5>
      <a:accent6>
        <a:srgbClr val="DE1F31"/>
      </a:accent6>
      <a:hlink>
        <a:srgbClr val="ED722D"/>
      </a:hlink>
      <a:folHlink>
        <a:srgbClr val="F8AC45"/>
      </a:folHlink>
    </a:clrScheme>
    <a:fontScheme name="Barlow Condensed">
      <a:majorFont>
        <a:latin typeface="BarlowCondensed-Bold"/>
        <a:ea typeface=""/>
        <a:cs typeface=""/>
      </a:majorFont>
      <a:minorFont>
        <a:latin typeface="BarlowCondensed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Ins="0" rtlCol="0" anchor="b">
        <a:spAutoFit/>
      </a:bodyPr>
      <a:lstStyle>
        <a:defPPr algn="r">
          <a:defRPr sz="1400" dirty="0" err="1" smtClean="0">
            <a:solidFill>
              <a:schemeClr val="accent2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RI-ENACT_PPT_v02" id="{9AAD038C-D6A0-384A-9CD5-AB242D3207B2}" vid="{1DA29831-11FE-5046-899E-EF0B2CBFC2EE}"/>
    </a:ext>
  </a:extLst>
</a:theme>
</file>

<file path=ppt/theme/theme2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 2013 –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4E72126FB9F4EAE7E3352857788EA" ma:contentTypeVersion="11" ma:contentTypeDescription="Create a new document." ma:contentTypeScope="" ma:versionID="d46f53aed5d073ae0d3c337c130c487e">
  <xsd:schema xmlns:xsd="http://www.w3.org/2001/XMLSchema" xmlns:xs="http://www.w3.org/2001/XMLSchema" xmlns:p="http://schemas.microsoft.com/office/2006/metadata/properties" xmlns:ns2="fd74d507-3ddf-4df1-bee8-337007403f19" xmlns:ns3="1501edb9-b9de-4d10-ab5c-39ae577fd45f" targetNamespace="http://schemas.microsoft.com/office/2006/metadata/properties" ma:root="true" ma:fieldsID="33a46f60d45f0aef3fcb2af79f3a265f" ns2:_="" ns3:_="">
    <xsd:import namespace="fd74d507-3ddf-4df1-bee8-337007403f19"/>
    <xsd:import namespace="1501edb9-b9de-4d10-ab5c-39ae577fd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4d507-3ddf-4df1-bee8-337007403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db1168b-7859-49a4-b379-8f22e85e25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1edb9-b9de-4d10-ab5c-39ae577fd45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776d53c-d97a-4b7d-a1b6-001867c367d1}" ma:internalName="TaxCatchAll" ma:showField="CatchAllData" ma:web="1501edb9-b9de-4d10-ab5c-39ae577fd4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01edb9-b9de-4d10-ab5c-39ae577fd45f" xsi:nil="true"/>
    <lcf76f155ced4ddcb4097134ff3c332f xmlns="fd74d507-3ddf-4df1-bee8-337007403f1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A94E20-9AEB-4F0B-AC6E-372C16313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4d507-3ddf-4df1-bee8-337007403f19"/>
    <ds:schemaRef ds:uri="1501edb9-b9de-4d10-ab5c-39ae577fd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E0FB3-DCA9-4F77-B753-A150320420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31E448-BC7C-4006-8121-7F9B54A4F9C6}">
  <ds:schemaRefs>
    <ds:schemaRef ds:uri="http://purl.org/dc/terms/"/>
    <ds:schemaRef ds:uri="http://www.w3.org/XML/1998/namespace"/>
    <ds:schemaRef ds:uri="http://schemas.microsoft.com/office/2006/metadata/properties"/>
    <ds:schemaRef ds:uri="fd74d507-3ddf-4df1-bee8-337007403f19"/>
    <ds:schemaRef ds:uri="1501edb9-b9de-4d10-ab5c-39ae577fd45f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SRI-ENACT_template_PPT</Template>
  <TotalTime>4478</TotalTime>
  <Words>2260</Words>
  <Application>Microsoft Office PowerPoint</Application>
  <PresentationFormat>Widescreen</PresentationFormat>
  <Paragraphs>185</Paragraphs>
  <Slides>21</Slides>
  <Notes>4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BarlowCondensed-Regular (Body)</vt:lpstr>
      <vt:lpstr>BarlowCondensed-Bold</vt:lpstr>
      <vt:lpstr>BarlowCondensed-Regular</vt:lpstr>
      <vt:lpstr>Times New Roman</vt:lpstr>
      <vt:lpstr>Arial</vt:lpstr>
      <vt:lpstr>SRI-ENACT-PPT</vt:lpstr>
      <vt:lpstr>Bitmap Image</vt:lpstr>
      <vt:lpstr> ES LIFE  programmas projekta  Instrumentu un pakalpojumu kopizstrāde viedās gatavības indikatoru pieejas pārņemšanai (SRI ENACT)  1.kopizstrādes sanāksme Rīgā, 2023.gada 9.maijā </vt:lpstr>
      <vt:lpstr>Pamata informācija</vt:lpstr>
      <vt:lpstr>Kas ir SRI-ENACT pieeja?</vt:lpstr>
      <vt:lpstr>Kas ir SRI-ENACT pieeja?</vt:lpstr>
      <vt:lpstr>Projekta SRI-ENACT mērķi</vt:lpstr>
      <vt:lpstr>Pārskats par SRI-ENACT pilotprojektiem</vt:lpstr>
      <vt:lpstr>Pilotprojektu raksturs</vt:lpstr>
      <vt:lpstr>SRI-ENACT Darba plāna struktūra</vt:lpstr>
      <vt:lpstr>SRI-ENACT darba pakotnes</vt:lpstr>
      <vt:lpstr>SRI-ENACT darba pakotnes</vt:lpstr>
      <vt:lpstr>Kopizstrādes darbnīcas</vt:lpstr>
      <vt:lpstr>Projekta SRI-ENACT Vadības grupas darbība</vt:lpstr>
      <vt:lpstr>SRI-ENACT darba pakotnes</vt:lpstr>
      <vt:lpstr>Projekta pieeja SRI-ENACT atbalsta rīku izveidē</vt:lpstr>
      <vt:lpstr>SRI-ENACT ēku viedās gatavības rīku tvērums</vt:lpstr>
      <vt:lpstr>SRI-ENACT darba pakotnes</vt:lpstr>
      <vt:lpstr>SRI Auditoru iesaiste</vt:lpstr>
      <vt:lpstr>SRI-ENACT darba pakotnes</vt:lpstr>
      <vt:lpstr>SRI-ENACT darba pakotnes</vt:lpstr>
      <vt:lpstr>Galvenie projekta atskaites punkti</vt:lpstr>
      <vt:lpstr>Paldies par Jūsu uzmanību, nu laiks dziļākam tēmas iztirzājumam!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Laura Junasová</dc:creator>
  <cp:lastModifiedBy>Ilgvars Francis</cp:lastModifiedBy>
  <cp:revision>21</cp:revision>
  <dcterms:created xsi:type="dcterms:W3CDTF">2023-01-18T14:04:55Z</dcterms:created>
  <dcterms:modified xsi:type="dcterms:W3CDTF">2023-05-09T05:51:20Z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0x01010001D4E72126FB9F4EAE7E3352857788EA</vt:lpwstr>
  </property>
  <property fmtid="{D5CDD505-2E9C-101B-9397-08002B2CF9AE}" pid="3" name="MediaServiceImageTags">
    <vt:lpwstr/>
  </property>
</Properties>
</file>