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0" r:id="rId3"/>
    <p:sldId id="271" r:id="rId4"/>
    <p:sldId id="614" r:id="rId5"/>
    <p:sldId id="622" r:id="rId6"/>
    <p:sldId id="273" r:id="rId7"/>
    <p:sldId id="600" r:id="rId8"/>
    <p:sldId id="658" r:id="rId9"/>
    <p:sldId id="659" r:id="rId10"/>
    <p:sldId id="660" r:id="rId11"/>
    <p:sldId id="661" r:id="rId12"/>
    <p:sldId id="662" r:id="rId13"/>
    <p:sldId id="663" r:id="rId14"/>
    <p:sldId id="664" r:id="rId15"/>
    <p:sldId id="641" r:id="rId16"/>
    <p:sldId id="665" r:id="rId17"/>
    <p:sldId id="642" r:id="rId18"/>
    <p:sldId id="643" r:id="rId19"/>
    <p:sldId id="644" r:id="rId20"/>
    <p:sldId id="567" r:id="rId21"/>
    <p:sldId id="593" r:id="rId22"/>
    <p:sldId id="279" r:id="rId23"/>
    <p:sldId id="666" r:id="rId24"/>
    <p:sldId id="594" r:id="rId25"/>
  </p:sldIdLst>
  <p:sldSz cx="9144000" cy="6858000" type="screen4x3"/>
  <p:notesSz cx="9866313" cy="6735763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33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85965" autoAdjust="0"/>
  </p:normalViewPr>
  <p:slideViewPr>
    <p:cSldViewPr snapToGrid="0" snapToObjects="1">
      <p:cViewPr varScale="1">
        <p:scale>
          <a:sx n="96" d="100"/>
          <a:sy n="96" d="100"/>
        </p:scale>
        <p:origin x="1506" y="96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zej\Desktop\NAP%202021\NAP2027%20investicijas_ministrijam%202020011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474621324178364E-2"/>
          <c:y val="8.0643207571378425E-2"/>
          <c:w val="0.64438248492998451"/>
          <c:h val="0.8199976449177494"/>
        </c:manualLayout>
      </c:layout>
      <c:lineChart>
        <c:grouping val="standar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Vidējais IKP reģionos - mērķis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Sheet1!$C$5:$H$5</c:f>
              <c:strCache>
                <c:ptCount val="6"/>
                <c:pt idx="0">
                  <c:v>2020.gads</c:v>
                </c:pt>
                <c:pt idx="1">
                  <c:v>10 gadi</c:v>
                </c:pt>
                <c:pt idx="2">
                  <c:v>20 gadi</c:v>
                </c:pt>
                <c:pt idx="3">
                  <c:v>30 gadi</c:v>
                </c:pt>
                <c:pt idx="4">
                  <c:v>40 gadi</c:v>
                </c:pt>
                <c:pt idx="5">
                  <c:v>50 gadi</c:v>
                </c:pt>
              </c:strCache>
            </c:strRef>
          </c:cat>
          <c:val>
            <c:numRef>
              <c:f>Sheet1!$C$6:$H$6</c:f>
              <c:numCache>
                <c:formatCode>0%</c:formatCode>
                <c:ptCount val="6"/>
                <c:pt idx="0">
                  <c:v>0.75</c:v>
                </c:pt>
                <c:pt idx="1">
                  <c:v>0.75</c:v>
                </c:pt>
                <c:pt idx="2">
                  <c:v>0.75</c:v>
                </c:pt>
                <c:pt idx="3">
                  <c:v>0.75</c:v>
                </c:pt>
                <c:pt idx="4">
                  <c:v>0.75</c:v>
                </c:pt>
                <c:pt idx="5">
                  <c:v>0.75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0AB-4158-BCA9-5028C17973BD}"/>
            </c:ext>
          </c:extLst>
        </c:ser>
        <c:ser>
          <c:idx val="1"/>
          <c:order val="1"/>
          <c:tx>
            <c:strRef>
              <c:f>Sheet1!$B$7</c:f>
              <c:strCache>
                <c:ptCount val="1"/>
                <c:pt idx="0">
                  <c:v>Reģionu vidējais IKP - esošais temps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  <a:tailEnd type="triangle" w="lg" len="lg"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rgbClr val="C00000"/>
                </a:solidFill>
                <a:round/>
                <a:headEnd type="none" w="med" len="med"/>
                <a:tailEnd type="none" w="med" len="me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0AB-4158-BCA9-5028C17973BD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38100" cap="rnd">
                <a:solidFill>
                  <a:srgbClr val="C00000"/>
                </a:solidFill>
                <a:round/>
                <a:headEnd type="none" w="med" len="med"/>
                <a:tailEnd type="none" w="med" len="me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0AB-4158-BCA9-5028C17973BD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38100" cap="rnd">
                <a:solidFill>
                  <a:srgbClr val="C00000"/>
                </a:solidFill>
                <a:round/>
                <a:headEnd type="none" w="med" len="med"/>
                <a:tailEnd type="none" w="med" len="me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0AB-4158-BCA9-5028C17973BD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38100" cap="rnd">
                <a:solidFill>
                  <a:srgbClr val="C00000"/>
                </a:solidFill>
                <a:round/>
                <a:headEnd type="none" w="med" len="med"/>
                <a:tailEnd type="none" w="med" len="me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AB-4158-BCA9-5028C17973BD}"/>
              </c:ext>
            </c:extLst>
          </c:dPt>
          <c:cat>
            <c:strRef>
              <c:f>Sheet1!$C$5:$H$5</c:f>
              <c:strCache>
                <c:ptCount val="6"/>
                <c:pt idx="0">
                  <c:v>2020.gads</c:v>
                </c:pt>
                <c:pt idx="1">
                  <c:v>10 gadi</c:v>
                </c:pt>
                <c:pt idx="2">
                  <c:v>20 gadi</c:v>
                </c:pt>
                <c:pt idx="3">
                  <c:v>30 gadi</c:v>
                </c:pt>
                <c:pt idx="4">
                  <c:v>40 gadi</c:v>
                </c:pt>
                <c:pt idx="5">
                  <c:v>50 gadi</c:v>
                </c:pt>
              </c:strCache>
            </c:strRef>
          </c:cat>
          <c:val>
            <c:numRef>
              <c:f>Sheet1!$C$7:$H$7</c:f>
              <c:numCache>
                <c:formatCode>0%</c:formatCode>
                <c:ptCount val="6"/>
                <c:pt idx="0">
                  <c:v>0.55000000000000004</c:v>
                </c:pt>
                <c:pt idx="1">
                  <c:v>0.59000000000000008</c:v>
                </c:pt>
                <c:pt idx="2">
                  <c:v>0.63000000000000012</c:v>
                </c:pt>
                <c:pt idx="3">
                  <c:v>0.67000000000000015</c:v>
                </c:pt>
                <c:pt idx="4">
                  <c:v>0.71000000000000019</c:v>
                </c:pt>
                <c:pt idx="5">
                  <c:v>0.75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0AB-4158-BCA9-5028C17973BD}"/>
            </c:ext>
          </c:extLst>
        </c:ser>
        <c:ser>
          <c:idx val="2"/>
          <c:order val="2"/>
          <c:tx>
            <c:strRef>
              <c:f>Sheet1!$B$8</c:f>
              <c:strCache>
                <c:ptCount val="1"/>
                <c:pt idx="0">
                  <c:v>Reģionu vidējais IKP - intensīvais temps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  <a:tailEnd type="triangle" w="lg" len="lg"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rgbClr val="00B050"/>
                </a:solidFill>
                <a:round/>
                <a:headEnd type="none" w="med" len="med"/>
                <a:tailEnd type="none" w="med" len="me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0AB-4158-BCA9-5028C17973BD}"/>
              </c:ext>
            </c:extLst>
          </c:dPt>
          <c:cat>
            <c:strRef>
              <c:f>Sheet1!$C$5:$H$5</c:f>
              <c:strCache>
                <c:ptCount val="6"/>
                <c:pt idx="0">
                  <c:v>2020.gads</c:v>
                </c:pt>
                <c:pt idx="1">
                  <c:v>10 gadi</c:v>
                </c:pt>
                <c:pt idx="2">
                  <c:v>20 gadi</c:v>
                </c:pt>
                <c:pt idx="3">
                  <c:v>30 gadi</c:v>
                </c:pt>
                <c:pt idx="4">
                  <c:v>40 gadi</c:v>
                </c:pt>
                <c:pt idx="5">
                  <c:v>50 gadi</c:v>
                </c:pt>
              </c:strCache>
            </c:strRef>
          </c:cat>
          <c:val>
            <c:numRef>
              <c:f>Sheet1!$C$8:$H$8</c:f>
              <c:numCache>
                <c:formatCode>0%</c:formatCode>
                <c:ptCount val="6"/>
                <c:pt idx="0">
                  <c:v>0.55000000000000004</c:v>
                </c:pt>
                <c:pt idx="1">
                  <c:v>0.65500000000000003</c:v>
                </c:pt>
                <c:pt idx="2">
                  <c:v>0.75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0AB-4158-BCA9-5028C1797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6939104"/>
        <c:axId val="296944984"/>
      </c:lineChart>
      <c:catAx>
        <c:axId val="29693910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  <c:crossAx val="296944984"/>
        <c:crosses val="autoZero"/>
        <c:auto val="1"/>
        <c:lblAlgn val="ctr"/>
        <c:lblOffset val="100"/>
        <c:noMultiLvlLbl val="0"/>
      </c:catAx>
      <c:valAx>
        <c:axId val="296944984"/>
        <c:scaling>
          <c:orientation val="minMax"/>
          <c:min val="0.55000000000000004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lv-LV" sz="2000" b="1" dirty="0"/>
                  <a:t>IKP</a:t>
                </a:r>
                <a:endParaRPr lang="en-US" sz="2000" b="1" dirty="0"/>
              </a:p>
            </c:rich>
          </c:tx>
          <c:layout>
            <c:manualLayout>
              <c:xMode val="edge"/>
              <c:yMode val="edge"/>
              <c:x val="0"/>
              <c:y val="0.427821228819860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lv-LV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  <c:crossAx val="2969391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927125419920405"/>
          <c:y val="0.36959132992085569"/>
          <c:w val="0.23946101546629545"/>
          <c:h val="0.338539063977202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lv-LV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Sheet2!$B$6</c:f>
              <c:strCache>
                <c:ptCount val="1"/>
                <c:pt idx="0">
                  <c:v>2014.-2020.gadā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Sheet2!$A$7:$A$12</c:f>
              <c:strCache>
                <c:ptCount val="6"/>
                <c:pt idx="0">
                  <c:v>Infrastruktūra uzņēmējdarbības atbalstam </c:v>
                </c:pt>
                <c:pt idx="1">
                  <c:v>Pašvaldību ēku energoefektivitātes paaugstināšana</c:v>
                </c:pt>
                <c:pt idx="2">
                  <c:v>Pirmsskolas izglītības un bērnu pieskatīšanas pakalpojuma pieejamība</c:v>
                </c:pt>
                <c:pt idx="3">
                  <c:v>Pašvaldību publiskās ārtelpas attīstība tūrisma veicināšanai </c:v>
                </c:pt>
                <c:pt idx="4">
                  <c:v>Viedās pašvaldības</c:v>
                </c:pt>
                <c:pt idx="5">
                  <c:v>Pašvaldību ceļu un ielu infrastruktūras attīstība</c:v>
                </c:pt>
              </c:strCache>
            </c:strRef>
          </c:cat>
          <c:val>
            <c:numRef>
              <c:f>Sheet2!$B$7:$B$12</c:f>
              <c:numCache>
                <c:formatCode>#,##0</c:formatCode>
                <c:ptCount val="6"/>
                <c:pt idx="0">
                  <c:v>353816079</c:v>
                </c:pt>
                <c:pt idx="1">
                  <c:v>55289876</c:v>
                </c:pt>
                <c:pt idx="2" formatCode="General">
                  <c:v>0</c:v>
                </c:pt>
                <c:pt idx="3">
                  <c:v>41152663</c:v>
                </c:pt>
                <c:pt idx="4" formatCode="General">
                  <c:v>0</c:v>
                </c:pt>
                <c:pt idx="5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A8-4E3A-B795-ACA9819142DF}"/>
            </c:ext>
          </c:extLst>
        </c:ser>
        <c:ser>
          <c:idx val="1"/>
          <c:order val="1"/>
          <c:tx>
            <c:strRef>
              <c:f>Sheet2!$C$6</c:f>
              <c:strCache>
                <c:ptCount val="1"/>
                <c:pt idx="0">
                  <c:v>RPP plānotais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613429828265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1A8-4E3A-B795-ACA9819142D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Sheet2!$A$7:$A$12</c:f>
              <c:strCache>
                <c:ptCount val="6"/>
                <c:pt idx="0">
                  <c:v>Infrastruktūra uzņēmējdarbības atbalstam </c:v>
                </c:pt>
                <c:pt idx="1">
                  <c:v>Pašvaldību ēku energoefektivitātes paaugstināšana</c:v>
                </c:pt>
                <c:pt idx="2">
                  <c:v>Pirmsskolas izglītības un bērnu pieskatīšanas pakalpojuma pieejamība</c:v>
                </c:pt>
                <c:pt idx="3">
                  <c:v>Pašvaldību publiskās ārtelpas attīstība tūrisma veicināšanai </c:v>
                </c:pt>
                <c:pt idx="4">
                  <c:v>Viedās pašvaldības</c:v>
                </c:pt>
                <c:pt idx="5">
                  <c:v>Pašvaldību ceļu un ielu infrastruktūras attīstība</c:v>
                </c:pt>
              </c:strCache>
            </c:strRef>
          </c:cat>
          <c:val>
            <c:numRef>
              <c:f>Sheet2!$C$7:$C$12</c:f>
              <c:numCache>
                <c:formatCode>#,##0</c:formatCode>
                <c:ptCount val="6"/>
                <c:pt idx="0">
                  <c:v>571428571</c:v>
                </c:pt>
                <c:pt idx="1">
                  <c:v>142857143</c:v>
                </c:pt>
                <c:pt idx="2">
                  <c:v>114285714</c:v>
                </c:pt>
                <c:pt idx="3">
                  <c:v>142857143</c:v>
                </c:pt>
                <c:pt idx="4">
                  <c:v>42857143</c:v>
                </c:pt>
                <c:pt idx="5">
                  <c:v>171428571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A8-4E3A-B795-ACA9819142DF}"/>
            </c:ext>
          </c:extLst>
        </c:ser>
        <c:ser>
          <c:idx val="2"/>
          <c:order val="2"/>
          <c:tx>
            <c:strRef>
              <c:f>Sheet2!$D$6</c:f>
              <c:strCache>
                <c:ptCount val="1"/>
                <c:pt idx="0">
                  <c:v>NAP paredzētais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Sheet2!$A$7:$A$12</c:f>
              <c:strCache>
                <c:ptCount val="6"/>
                <c:pt idx="0">
                  <c:v>Infrastruktūra uzņēmējdarbības atbalstam </c:v>
                </c:pt>
                <c:pt idx="1">
                  <c:v>Pašvaldību ēku energoefektivitātes paaugstināšana</c:v>
                </c:pt>
                <c:pt idx="2">
                  <c:v>Pirmsskolas izglītības un bērnu pieskatīšanas pakalpojuma pieejamība</c:v>
                </c:pt>
                <c:pt idx="3">
                  <c:v>Pašvaldību publiskās ārtelpas attīstība tūrisma veicināšanai </c:v>
                </c:pt>
                <c:pt idx="4">
                  <c:v>Viedās pašvaldības</c:v>
                </c:pt>
                <c:pt idx="5">
                  <c:v>Pašvaldību ceļu un ielu infrastruktūras attīstība</c:v>
                </c:pt>
              </c:strCache>
            </c:strRef>
          </c:cat>
          <c:val>
            <c:numRef>
              <c:f>Sheet2!$D$7:$D$12</c:f>
              <c:numCache>
                <c:formatCode>#,##0</c:formatCode>
                <c:ptCount val="6"/>
                <c:pt idx="0">
                  <c:v>180000000</c:v>
                </c:pt>
                <c:pt idx="1">
                  <c:v>35714286</c:v>
                </c:pt>
                <c:pt idx="2">
                  <c:v>35000000</c:v>
                </c:pt>
                <c:pt idx="3">
                  <c:v>32000000</c:v>
                </c:pt>
                <c:pt idx="4">
                  <c:v>21000000</c:v>
                </c:pt>
                <c:pt idx="5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A8-4E3A-B795-ACA9819142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96800192"/>
        <c:axId val="296807640"/>
      </c:barChart>
      <c:catAx>
        <c:axId val="296800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  <c:crossAx val="296807640"/>
        <c:crosses val="autoZero"/>
        <c:auto val="1"/>
        <c:lblAlgn val="ctr"/>
        <c:lblOffset val="100"/>
        <c:noMultiLvlLbl val="0"/>
      </c:catAx>
      <c:valAx>
        <c:axId val="296807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lv-LV"/>
          </a:p>
        </c:txPr>
        <c:crossAx val="29680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Verdana" panose="020B0604030504040204" pitchFamily="34" charset="0"/>
          <a:ea typeface="Verdana" panose="020B0604030504040204" pitchFamily="34" charset="0"/>
        </a:defRPr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6DA794-5D51-4A21-962A-95806DB3723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376BD61-CBA7-4B4A-B6BF-41654637D5D9}">
      <dgm:prSet phldrT="[Text]" custT="1"/>
      <dgm:spPr/>
      <dgm:t>
        <a:bodyPr/>
        <a:lstStyle/>
        <a:p>
          <a:pPr rtl="0"/>
          <a:r>
            <a:rPr lang="lv-LV" sz="1400" b="1" i="0" u="none" strike="noStrike" cap="none" spc="0" baseline="0" dirty="0">
              <a:solidFill>
                <a:srgbClr val="FFFFFF"/>
              </a:solidFill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Reģioni un pašvaldība kā attīstības virzītājs</a:t>
          </a:r>
          <a:endParaRPr lang="en-GB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CB9B05F-60D8-4204-A588-194DD7179FA4}" type="parTrans" cxnId="{A691041C-2C93-4559-866D-F283B96D8CB3}">
      <dgm:prSet/>
      <dgm:spPr/>
      <dgm:t>
        <a:bodyPr/>
        <a:lstStyle/>
        <a:p>
          <a:endParaRPr lang="en-GB" sz="2000"/>
        </a:p>
      </dgm:t>
    </dgm:pt>
    <dgm:pt modelId="{D4F8A826-4B21-41C2-8470-C34EB957D5C4}" type="sibTrans" cxnId="{A691041C-2C93-4559-866D-F283B96D8CB3}">
      <dgm:prSet custT="1"/>
      <dgm:spPr/>
      <dgm:t>
        <a:bodyPr/>
        <a:lstStyle/>
        <a:p>
          <a:endParaRPr lang="en-GB" sz="4400"/>
        </a:p>
      </dgm:t>
    </dgm:pt>
    <dgm:pt modelId="{8735A93C-FE19-4526-A967-4F13B5E55C88}">
      <dgm:prSet phldrT="[Text]" custT="1"/>
      <dgm:spPr/>
      <dgm:t>
        <a:bodyPr/>
        <a:lstStyle/>
        <a:p>
          <a:r>
            <a:rPr lang="lv-LV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Pakalpojumu efektivitāte</a:t>
          </a:r>
          <a:endParaRPr lang="en-GB" sz="18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FF30DA7-26D2-43C2-B9E3-9F9A8C47A962}" type="parTrans" cxnId="{2CD8055C-7007-405C-AE33-7658FBB284C8}">
      <dgm:prSet/>
      <dgm:spPr/>
      <dgm:t>
        <a:bodyPr/>
        <a:lstStyle/>
        <a:p>
          <a:endParaRPr lang="en-GB" sz="2000"/>
        </a:p>
      </dgm:t>
    </dgm:pt>
    <dgm:pt modelId="{8E5D300B-06A6-4681-B6BE-2A81742E8B52}" type="sibTrans" cxnId="{2CD8055C-7007-405C-AE33-7658FBB284C8}">
      <dgm:prSet custT="1"/>
      <dgm:spPr>
        <a:noFill/>
      </dgm:spPr>
      <dgm:t>
        <a:bodyPr/>
        <a:lstStyle/>
        <a:p>
          <a:endParaRPr lang="en-GB" sz="1600"/>
        </a:p>
      </dgm:t>
    </dgm:pt>
    <dgm:pt modelId="{59B05F2F-B1E7-4350-A934-D48B450332B5}">
      <dgm:prSet phldrT="[Text]" custT="1"/>
      <dgm:spPr/>
      <dgm:t>
        <a:bodyPr/>
        <a:lstStyle/>
        <a:p>
          <a:r>
            <a:rPr lang="lv-LV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Uzņēmējdarbības vide reģionos</a:t>
          </a:r>
          <a:endParaRPr lang="en-GB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6C905D1-D9F7-4704-9EC2-2E8DC10CD2DE}" type="parTrans" cxnId="{B76003D8-CA57-40DD-8309-94D8EBBEE8D0}">
      <dgm:prSet/>
      <dgm:spPr/>
      <dgm:t>
        <a:bodyPr/>
        <a:lstStyle/>
        <a:p>
          <a:endParaRPr lang="en-GB" sz="2000"/>
        </a:p>
      </dgm:t>
    </dgm:pt>
    <dgm:pt modelId="{5A0F6A86-1894-4AA1-B058-E6EE9409F847}" type="sibTrans" cxnId="{B76003D8-CA57-40DD-8309-94D8EBBEE8D0}">
      <dgm:prSet custT="1"/>
      <dgm:spPr/>
      <dgm:t>
        <a:bodyPr/>
        <a:lstStyle/>
        <a:p>
          <a:endParaRPr lang="en-GB" sz="4400" dirty="0"/>
        </a:p>
      </dgm:t>
    </dgm:pt>
    <dgm:pt modelId="{5ECDDB68-5840-4EC4-8236-582975C88902}" type="pres">
      <dgm:prSet presAssocID="{806DA794-5D51-4A21-962A-95806DB372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BA9FD485-8A5D-4AAF-A388-4C683E5EC93A}" type="pres">
      <dgm:prSet presAssocID="{E376BD61-CBA7-4B4A-B6BF-41654637D5D9}" presName="node" presStyleLbl="node1" presStyleIdx="0" presStyleCnt="3" custScaleX="128703" custRadScaleRad="100243" custRadScaleInc="-606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6CB5888-C6B2-4B56-8E2D-F16B4321EBF7}" type="pres">
      <dgm:prSet presAssocID="{D4F8A826-4B21-41C2-8470-C34EB957D5C4}" presName="sibTrans" presStyleLbl="sibTrans2D1" presStyleIdx="0" presStyleCnt="3" custAng="16520318" custScaleX="94101" custScaleY="301464" custLinFactNeighborX="-2079" custLinFactNeighborY="12587"/>
      <dgm:spPr>
        <a:prstGeom prst="downArrow">
          <a:avLst/>
        </a:prstGeom>
      </dgm:spPr>
      <dgm:t>
        <a:bodyPr/>
        <a:lstStyle/>
        <a:p>
          <a:endParaRPr lang="lv-LV"/>
        </a:p>
      </dgm:t>
    </dgm:pt>
    <dgm:pt modelId="{378305E4-FB96-4463-AEAD-5F4C885394B9}" type="pres">
      <dgm:prSet presAssocID="{D4F8A826-4B21-41C2-8470-C34EB957D5C4}" presName="connectorText" presStyleLbl="sibTrans2D1" presStyleIdx="0" presStyleCnt="3"/>
      <dgm:spPr/>
      <dgm:t>
        <a:bodyPr/>
        <a:lstStyle/>
        <a:p>
          <a:endParaRPr lang="lv-LV"/>
        </a:p>
      </dgm:t>
    </dgm:pt>
    <dgm:pt modelId="{5AA9DB4C-20D7-418F-866D-ED6DA0A28DBE}" type="pres">
      <dgm:prSet presAssocID="{8735A93C-FE19-4526-A967-4F13B5E55C88}" presName="node" presStyleLbl="node1" presStyleIdx="1" presStyleCnt="3" custScaleX="198145" custRadScaleRad="118655" custRadScaleInc="-2344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D0B977E-773A-431C-A6E7-2457FFBDD939}" type="pres">
      <dgm:prSet presAssocID="{8E5D300B-06A6-4681-B6BE-2A81742E8B52}" presName="sibTrans" presStyleLbl="sibTrans2D1" presStyleIdx="1" presStyleCnt="3"/>
      <dgm:spPr/>
      <dgm:t>
        <a:bodyPr/>
        <a:lstStyle/>
        <a:p>
          <a:endParaRPr lang="lv-LV"/>
        </a:p>
      </dgm:t>
    </dgm:pt>
    <dgm:pt modelId="{0074A18D-1A44-4BA3-A148-06154C205544}" type="pres">
      <dgm:prSet presAssocID="{8E5D300B-06A6-4681-B6BE-2A81742E8B52}" presName="connectorText" presStyleLbl="sibTrans2D1" presStyleIdx="1" presStyleCnt="3"/>
      <dgm:spPr/>
      <dgm:t>
        <a:bodyPr/>
        <a:lstStyle/>
        <a:p>
          <a:endParaRPr lang="lv-LV"/>
        </a:p>
      </dgm:t>
    </dgm:pt>
    <dgm:pt modelId="{EAB0A3BE-D23F-433E-AD48-A2CA8815B6AC}" type="pres">
      <dgm:prSet presAssocID="{59B05F2F-B1E7-4350-A934-D48B450332B5}" presName="node" presStyleLbl="node1" presStyleIdx="2" presStyleCnt="3" custScaleX="146926" custRadScaleRad="130499" custRadScaleInc="2838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7079C9D4-2EC5-4E82-BB76-60BA9641056D}" type="pres">
      <dgm:prSet presAssocID="{5A0F6A86-1894-4AA1-B058-E6EE9409F847}" presName="sibTrans" presStyleLbl="sibTrans2D1" presStyleIdx="2" presStyleCnt="3" custAng="5143296" custScaleX="102539" custScaleY="293267" custLinFactNeighborX="-4334" custLinFactNeighborY="0"/>
      <dgm:spPr>
        <a:prstGeom prst="downArrow">
          <a:avLst/>
        </a:prstGeom>
      </dgm:spPr>
      <dgm:t>
        <a:bodyPr/>
        <a:lstStyle/>
        <a:p>
          <a:endParaRPr lang="lv-LV"/>
        </a:p>
      </dgm:t>
    </dgm:pt>
    <dgm:pt modelId="{646D9B33-03BA-4284-8305-2BB16D3270AD}" type="pres">
      <dgm:prSet presAssocID="{5A0F6A86-1894-4AA1-B058-E6EE9409F847}" presName="connectorText" presStyleLbl="sibTrans2D1" presStyleIdx="2" presStyleCnt="3"/>
      <dgm:spPr/>
      <dgm:t>
        <a:bodyPr/>
        <a:lstStyle/>
        <a:p>
          <a:endParaRPr lang="lv-LV"/>
        </a:p>
      </dgm:t>
    </dgm:pt>
  </dgm:ptLst>
  <dgm:cxnLst>
    <dgm:cxn modelId="{FA8108A9-200F-43E1-AF9D-F926DF350CEC}" type="presOf" srcId="{D4F8A826-4B21-41C2-8470-C34EB957D5C4}" destId="{378305E4-FB96-4463-AEAD-5F4C885394B9}" srcOrd="1" destOrd="0" presId="urn:microsoft.com/office/officeart/2005/8/layout/cycle7"/>
    <dgm:cxn modelId="{A691041C-2C93-4559-866D-F283B96D8CB3}" srcId="{806DA794-5D51-4A21-962A-95806DB37230}" destId="{E376BD61-CBA7-4B4A-B6BF-41654637D5D9}" srcOrd="0" destOrd="0" parTransId="{ECB9B05F-60D8-4204-A588-194DD7179FA4}" sibTransId="{D4F8A826-4B21-41C2-8470-C34EB957D5C4}"/>
    <dgm:cxn modelId="{7E0FCD4B-75D8-4FEF-A55E-5E936F387492}" type="presOf" srcId="{8E5D300B-06A6-4681-B6BE-2A81742E8B52}" destId="{1D0B977E-773A-431C-A6E7-2457FFBDD939}" srcOrd="0" destOrd="0" presId="urn:microsoft.com/office/officeart/2005/8/layout/cycle7"/>
    <dgm:cxn modelId="{64B9414A-423D-416B-B6BF-69722668DCDF}" type="presOf" srcId="{8E5D300B-06A6-4681-B6BE-2A81742E8B52}" destId="{0074A18D-1A44-4BA3-A148-06154C205544}" srcOrd="1" destOrd="0" presId="urn:microsoft.com/office/officeart/2005/8/layout/cycle7"/>
    <dgm:cxn modelId="{E0A32EAA-A0BE-4FC3-A502-F18540AB2A21}" type="presOf" srcId="{D4F8A826-4B21-41C2-8470-C34EB957D5C4}" destId="{16CB5888-C6B2-4B56-8E2D-F16B4321EBF7}" srcOrd="0" destOrd="0" presId="urn:microsoft.com/office/officeart/2005/8/layout/cycle7"/>
    <dgm:cxn modelId="{70BD9CD2-FB0A-4ED4-815D-E21F20E17186}" type="presOf" srcId="{5A0F6A86-1894-4AA1-B058-E6EE9409F847}" destId="{7079C9D4-2EC5-4E82-BB76-60BA9641056D}" srcOrd="0" destOrd="0" presId="urn:microsoft.com/office/officeart/2005/8/layout/cycle7"/>
    <dgm:cxn modelId="{B7D98197-A6FB-476E-98FD-F75141D844CC}" type="presOf" srcId="{59B05F2F-B1E7-4350-A934-D48B450332B5}" destId="{EAB0A3BE-D23F-433E-AD48-A2CA8815B6AC}" srcOrd="0" destOrd="0" presId="urn:microsoft.com/office/officeart/2005/8/layout/cycle7"/>
    <dgm:cxn modelId="{48421DE4-FD9B-4264-9851-639D709D83CE}" type="presOf" srcId="{806DA794-5D51-4A21-962A-95806DB37230}" destId="{5ECDDB68-5840-4EC4-8236-582975C88902}" srcOrd="0" destOrd="0" presId="urn:microsoft.com/office/officeart/2005/8/layout/cycle7"/>
    <dgm:cxn modelId="{B76003D8-CA57-40DD-8309-94D8EBBEE8D0}" srcId="{806DA794-5D51-4A21-962A-95806DB37230}" destId="{59B05F2F-B1E7-4350-A934-D48B450332B5}" srcOrd="2" destOrd="0" parTransId="{26C905D1-D9F7-4704-9EC2-2E8DC10CD2DE}" sibTransId="{5A0F6A86-1894-4AA1-B058-E6EE9409F847}"/>
    <dgm:cxn modelId="{2CD8055C-7007-405C-AE33-7658FBB284C8}" srcId="{806DA794-5D51-4A21-962A-95806DB37230}" destId="{8735A93C-FE19-4526-A967-4F13B5E55C88}" srcOrd="1" destOrd="0" parTransId="{3FF30DA7-26D2-43C2-B9E3-9F9A8C47A962}" sibTransId="{8E5D300B-06A6-4681-B6BE-2A81742E8B52}"/>
    <dgm:cxn modelId="{26C9FE01-9B59-4773-8DA2-DE5D241C9B69}" type="presOf" srcId="{E376BD61-CBA7-4B4A-B6BF-41654637D5D9}" destId="{BA9FD485-8A5D-4AAF-A388-4C683E5EC93A}" srcOrd="0" destOrd="0" presId="urn:microsoft.com/office/officeart/2005/8/layout/cycle7"/>
    <dgm:cxn modelId="{D9E9492B-4551-4AA2-A9C9-FC0A99480CA0}" type="presOf" srcId="{8735A93C-FE19-4526-A967-4F13B5E55C88}" destId="{5AA9DB4C-20D7-418F-866D-ED6DA0A28DBE}" srcOrd="0" destOrd="0" presId="urn:microsoft.com/office/officeart/2005/8/layout/cycle7"/>
    <dgm:cxn modelId="{095340FC-1A58-44E1-A4BF-9029BBD5ED45}" type="presOf" srcId="{5A0F6A86-1894-4AA1-B058-E6EE9409F847}" destId="{646D9B33-03BA-4284-8305-2BB16D3270AD}" srcOrd="1" destOrd="0" presId="urn:microsoft.com/office/officeart/2005/8/layout/cycle7"/>
    <dgm:cxn modelId="{5689813D-95E0-45B3-B0D5-F39A93F91F3C}" type="presParOf" srcId="{5ECDDB68-5840-4EC4-8236-582975C88902}" destId="{BA9FD485-8A5D-4AAF-A388-4C683E5EC93A}" srcOrd="0" destOrd="0" presId="urn:microsoft.com/office/officeart/2005/8/layout/cycle7"/>
    <dgm:cxn modelId="{D800757B-7684-407F-A047-0EBFD07B29FF}" type="presParOf" srcId="{5ECDDB68-5840-4EC4-8236-582975C88902}" destId="{16CB5888-C6B2-4B56-8E2D-F16B4321EBF7}" srcOrd="1" destOrd="0" presId="urn:microsoft.com/office/officeart/2005/8/layout/cycle7"/>
    <dgm:cxn modelId="{0BBEE9EA-042D-43E9-8A0A-DCC3F7EF9C4A}" type="presParOf" srcId="{16CB5888-C6B2-4B56-8E2D-F16B4321EBF7}" destId="{378305E4-FB96-4463-AEAD-5F4C885394B9}" srcOrd="0" destOrd="0" presId="urn:microsoft.com/office/officeart/2005/8/layout/cycle7"/>
    <dgm:cxn modelId="{36D52D37-7D43-4162-803B-808014B7F940}" type="presParOf" srcId="{5ECDDB68-5840-4EC4-8236-582975C88902}" destId="{5AA9DB4C-20D7-418F-866D-ED6DA0A28DBE}" srcOrd="2" destOrd="0" presId="urn:microsoft.com/office/officeart/2005/8/layout/cycle7"/>
    <dgm:cxn modelId="{87C162A4-7E5F-4435-8D41-FC1C5093179C}" type="presParOf" srcId="{5ECDDB68-5840-4EC4-8236-582975C88902}" destId="{1D0B977E-773A-431C-A6E7-2457FFBDD939}" srcOrd="3" destOrd="0" presId="urn:microsoft.com/office/officeart/2005/8/layout/cycle7"/>
    <dgm:cxn modelId="{8D5D283D-D252-4DA2-9930-EEA43E2E7A45}" type="presParOf" srcId="{1D0B977E-773A-431C-A6E7-2457FFBDD939}" destId="{0074A18D-1A44-4BA3-A148-06154C205544}" srcOrd="0" destOrd="0" presId="urn:microsoft.com/office/officeart/2005/8/layout/cycle7"/>
    <dgm:cxn modelId="{A30E6F5D-4787-4BF3-A7BC-5435E9C7D717}" type="presParOf" srcId="{5ECDDB68-5840-4EC4-8236-582975C88902}" destId="{EAB0A3BE-D23F-433E-AD48-A2CA8815B6AC}" srcOrd="4" destOrd="0" presId="urn:microsoft.com/office/officeart/2005/8/layout/cycle7"/>
    <dgm:cxn modelId="{B9B74702-721C-40EA-B4C9-DA02091BFB6E}" type="presParOf" srcId="{5ECDDB68-5840-4EC4-8236-582975C88902}" destId="{7079C9D4-2EC5-4E82-BB76-60BA9641056D}" srcOrd="5" destOrd="0" presId="urn:microsoft.com/office/officeart/2005/8/layout/cycle7"/>
    <dgm:cxn modelId="{CDD8463F-879F-44F3-8222-57D51CD3E06A}" type="presParOf" srcId="{7079C9D4-2EC5-4E82-BB76-60BA9641056D}" destId="{646D9B33-03BA-4284-8305-2BB16D3270A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FD485-8A5D-4AAF-A388-4C683E5EC93A}">
      <dsp:nvSpPr>
        <dsp:cNvPr id="0" name=""/>
        <dsp:cNvSpPr/>
      </dsp:nvSpPr>
      <dsp:spPr>
        <a:xfrm>
          <a:off x="2399519" y="0"/>
          <a:ext cx="2626737" cy="1020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b="1" i="0" u="none" strike="noStrike" kern="1200" cap="none" spc="0" baseline="0" dirty="0">
              <a:solidFill>
                <a:srgbClr val="FFFFFF"/>
              </a:solidFill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Reģioni un pašvaldība kā attīstības virzītājs</a:t>
          </a:r>
          <a:endParaRPr lang="en-GB" sz="14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429407" y="29888"/>
        <a:ext cx="2566961" cy="960688"/>
      </dsp:txXfrm>
    </dsp:sp>
    <dsp:sp modelId="{16CB5888-C6B2-4B56-8E2D-F16B4321EBF7}">
      <dsp:nvSpPr>
        <dsp:cNvPr id="0" name=""/>
        <dsp:cNvSpPr/>
      </dsp:nvSpPr>
      <dsp:spPr>
        <a:xfrm rot="19385332">
          <a:off x="4477398" y="1306220"/>
          <a:ext cx="778941" cy="107671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400" kern="1200"/>
        </a:p>
      </dsp:txBody>
      <dsp:txXfrm>
        <a:off x="4711080" y="1521563"/>
        <a:ext cx="311577" cy="646030"/>
      </dsp:txXfrm>
    </dsp:sp>
    <dsp:sp modelId="{5AA9DB4C-20D7-418F-866D-ED6DA0A28DBE}">
      <dsp:nvSpPr>
        <dsp:cNvPr id="0" name=""/>
        <dsp:cNvSpPr/>
      </dsp:nvSpPr>
      <dsp:spPr>
        <a:xfrm>
          <a:off x="4033268" y="2578780"/>
          <a:ext cx="4043999" cy="1020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Pakalpojumu efektivitāte</a:t>
          </a:r>
          <a:endParaRPr lang="en-GB" sz="18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063156" y="2608668"/>
        <a:ext cx="3984223" cy="960688"/>
      </dsp:txXfrm>
    </dsp:sp>
    <dsp:sp modelId="{1D0B977E-773A-431C-A6E7-2457FFBDD939}">
      <dsp:nvSpPr>
        <dsp:cNvPr id="0" name=""/>
        <dsp:cNvSpPr/>
      </dsp:nvSpPr>
      <dsp:spPr>
        <a:xfrm rot="10848185">
          <a:off x="3102076" y="2874837"/>
          <a:ext cx="827771" cy="357162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 rot="10800000">
        <a:off x="3209225" y="2946269"/>
        <a:ext cx="613473" cy="214298"/>
      </dsp:txXfrm>
    </dsp:sp>
    <dsp:sp modelId="{EAB0A3BE-D23F-433E-AD48-A2CA8815B6AC}">
      <dsp:nvSpPr>
        <dsp:cNvPr id="0" name=""/>
        <dsp:cNvSpPr/>
      </dsp:nvSpPr>
      <dsp:spPr>
        <a:xfrm>
          <a:off x="0" y="2514918"/>
          <a:ext cx="2998656" cy="1020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Uzņēmējdarbības vide reģionos</a:t>
          </a:r>
          <a:endParaRPr lang="en-GB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9888" y="2544806"/>
        <a:ext cx="2938880" cy="960688"/>
      </dsp:txXfrm>
    </dsp:sp>
    <dsp:sp modelId="{7079C9D4-2EC5-4E82-BB76-60BA9641056D}">
      <dsp:nvSpPr>
        <dsp:cNvPr id="0" name=""/>
        <dsp:cNvSpPr/>
      </dsp:nvSpPr>
      <dsp:spPr>
        <a:xfrm rot="2224495">
          <a:off x="2145838" y="1243971"/>
          <a:ext cx="848788" cy="104744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400" kern="1200" dirty="0"/>
        </a:p>
      </dsp:txBody>
      <dsp:txXfrm>
        <a:off x="2400474" y="1453459"/>
        <a:ext cx="339516" cy="628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0.35737</cdr:x>
      <cdr:y>0.24623</cdr:y>
    </cdr:from>
    <cdr:to>
      <cdr:x>0.35813</cdr:x>
      <cdr:y>0.90151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xmlns="" id="{C7C20032-89D3-4B2F-A31C-B9A65934EC4A}"/>
            </a:ext>
          </a:extLst>
        </cdr:cNvPr>
        <cdr:cNvCxnSpPr/>
      </cdr:nvCxnSpPr>
      <cdr:spPr>
        <a:xfrm xmlns:a="http://schemas.openxmlformats.org/drawingml/2006/main" flipV="1">
          <a:off x="3291657" y="1166813"/>
          <a:ext cx="6971" cy="3105151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00B05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0.74385</cdr:x>
      <cdr:y>0.24221</cdr:y>
    </cdr:from>
    <cdr:to>
      <cdr:x>0.74386</cdr:x>
      <cdr:y>0.89715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xmlns="" id="{4CE0F072-C1D8-4C1A-90A6-DCA2D860423B}"/>
            </a:ext>
          </a:extLst>
        </cdr:cNvPr>
        <cdr:cNvCxnSpPr/>
      </cdr:nvCxnSpPr>
      <cdr:spPr>
        <a:xfrm xmlns:a="http://schemas.openxmlformats.org/drawingml/2006/main" flipV="1">
          <a:off x="6851378" y="1147763"/>
          <a:ext cx="107" cy="3103562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C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0.73961</cdr:x>
      <cdr:y>0.10521</cdr:y>
    </cdr:from>
    <cdr:to>
      <cdr:x>0.94134</cdr:x>
      <cdr:y>0.239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70259" y="459158"/>
          <a:ext cx="1792077" cy="5838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v-LV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75402" cy="3367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8628" y="2"/>
            <a:ext cx="4275402" cy="3367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73659-621C-4C6B-A01B-B3C6177FB8EF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97807"/>
            <a:ext cx="4275402" cy="336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8628" y="6397807"/>
            <a:ext cx="4275402" cy="336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E59FB-E231-47FC-BFA6-B05ACDCCB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08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75402" cy="3367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8628" y="2"/>
            <a:ext cx="4275402" cy="3367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162DFB-2DF2-49DF-AB30-1B82DA14A74A}" type="datetimeFigureOut">
              <a:rPr lang="lv-LV"/>
              <a:pPr>
                <a:defRPr/>
              </a:pPr>
              <a:t>02.03.2020.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632" y="3199490"/>
            <a:ext cx="7893050" cy="303109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97807"/>
            <a:ext cx="4275402" cy="336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8628" y="6397807"/>
            <a:ext cx="4275402" cy="336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41611AF-D64A-4226-A96F-FB0A1712ABB7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847846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611AF-D64A-4226-A96F-FB0A1712ABB7}" type="slidenum">
              <a:rPr lang="lv-LV" altLang="en-US" smtClean="0"/>
              <a:pPr>
                <a:defRPr/>
              </a:pPr>
              <a:t>5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050570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611AF-D64A-4226-A96F-FB0A1712ABB7}" type="slidenum">
              <a:rPr lang="lv-LV" altLang="en-US" smtClean="0"/>
              <a:pPr>
                <a:defRPr/>
              </a:pPr>
              <a:t>22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41780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* Nosacījumos</a:t>
            </a:r>
            <a:r>
              <a:rPr lang="lv-LV" baseline="0" dirty="0"/>
              <a:t> tiks paredzēts, ka jaunu darba vietu radīšanas gadījumā nepieciešams radīt vismaz </a:t>
            </a:r>
            <a:r>
              <a:rPr lang="lv-LV" b="1" u="sng" baseline="0" dirty="0">
                <a:solidFill>
                  <a:srgbClr val="C00000"/>
                </a:solidFill>
              </a:rPr>
              <a:t>vidējo</a:t>
            </a:r>
            <a:r>
              <a:rPr lang="lv-LV" baseline="0" dirty="0"/>
              <a:t> darba algu fondu, esošo darba vietu gadījumos nepieciešams palielināt darba algu fondu.</a:t>
            </a: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* Avots – uzņēmumu</a:t>
            </a:r>
            <a:r>
              <a:rPr lang="lv-LV" baseline="0" dirty="0"/>
              <a:t> gada pārskatu pielikums, attiecas uz vidējiem un lielajiem uzņēmumiem. Attiecībā uz mikro un mazajiem uzņēmumiem pašvaldībai jāvienojas ar uzņēmumiem par datu iegūšanu.</a:t>
            </a: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dirty="0"/>
              <a:t>** Avots – uzņēmumu</a:t>
            </a:r>
            <a:r>
              <a:rPr lang="lv-LV" baseline="0" dirty="0"/>
              <a:t> gada pārskatu pielikums, attiecas uz vidējiem un lielajiem uzņēmumiem. Attiecībā uz mikro un mazajiem uzņēmumiem informācija tiks iegūta CFLA atskaites formā.</a:t>
            </a:r>
            <a:endParaRPr lang="lv-LV" dirty="0"/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lv-LV" dirty="0"/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dirty="0"/>
              <a:t>Komersantu</a:t>
            </a:r>
            <a:r>
              <a:rPr lang="lv-LV" baseline="0" dirty="0"/>
              <a:t> skaita aprēķins – 3 milj. ES fondi uz 1 komersantu</a:t>
            </a:r>
            <a:endParaRPr lang="lv-LV" dirty="0"/>
          </a:p>
          <a:p>
            <a:endParaRPr lang="lv-LV" baseline="0" dirty="0"/>
          </a:p>
          <a:p>
            <a:r>
              <a:rPr lang="lv-LV" sz="1200" b="0" kern="1200" baseline="0" dirty="0">
                <a:solidFill>
                  <a:schemeClr val="dk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Uzņēmumi ar augstu apgrozījumu – uzņēmumu skaits, kas atbalstīti ar ERAF, kam ir pozitīva izaugsme (t.i. augsts apgrozījums) vienu gadu pēc projekta pabeigšanas</a:t>
            </a:r>
          </a:p>
          <a:p>
            <a:r>
              <a:rPr lang="lv-LV" sz="1200" b="0" kern="1200" baseline="0" dirty="0">
                <a:solidFill>
                  <a:schemeClr val="dk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Darba algas fondu ir iespējams identificēt pēc uzņēmumu pārskatiem - Ministru kabineta 2016. gada 21. jūnija noteikumi Nr. 399 Noteikumi par sabiedrību sagatavoto finanšu pārskatu vai konsolidēto finanšu pārskatu elektroniskā noraksta formu - atlīdzība par darbu</a:t>
            </a:r>
          </a:p>
          <a:p>
            <a:r>
              <a:rPr lang="lv-LV" sz="1200" b="0" kern="1200" baseline="0" dirty="0">
                <a:solidFill>
                  <a:schemeClr val="dk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Izvelētie rādītāji – darba vietas un nefinanšu investīcijas – jāsasniedz ar pēdējo maksājumu. Rādītāju nesasniegšanas gadījumā tiek piemērota finanšu korekcija.</a:t>
            </a:r>
          </a:p>
          <a:p>
            <a:r>
              <a:rPr lang="lv-LV" sz="1200" b="0" kern="1200" baseline="0" dirty="0">
                <a:solidFill>
                  <a:schemeClr val="dk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Uzņēmumi ar augsto apgrozījumu – 1 gads pēc projekta pabeigšanas (avots: EK skaidrojums)</a:t>
            </a:r>
          </a:p>
          <a:p>
            <a:endParaRPr lang="lv-LV" sz="1200" b="0" kern="1200" baseline="0" dirty="0">
              <a:solidFill>
                <a:schemeClr val="dk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1611AF-D64A-4226-A96F-FB0A1712ABB7}" type="slidenum">
              <a:rPr lang="lv-LV" altLang="en-US" smtClean="0"/>
              <a:pPr>
                <a:defRPr/>
              </a:pPr>
              <a:t>8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390314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1611AF-D64A-4226-A96F-FB0A1712ABB7}" type="slidenum">
              <a:rPr lang="lv-LV" altLang="en-US" smtClean="0"/>
              <a:pPr>
                <a:defRPr/>
              </a:pPr>
              <a:t>9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468252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1611AF-D64A-4226-A96F-FB0A1712ABB7}" type="slidenum">
              <a:rPr lang="lv-LV" altLang="en-US" smtClean="0"/>
              <a:pPr>
                <a:defRPr/>
              </a:pPr>
              <a:t>10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663387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PII projektu</a:t>
            </a:r>
            <a:r>
              <a:rPr lang="lv-LV" baseline="0" dirty="0"/>
              <a:t> vērtēšanā – izmaksas uz 1 bērnu, EUR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1611AF-D64A-4226-A96F-FB0A1712ABB7}" type="slidenum">
              <a:rPr lang="lv-LV" altLang="en-US" smtClean="0"/>
              <a:pPr>
                <a:defRPr/>
              </a:pPr>
              <a:t>11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025158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1611AF-D64A-4226-A96F-FB0A1712ABB7}" type="slidenum">
              <a:rPr lang="lv-LV" altLang="en-US" smtClean="0"/>
              <a:pPr>
                <a:defRPr/>
              </a:pPr>
              <a:t>12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570076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1611AF-D64A-4226-A96F-FB0A1712ABB7}" type="slidenum">
              <a:rPr lang="lv-LV" altLang="en-US" smtClean="0"/>
              <a:pPr>
                <a:defRPr/>
              </a:pPr>
              <a:t>13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276701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1611AF-D64A-4226-A96F-FB0A1712ABB7}" type="slidenum">
              <a:rPr lang="lv-LV" altLang="en-US" smtClean="0"/>
              <a:pPr>
                <a:defRPr/>
              </a:pPr>
              <a:t>20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507654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lv-LV" b="1" dirty="0"/>
              <a:t>Principi / kritēriji projektiem:</a:t>
            </a:r>
          </a:p>
          <a:p>
            <a:pPr marL="1047750" lvl="1" indent="-285750">
              <a:buFont typeface="Arial" panose="020B0604020202020204" pitchFamily="34" charset="0"/>
              <a:buChar char="•"/>
            </a:pP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Reģionāla mēroga objekti, kas atrodas vai apkalpo vairāku pašvaldību teritorijas (piem., liela mēroga industriālās teritorijas, mobilitātes punkti (</a:t>
            </a:r>
            <a:r>
              <a:rPr lang="lv-LV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Park&amp;Ride</a:t>
            </a: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reģionālie veloceliņi, tūrisma objekti, dabas teritorijas un ūdensmalas u.tml.)</a:t>
            </a:r>
          </a:p>
          <a:p>
            <a:pPr marL="1047750" lvl="1" indent="-285750">
              <a:buFont typeface="Arial" panose="020B0604020202020204" pitchFamily="34" charset="0"/>
              <a:buChar char="•"/>
            </a:pPr>
            <a:endParaRPr lang="lv-LV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47750" lvl="1" indent="-285750">
              <a:buFont typeface="Arial" panose="020B0604020202020204" pitchFamily="34" charset="0"/>
              <a:buChar char="•"/>
            </a:pP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Vienotie risinājumi reģionālajā mērogā (piem., pašvaldību pielāgošanās </a:t>
            </a:r>
            <a:r>
              <a:rPr lang="lv-LV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RailBaltica</a:t>
            </a: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projektam, integrēta sabiedriskā transporta sistēma, vides aizsardzības infrastruktūra – meliorācija, </a:t>
            </a:r>
            <a:r>
              <a:rPr lang="lv-LV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pretplūdu</a:t>
            </a: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pasākumi)</a:t>
            </a:r>
          </a:p>
          <a:p>
            <a:pPr marL="1047750" lvl="1" indent="-285750">
              <a:buFont typeface="Arial" panose="020B0604020202020204" pitchFamily="34" charset="0"/>
              <a:buChar char="•"/>
            </a:pPr>
            <a:endParaRPr lang="lv-LV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47750" lvl="1" indent="-285750">
              <a:buFont typeface="Arial" panose="020B0604020202020204" pitchFamily="34" charset="0"/>
              <a:buChar char="•"/>
            </a:pP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Objekti, kuru attīstībai nepieciešama pašvaldību sadarbība (piem., tūrisma maršruti, kopīgas rekreācijas teritorijas un aktīvās atpūtas vietas, vienots tūrisma piedāvājums un reģionālais mārketings)</a:t>
            </a:r>
          </a:p>
          <a:p>
            <a:pPr marL="1047750" lvl="1" indent="-285750">
              <a:buFont typeface="Arial" panose="020B0604020202020204" pitchFamily="34" charset="0"/>
              <a:buChar char="•"/>
            </a:pPr>
            <a:endParaRPr lang="lv-LV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47750" lvl="1" indent="-285750">
              <a:buFont typeface="Arial" panose="020B0604020202020204" pitchFamily="34" charset="0"/>
              <a:buChar char="•"/>
            </a:pPr>
            <a:r>
              <a:rPr lang="lv-LV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Apdzīvojuma</a:t>
            </a: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pārvaldība - vienotā pakalpojumu tīkla plānošana/koordinācija, ņemot vērā «augošās» un «sarūkošās» apdzīvotās vietas. </a:t>
            </a:r>
            <a:r>
              <a:rPr lang="lv-LV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Apdzīvojuma</a:t>
            </a: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struktūras, mobilitātes iespēju un publisko pakalpojumu nodrošinājuma sasaiste</a:t>
            </a:r>
          </a:p>
          <a:p>
            <a:pPr marL="1047750" lvl="1" indent="-285750">
              <a:buFont typeface="Arial" panose="020B0604020202020204" pitchFamily="34" charset="0"/>
              <a:buChar char="•"/>
            </a:pPr>
            <a:endParaRPr lang="lv-LV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47750" lvl="1" indent="-285750">
              <a:buFont typeface="Arial" panose="020B0604020202020204" pitchFamily="34" charset="0"/>
              <a:buChar char="•"/>
            </a:pP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Reģiona inovāciju sistēmas attīstība (izglītības programmu atbilstība darba tirgus prasībām, profesionālā izglītība, mūžizglītības programmas, sasaiste ar zinātni/pētniecību u.tml.)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1611AF-D64A-4226-A96F-FB0A1712ABB7}" type="slidenum">
              <a:rPr lang="lv-LV" altLang="en-US" smtClean="0"/>
              <a:pPr>
                <a:defRPr/>
              </a:pPr>
              <a:t>21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42389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2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itchFamily="34" charset="0"/>
              </a:defRPr>
            </a:lvl1pPr>
          </a:lstStyle>
          <a:p>
            <a:pPr>
              <a:defRPr/>
            </a:pPr>
            <a:fld id="{F229E9C5-8B39-4643-9AC7-3CB70B82D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25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2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itchFamily="34" charset="0"/>
              </a:defRPr>
            </a:lvl1pPr>
          </a:lstStyle>
          <a:p>
            <a:pPr>
              <a:defRPr/>
            </a:pPr>
            <a:fld id="{F229E9C5-8B39-4643-9AC7-3CB70B82D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408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6BA0-25A4-473F-8041-E252B085A5B9}" type="datetimeFigureOut">
              <a:rPr lang="lv-LV" smtClean="0"/>
              <a:t>02.03.2020.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511D-2878-43CB-8972-6A190E03E42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0812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F229E9C5-8B39-4643-9AC7-3CB70B82D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832BB7B4-0127-4F07-8920-17DA66B1A8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E39644DB-4AE3-4034-BE69-BA19EB7DC7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F24072BC-730E-45B0-B387-330E0239F6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C4B583E1-95CE-4FF7-8D07-865BB81BB4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487DEC8F-7A0D-4E94-8E3F-1D8DA75BEC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2773F73F-A0AB-4429-B726-ADE44EA0B9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68B976-ACE6-4DFC-8AD0-57E32F618F5A}" type="datetime1">
              <a:rPr lang="en-US" smtClean="0"/>
              <a:pPr>
                <a:defRPr/>
              </a:pPr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F7477E8E-EDE6-4057-A4A8-E602451726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7" r:id="rId10"/>
    <p:sldLayoutId id="2147484032" r:id="rId11"/>
    <p:sldLayoutId id="2147484033" r:id="rId12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8113" y="3619323"/>
            <a:ext cx="8557591" cy="1720370"/>
          </a:xfrm>
        </p:spPr>
        <p:txBody>
          <a:bodyPr>
            <a:noAutofit/>
          </a:bodyPr>
          <a:lstStyle/>
          <a:p>
            <a:r>
              <a:rPr lang="lv-LV" sz="4000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Reģionālās politikas pamatnostādnes </a:t>
            </a:r>
            <a:br>
              <a:rPr lang="lv-LV" sz="4000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4000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2021-2027:</a:t>
            </a:r>
            <a:br>
              <a:rPr lang="lv-LV" sz="4000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4000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atbalsts mobilitātei</a:t>
            </a:r>
            <a:endParaRPr lang="lv-LV" altLang="en-US" sz="3600" dirty="0">
              <a:solidFill>
                <a:srgbClr val="3366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979167"/>
              </p:ext>
            </p:extLst>
          </p:nvPr>
        </p:nvGraphicFramePr>
        <p:xfrm>
          <a:off x="208503" y="1633239"/>
          <a:ext cx="8726994" cy="425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1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649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3918"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Uzdevums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Budžets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Rezultāts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313">
                <a:tc gridSpan="3"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lv-LV" sz="1400" b="1" u="sng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2. </a:t>
                      </a:r>
                      <a:r>
                        <a:rPr lang="lv-LV" sz="1400" b="1" u="sng" kern="1200" dirty="0" err="1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Cilvēkkapitāla</a:t>
                      </a:r>
                      <a:r>
                        <a:rPr lang="lv-LV" sz="1400" b="1" u="sng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piesaiste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90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Cilvēkkapitāla piesaiste reģionos - ieguldījumi darba algās (ZM)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64 113 800</a:t>
                      </a:r>
                    </a:p>
                    <a:p>
                      <a:pPr algn="ctr" fontAlgn="ctr"/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(ES fondi)</a:t>
                      </a:r>
                      <a:endParaRPr lang="lv-LV" sz="105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marR="0" lvl="0" indent="-228600" algn="l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64 113 800 </a:t>
                      </a:r>
                      <a:r>
                        <a:rPr lang="lv-LV" sz="1050" b="0" i="1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euro</a:t>
                      </a:r>
                      <a:r>
                        <a:rPr lang="lv-LV" sz="1050" b="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</a:t>
                      </a:r>
                      <a:r>
                        <a:rPr lang="lv-LV" sz="105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arba</a:t>
                      </a:r>
                      <a:r>
                        <a:rPr lang="lv-LV" sz="1050" b="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algu fonds </a:t>
                      </a:r>
                      <a:r>
                        <a:rPr lang="lv-LV" sz="105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RPP rādītājs, NAP rādītājs: Darba algas plānošanas reģionos – četru mazāk attīstīto plānošanas reģionu vidējais līmenis pret augstāk attīstīto plānošanas reģionu)</a:t>
                      </a:r>
                      <a:endParaRPr lang="lv-LV" sz="1050" b="0" kern="1200" baseline="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Nodokļu risinājumi darba algu atbalstam Latgales reģionā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Esošā budžeta ietvaros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lv-LV" sz="105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Pilnveidoti atbalsta pasākumi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(veicot izmaiņas normatīvajos aktos)</a:t>
                      </a:r>
                      <a:r>
                        <a:rPr lang="lv-LV" sz="105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paredzot nodokļu atbalstu par paredzamajām algu izmaksām jaunās darba vietās, kas ir saistītas ar sākotnējiem ieguldījumiem (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RPP rādītājs)</a:t>
                      </a:r>
                      <a:endParaRPr lang="lv-LV" sz="1050" b="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lv-LV" sz="105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48 900 000 </a:t>
                      </a:r>
                      <a:r>
                        <a:rPr lang="lv-LV" sz="1050" b="0" i="1" kern="12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euro</a:t>
                      </a:r>
                      <a:r>
                        <a:rPr lang="lv-LV" sz="105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darba algu fonds 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(RPP rādītājs, NAP rādītājs: Darba algas plānošanas reģionos – četru mazāk attīstīto plānošanas reģionu vidējais līmenis pret augstāk attīstīto plānošanas reģionu)</a:t>
                      </a:r>
                      <a:endParaRPr lang="lv-LV" sz="1050" b="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Mājokļu pieejamība darbaspēkam reģionos (VB) (EM)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Atbilstoši</a:t>
                      </a:r>
                      <a:r>
                        <a:rPr lang="lv-LV" sz="1050" b="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Valsts budžeta 2019.gadam likumprojektam</a:t>
                      </a:r>
                      <a:endParaRPr lang="lv-LV" sz="105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v-LV" sz="105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Izstrādāti priekšlikumi Latvijas situācijai atbilstošam atbalsta instrumentam kompleksai mājokļu pieejamības nodrošināšanai 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(RPP rādītājs)</a:t>
                      </a:r>
                      <a:endParaRPr lang="lv-LV" sz="105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Remigrācijas atbalsta pasākumi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4 505 000</a:t>
                      </a:r>
                    </a:p>
                    <a:p>
                      <a:pPr algn="ctr" fontAlgn="ctr"/>
                      <a:r>
                        <a:rPr lang="lv-LV" sz="105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(VB)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indent="-171450" algn="l" defTabSz="939575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lv-LV" sz="105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8 132 </a:t>
                      </a:r>
                      <a:r>
                        <a:rPr lang="lv-LV" sz="1050" b="0" kern="12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remigranti</a:t>
                      </a:r>
                      <a:r>
                        <a:rPr lang="lv-LV" sz="105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(RPP rādītājs, NAP rādītājs: </a:t>
                      </a:r>
                      <a:r>
                        <a:rPr lang="lv-LV" sz="1050" b="0" kern="1200" baseline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Remigrantu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skaits)</a:t>
                      </a:r>
                      <a:endParaRPr lang="lv-LV" sz="1050" b="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indent="-171450" algn="l" defTabSz="939575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lv-LV" sz="105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140 uzņēmējdarbības projekti 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(RPP rādītājs)</a:t>
                      </a:r>
                      <a:endParaRPr lang="lv-LV" sz="1050" b="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6240606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2EF857D1-A3A0-4954-9ADF-6FAED987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677" y="312297"/>
            <a:ext cx="6591300" cy="834013"/>
          </a:xfrm>
        </p:spPr>
        <p:txBody>
          <a:bodyPr>
            <a:noAutofit/>
          </a:bodyPr>
          <a:lstStyle/>
          <a:p>
            <a:pPr algn="ctr"/>
            <a:r>
              <a:rPr lang="lv-LV" sz="2800" dirty="0">
                <a:solidFill>
                  <a:srgbClr val="336600"/>
                </a:solidFill>
              </a:rPr>
              <a:t>Rīcības virzieni:</a:t>
            </a:r>
            <a:r>
              <a:rPr lang="lv-LV" sz="2800" dirty="0">
                <a:solidFill>
                  <a:srgbClr val="336600"/>
                </a:solidFill>
                <a:cs typeface="+mj-cs"/>
              </a:rPr>
              <a:t/>
            </a:r>
            <a:br>
              <a:rPr lang="lv-LV" sz="2800" dirty="0">
                <a:solidFill>
                  <a:srgbClr val="336600"/>
                </a:solidFill>
                <a:cs typeface="+mj-cs"/>
              </a:rPr>
            </a:br>
            <a:r>
              <a:rPr lang="lv-LV" sz="2800" dirty="0">
                <a:solidFill>
                  <a:srgbClr val="336600"/>
                </a:solidFill>
                <a:cs typeface="+mj-cs"/>
              </a:rPr>
              <a:t>UZŅĒMĒJDARBĪBA (3)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B9C2445-532E-438A-A0F6-FFB899EE5D26}"/>
              </a:ext>
            </a:extLst>
          </p:cNvPr>
          <p:cNvSpPr txBox="1">
            <a:spLocks/>
          </p:cNvSpPr>
          <p:nvPr/>
        </p:nvSpPr>
        <p:spPr>
          <a:xfrm>
            <a:off x="8534400" y="6324600"/>
            <a:ext cx="438150" cy="304800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38213" rtl="0" eaLnBrk="1" fontAlgn="base" hangingPunct="1">
              <a:spcBef>
                <a:spcPct val="0"/>
              </a:spcBef>
              <a:spcAft>
                <a:spcPct val="0"/>
              </a:spcAft>
              <a:defRPr sz="750" kern="1200">
                <a:solidFill>
                  <a:srgbClr val="898989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68313" indent="-111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38213" indent="-238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408113" indent="-365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78013" indent="-492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229E9C5-8B39-4643-9AC7-3CB70B82D6D0}" type="slidenum">
              <a:rPr lang="en-US" altLang="en-US" sz="1000" smtClean="0"/>
              <a:pPr>
                <a:defRPr/>
              </a:pPr>
              <a:t>10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145943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8772" y="3089841"/>
            <a:ext cx="6096000" cy="781280"/>
          </a:xfrm>
        </p:spPr>
        <p:txBody>
          <a:bodyPr/>
          <a:lstStyle/>
          <a:p>
            <a:r>
              <a:rPr lang="lv-LV" dirty="0"/>
              <a:t>LĪDZĪGI KĀ UZŅĒMĒJDARBĪBAS SADAĻĀ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983134"/>
              </p:ext>
            </p:extLst>
          </p:nvPr>
        </p:nvGraphicFramePr>
        <p:xfrm>
          <a:off x="231113" y="1191400"/>
          <a:ext cx="8741437" cy="5485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4835">
                  <a:extLst>
                    <a:ext uri="{9D8B030D-6E8A-4147-A177-3AD203B41FA5}">
                      <a16:colId xmlns:a16="http://schemas.microsoft.com/office/drawing/2014/main" xmlns="" val="1301893122"/>
                    </a:ext>
                  </a:extLst>
                </a:gridCol>
                <a:gridCol w="3933410">
                  <a:extLst>
                    <a:ext uri="{9D8B030D-6E8A-4147-A177-3AD203B41FA5}">
                      <a16:colId xmlns:a16="http://schemas.microsoft.com/office/drawing/2014/main" xmlns="" val="731353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Uzdevums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Budžets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Rezultāts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306">
                <a:tc gridSpan="3">
                  <a:txBody>
                    <a:bodyPr/>
                    <a:lstStyle/>
                    <a:p>
                      <a:pPr marL="342900" marR="0" lvl="0" indent="-34290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lv-LV" sz="1400" b="1" u="sng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Pakalpojumu</a:t>
                      </a:r>
                      <a:r>
                        <a:rPr lang="lv-LV" sz="1400" b="1" u="sng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nodrošināšana atbilstoši demogrāfijas izaicinājumiem</a:t>
                      </a:r>
                      <a:endParaRPr lang="lv-LV" sz="1400" b="1" u="sng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Pašvaldību pakalpojumu ēku energoefektivitātes uzlabošana (ES fondi) (VARAM)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100 000 000 </a:t>
                      </a:r>
                    </a:p>
                    <a:p>
                      <a:pPr algn="ctr" fontAlgn="ctr"/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(ES fondi)</a:t>
                      </a:r>
                      <a:endParaRPr lang="lv-LV" sz="1050" b="0" kern="1200" baseline="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68288" marR="0" lvl="0" indent="-171450" algn="l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Primārās enerģijas gada patēriņa samazinājums gadā – 67 991 529 </a:t>
                      </a:r>
                      <a:r>
                        <a:rPr lang="lv-LV" sz="1050" b="0" kern="1200" baseline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kWh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/gadā (RPP rādītājs, ES regulas rādītājs: </a:t>
                      </a:r>
                      <a:r>
                        <a:rPr lang="en-US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Annual primary energy consumption (of which: dwellings, public buildings, enterprises, other)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 </a:t>
                      </a:r>
                    </a:p>
                    <a:p>
                      <a:pPr marL="268288" marR="0" lvl="0" indent="-171450" algn="l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Siltumnīcefekta gāzu samazinājums gadā –   17 200 CO</a:t>
                      </a:r>
                      <a:r>
                        <a:rPr lang="lv-LV" sz="1050" b="0" kern="1200" baseline="-25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tonnas (RPP rādītājs, ES regulas rādītājs: </a:t>
                      </a:r>
                      <a:r>
                        <a:rPr lang="lv-LV" sz="1050" b="0" kern="1200" baseline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Estimated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lv-LV" sz="1050" b="0" kern="1200" baseline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greenhouse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lv-LV" sz="1050" b="0" kern="1200" baseline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gas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lv-LV" sz="1050" b="0" kern="1200" baseline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emissions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Pirmsskolas izglītības un bērnu pieskatīšanas pakalpojuma pieejamība (ES fondi) (VARAM)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3957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80 000 000 </a:t>
                      </a:r>
                    </a:p>
                    <a:p>
                      <a:pPr marL="0" marR="0" lvl="0" indent="0" algn="ctr" defTabSz="93957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(ES fondi)</a:t>
                      </a:r>
                      <a:endParaRPr lang="lv-LV" sz="1050" b="0" kern="1200" baseline="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7500 jaunas radītas vietas PII (2018.gadā rinda 7500 bērnu) (</a:t>
                      </a:r>
                      <a:r>
                        <a:rPr lang="lv-LV" sz="105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RPP rādītājs, ES regulas rādītājs: </a:t>
                      </a:r>
                      <a:r>
                        <a:rPr lang="en-US" sz="105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Classroom capacity of new or </a:t>
                      </a:r>
                      <a:r>
                        <a:rPr lang="en-US" sz="1050" b="0" kern="12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modernised</a:t>
                      </a:r>
                      <a:r>
                        <a:rPr lang="en-US" sz="105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childcare facilities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</a:p>
                    <a:p>
                      <a:pPr marL="171450" marR="0" lvl="0" indent="-171450" algn="l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7500 bērnu - atbalstīto bērnu aprūpes infrastruktūru izmantojušo bērnu skaits gadā (RPP radītājs, ES regulas rādītājs: </a:t>
                      </a:r>
                      <a:r>
                        <a:rPr lang="en-US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Annual users of new or </a:t>
                      </a:r>
                      <a:r>
                        <a:rPr lang="en-US" sz="1050" b="0" kern="1200" baseline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modernised</a:t>
                      </a:r>
                      <a:r>
                        <a:rPr lang="en-US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childcare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lv-LV" sz="1050" b="0" kern="1200" baseline="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Viedas pašvaldības – pakalpojumu efektivitātes uzlabošana (VARAM)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30 000 000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(ES fondi)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Pakalpojumu sniegšanas izmaksu samazinājums pašvaldībām vismaz par 10% uz vienu klientu (RPP rādītājs) </a:t>
                      </a:r>
                    </a:p>
                    <a:p>
                      <a:pPr marL="171450" marR="0" lvl="0" indent="-17145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Iedzīvotāji, ko aptver projekti integrētas teritoriju attīstības stratēģiju ietvaros (ES regulas rādītājs: </a:t>
                      </a:r>
                      <a:r>
                        <a:rPr lang="en-US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Population covered by projects in the framework of strategies for integrated territorial development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lv-LV" sz="1050" b="0" kern="1200" baseline="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Vienoto klientu apkalpošanas centru pieejamība un darbība</a:t>
                      </a:r>
                      <a:endParaRPr lang="lv-LV" sz="105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Atbilstoši Valsts budžeta 2019.gadam likumprojektam</a:t>
                      </a:r>
                      <a:endParaRPr lang="lv-LV" sz="105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lv-LV" sz="1050" b="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Publisko pakalpojumu pieejamības VPVKAC tīklā pārklājums vismaz 85% no Latvijas platības (RPP rādītājs)</a:t>
                      </a:r>
                    </a:p>
                    <a:p>
                      <a:pPr marL="171450" marR="0" lvl="0" indent="-17145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VPVKAC tīklā pakāpeniski ieviests pilnvarotā e-pakalpojuma pieteikšanas risinājums (RPP rādītājs)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2D24F4E7-54B4-4AEE-AF87-CD5A7165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421" y="181049"/>
            <a:ext cx="6416040" cy="1101099"/>
          </a:xfrm>
        </p:spPr>
        <p:txBody>
          <a:bodyPr anchor="ctr">
            <a:noAutofit/>
          </a:bodyPr>
          <a:lstStyle/>
          <a:p>
            <a:pPr algn="ctr"/>
            <a:r>
              <a:rPr lang="lv-LV" sz="2800" dirty="0">
                <a:solidFill>
                  <a:srgbClr val="336600"/>
                </a:solidFill>
              </a:rPr>
              <a:t>Rīcības virzieni:</a:t>
            </a:r>
            <a:br>
              <a:rPr lang="lv-LV" sz="2800" dirty="0">
                <a:solidFill>
                  <a:srgbClr val="336600"/>
                </a:solidFill>
              </a:rPr>
            </a:br>
            <a:r>
              <a:rPr lang="lv-LV" sz="2800" dirty="0">
                <a:solidFill>
                  <a:srgbClr val="336600"/>
                </a:solidFill>
              </a:rPr>
              <a:t>PAKALPOJUMI (1)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DE48AD-C3AB-4316-913E-3A1181433C40}"/>
              </a:ext>
            </a:extLst>
          </p:cNvPr>
          <p:cNvSpPr txBox="1">
            <a:spLocks/>
          </p:cNvSpPr>
          <p:nvPr/>
        </p:nvSpPr>
        <p:spPr>
          <a:xfrm>
            <a:off x="8534400" y="6324600"/>
            <a:ext cx="438150" cy="304800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38213" rtl="0" eaLnBrk="1" fontAlgn="base" hangingPunct="1">
              <a:spcBef>
                <a:spcPct val="0"/>
              </a:spcBef>
              <a:spcAft>
                <a:spcPct val="0"/>
              </a:spcAft>
              <a:defRPr sz="750" kern="1200">
                <a:solidFill>
                  <a:srgbClr val="898989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68313" indent="-111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38213" indent="-238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408113" indent="-365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78013" indent="-492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229E9C5-8B39-4643-9AC7-3CB70B82D6D0}" type="slidenum">
              <a:rPr lang="en-US" altLang="en-US" sz="1000" smtClean="0"/>
              <a:pPr>
                <a:defRPr/>
              </a:pPr>
              <a:t>11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571587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587405"/>
              </p:ext>
            </p:extLst>
          </p:nvPr>
        </p:nvGraphicFramePr>
        <p:xfrm>
          <a:off x="274634" y="791111"/>
          <a:ext cx="8697916" cy="6070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40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2068">
                  <a:extLst>
                    <a:ext uri="{9D8B030D-6E8A-4147-A177-3AD203B41FA5}">
                      <a16:colId xmlns:a16="http://schemas.microsoft.com/office/drawing/2014/main" xmlns="" val="2087857002"/>
                    </a:ext>
                  </a:extLst>
                </a:gridCol>
                <a:gridCol w="4711835">
                  <a:extLst>
                    <a:ext uri="{9D8B030D-6E8A-4147-A177-3AD203B41FA5}">
                      <a16:colId xmlns:a16="http://schemas.microsoft.com/office/drawing/2014/main" xmlns="" val="583744182"/>
                    </a:ext>
                  </a:extLst>
                </a:gridCol>
              </a:tblGrid>
              <a:tr h="358762"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Uzdevums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Budžets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Rezultāts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579">
                <a:tc gridSpan="3"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lv-LV" sz="1400" b="1" u="sng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2. Sasniedzamība un dzīves vide</a:t>
                      </a:r>
                    </a:p>
                    <a:p>
                      <a:pPr marL="0" marR="0" lvl="0" indent="0" algn="l" defTabSz="93957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lv-LV" sz="90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64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Sasniedzamība starp reģioniem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baseline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Noteiks SaM Transporta attīstības pamatnostādņu ietvaros</a:t>
                      </a:r>
                      <a:endParaRPr lang="lv-LV" sz="1050" b="0" kern="1200" baseline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baseline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Tiks samazināts sasniedzamības ilgums no lielajām Latvijas pilsētām uz Rīgu (RPP rādītājs)</a:t>
                      </a:r>
                      <a:endParaRPr lang="lv-LV" sz="1050" b="0" kern="1200" baseline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06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Transports pēc pieprasījuma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baseline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Tiks noteikts, izvērtējot pilotprojekta rezultātus</a:t>
                      </a:r>
                      <a:endParaRPr lang="lv-LV" sz="1050" b="0" kern="1200" baseline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baseline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Nodrošināta transporta pēc pieprasījuma pieejamība (RPP rādītājs)</a:t>
                      </a:r>
                      <a:endParaRPr lang="lv-LV" sz="1050" b="0" kern="1200" baseline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06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Valsts reģionālās un vietējās nozīmes autoceļu tīkla pārbūve un atjaunošana administratīvi teritoriālās reformas kontekstā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baseline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300 000 000</a:t>
                      </a:r>
                      <a:br>
                        <a:rPr lang="lv-LV" sz="1050" b="0" kern="1200" baseline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lv-LV" sz="1050" b="0" kern="1200" baseline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(VB)</a:t>
                      </a:r>
                      <a:endParaRPr lang="lv-LV" sz="1050" b="0" kern="1200" baseline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baseline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Novadu centru sasniedzamība (RPP rādītājs)</a:t>
                      </a:r>
                      <a:endParaRPr lang="lv-LV" sz="1050" b="0" kern="1200" baseline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21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Mobilitātes uzlabošana Rīgas metropoles areālā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baseline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Tiks precizēts atbilstoši Rīgas metropoles mobilitātes plānam</a:t>
                      </a:r>
                      <a:endParaRPr lang="lv-LV" sz="1050" b="0" kern="1200" baseline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68288" marR="0" lvl="0" indent="-171450" algn="l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b="0" kern="1200" baseline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Samazināti sastrēgumi Rīgā un Rīgas metropoles areālā, vienlaikus mazinot ietekmi uz vidi </a:t>
                      </a:r>
                      <a:r>
                        <a:rPr lang="lv-LV" sz="1050" b="0" kern="1200" baseline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(RPP rādītājs)</a:t>
                      </a:r>
                      <a:endParaRPr lang="lv-LV" sz="1050" b="0" kern="1200" baseline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68288" marR="0" lvl="0" indent="-171450" algn="l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b="0" kern="1200" baseline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Samazināts laika patēriņš iedzīvotājiem darba vietu vai pakalpojuma sasniedzamībai vismaz par 10% </a:t>
                      </a:r>
                      <a:r>
                        <a:rPr lang="lv-LV" sz="1050" b="0" kern="1200" baseline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(RPP rādītājs, ES regulas rādītājs: </a:t>
                      </a:r>
                      <a:r>
                        <a:rPr lang="en-US" sz="1050" b="0" kern="1200" baseline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Time savings due to improved road infrastructure</a:t>
                      </a:r>
                      <a:r>
                        <a:rPr lang="lv-LV" sz="1050" b="0" kern="1200" baseline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lv-LV" sz="1050" b="0" kern="1200" baseline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27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Pašvaldību ceļu un ielu infrastruktūras attīstība (ES fondi) (VARAM)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b="0" kern="1200" baseline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120 000 000</a:t>
                      </a:r>
                    </a:p>
                    <a:p>
                      <a:pPr algn="ctr"/>
                      <a:r>
                        <a:rPr lang="lv-LV" sz="1050" b="0" kern="1200" baseline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(ES fondi)</a:t>
                      </a:r>
                      <a:endParaRPr lang="lv-LV" sz="1050" b="0" kern="1200" baseline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68288" marR="0" lvl="0" indent="-171450" algn="l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Samazinās laika patēriņš iedzīvotājam pakalpojuma sasniedzamībai vismaz par 5% (RPP rādītājs, ES regulas rādītājs: </a:t>
                      </a:r>
                      <a:r>
                        <a:rPr lang="en-US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Time savings due to improved road infrastructure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</a:p>
                    <a:p>
                      <a:pPr marL="268288" marR="0" lvl="0" indent="-171450" algn="l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Iedzīvotāji, ko aptver projekti integrētas teritoriju attīstības stratēģiju ietvaros (ES regulas rādītājs: </a:t>
                      </a:r>
                      <a:r>
                        <a:rPr lang="en-US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Population covered by projects in the framework of strategies for integrated territorial development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43940"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Ilgtspējīga publiskās </a:t>
                      </a:r>
                      <a:r>
                        <a:rPr lang="lv-LV" sz="1050" b="0" kern="1200" baseline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ārtelpas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attīstība (ES fondi) (VARAM)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100 000 000</a:t>
                      </a:r>
                    </a:p>
                    <a:p>
                      <a:pPr algn="ctr"/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(ES fondi)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Jaunradīto pakalpojumu/objektu skaits – 40 (RPP rādītājs)</a:t>
                      </a:r>
                    </a:p>
                    <a:p>
                      <a:pPr marL="171450" marR="0" lvl="0" indent="-171450" algn="l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Apmeklētāju skaits attīstāmajās vietās un objektos – pieaugums vismaz par 5% gadā (RPP rādītājs, ES regulas rādītājs: </a:t>
                      </a:r>
                      <a:r>
                        <a:rPr lang="en-US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Visitors of cultural and tourism sites supported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</a:p>
                    <a:p>
                      <a:pPr marL="171450" marR="0" lvl="0" indent="-171450" algn="l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Iedzīvotāji, ko aptver projekti integrētas teritoriju attīstības stratēģiju ietvaros (ES regulas rādītājs: </a:t>
                      </a:r>
                      <a:r>
                        <a:rPr lang="en-US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Population covered by projects in the framework of strategies for integrated territorial development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81A32494-F24C-472F-9303-8DF08EA1F5C0}"/>
              </a:ext>
            </a:extLst>
          </p:cNvPr>
          <p:cNvSpPr txBox="1">
            <a:spLocks/>
          </p:cNvSpPr>
          <p:nvPr/>
        </p:nvSpPr>
        <p:spPr>
          <a:xfrm>
            <a:off x="8534400" y="6324600"/>
            <a:ext cx="438150" cy="304800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38213" rtl="0" eaLnBrk="1" fontAlgn="base" hangingPunct="1">
              <a:spcBef>
                <a:spcPct val="0"/>
              </a:spcBef>
              <a:spcAft>
                <a:spcPct val="0"/>
              </a:spcAft>
              <a:defRPr sz="750" kern="1200">
                <a:solidFill>
                  <a:srgbClr val="898989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68313" indent="-111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38213" indent="-238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408113" indent="-365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78013" indent="-492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229E9C5-8B39-4643-9AC7-3CB70B82D6D0}" type="slidenum">
              <a:rPr lang="en-US" altLang="en-US" sz="1000" smtClean="0"/>
              <a:pPr>
                <a:defRPr/>
              </a:pPr>
              <a:t>12</a:t>
            </a:fld>
            <a:endParaRPr lang="en-US" altLang="en-US" sz="10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1244DCCE-89CE-4DDD-83E4-23E6E7ED2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421" y="-20547"/>
            <a:ext cx="6416040" cy="791110"/>
          </a:xfrm>
        </p:spPr>
        <p:txBody>
          <a:bodyPr anchor="ctr">
            <a:noAutofit/>
          </a:bodyPr>
          <a:lstStyle/>
          <a:p>
            <a:pPr algn="ctr"/>
            <a:r>
              <a:rPr lang="lv-LV" sz="2800" dirty="0">
                <a:solidFill>
                  <a:srgbClr val="336600"/>
                </a:solidFill>
              </a:rPr>
              <a:t>Rīcības virzieni:</a:t>
            </a:r>
            <a:br>
              <a:rPr lang="lv-LV" sz="2800" dirty="0">
                <a:solidFill>
                  <a:srgbClr val="336600"/>
                </a:solidFill>
              </a:rPr>
            </a:br>
            <a:r>
              <a:rPr lang="lv-LV" sz="2800" dirty="0">
                <a:solidFill>
                  <a:srgbClr val="336600"/>
                </a:solidFill>
              </a:rPr>
              <a:t>PAKALPOJUMI (2)</a:t>
            </a:r>
          </a:p>
        </p:txBody>
      </p:sp>
    </p:spTree>
    <p:extLst>
      <p:ext uri="{BB962C8B-B14F-4D97-AF65-F5344CB8AC3E}">
        <p14:creationId xmlns:p14="http://schemas.microsoft.com/office/powerpoint/2010/main" val="741855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32556"/>
              </p:ext>
            </p:extLst>
          </p:nvPr>
        </p:nvGraphicFramePr>
        <p:xfrm>
          <a:off x="403294" y="1692274"/>
          <a:ext cx="8350181" cy="3796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8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99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33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Uzdevums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Budžets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Rezultāts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066">
                <a:tc gridSpan="3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lv-LV" sz="1400" b="1" u="sng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Pašvaldību administrācijas darba efektivitāte</a:t>
                      </a:r>
                      <a:endParaRPr lang="lv-LV" sz="1400" b="1" u="sng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1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Pašvaldību un plānošanas reģionu kapacitātes palielināšana viedai attīstības plānošanai un īstenošanai (ES fondi) (VARAM)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1 428 571</a:t>
                      </a:r>
                    </a:p>
                    <a:p>
                      <a:pPr algn="ctr" fontAlgn="ctr"/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(ES fondi)</a:t>
                      </a:r>
                      <a:endParaRPr lang="lv-LV" sz="1050" b="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68288" marR="0" lvl="0" indent="-171450" algn="l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Uzlabotas pašvaldību speciālistu zināšanas un prasmes (100% pašvaldības) (RPP rādītājs)</a:t>
                      </a:r>
                    </a:p>
                    <a:p>
                      <a:pPr marL="268288" indent="-171450">
                        <a:buFont typeface="Arial" panose="020B0604020202020204" pitchFamily="34" charset="0"/>
                        <a:buChar char="•"/>
                      </a:pP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Iedzīvotāji, ko aptver projekti integrētas teritoriju attīstības stratēģiju ietvaros </a:t>
                      </a:r>
                      <a:r>
                        <a:rPr lang="lv-LV" sz="1050" b="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(ES regulas rādītājs: </a:t>
                      </a:r>
                      <a:r>
                        <a:rPr lang="en-US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Population covered by projects in the framework of strategies for integrated territorial development</a:t>
                      </a:r>
                      <a:r>
                        <a:rPr lang="lv-LV" sz="1050" b="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Pašvaldību administratīvi teritoriālās reformas īstenošana un otrā līmeņa pašvaldību ieviešanas nepieciešamības izvērtēšana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5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Esošā budžeta ietvaros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Uzlabota pašvaldību administratīvi teritoriālā struktūra, paaugstinot pašvaldību finansiālo un funkcionālo kapacitāti (RPP rādītājs)</a:t>
                      </a:r>
                    </a:p>
                    <a:p>
                      <a:pPr marL="171450" marR="0" lvl="0" indent="-17145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Uzlabota reģionālā pārvaldības līmeņa finansiālā un funkcionālā kapacitāte (RPP rādītājs)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Pašvaldību finanšu sistēmas pilnveidošana (pašvaldību budžeta mērķtiecīgāki ieguldījumi)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Esošā budžeta ietvaros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Veikti grozījumi normatīvajos aktos, kas reglamentē pašvaldību finanses (RPP rādītājs)</a:t>
                      </a:r>
                      <a:endParaRPr lang="lv-LV" sz="1050" b="0" kern="1200" baseline="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05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Valsts budžeta dotācija pašvaldību ES fondu projektu līdzfinansēšanai</a:t>
                      </a:r>
                      <a:endParaRPr lang="lv-LV" sz="1050" b="0" kern="1200" baseline="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Esošā budžeta ietvaros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v-LV" sz="105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Izstrādāta kārtība</a:t>
                      </a:r>
                      <a:r>
                        <a:rPr lang="lv-LV" sz="1050" b="0" kern="1200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valsts budžeta dotācijas piešķiršanai pašvaldībām ES struktūrfondu un Kohēzijas fonda līdzfinansēto projektu īstenošanai </a:t>
                      </a:r>
                      <a:r>
                        <a:rPr lang="lv-LV" sz="105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(RPP rādītājs)</a:t>
                      </a:r>
                      <a:endParaRPr lang="lv-LV" sz="1050" b="0" kern="1200" baseline="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27A56405-6EDF-4845-9C5E-45B6771A21FC}"/>
              </a:ext>
            </a:extLst>
          </p:cNvPr>
          <p:cNvSpPr txBox="1">
            <a:spLocks/>
          </p:cNvSpPr>
          <p:nvPr/>
        </p:nvSpPr>
        <p:spPr>
          <a:xfrm>
            <a:off x="8534400" y="6324600"/>
            <a:ext cx="438150" cy="304800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38213" rtl="0" eaLnBrk="1" fontAlgn="base" hangingPunct="1">
              <a:spcBef>
                <a:spcPct val="0"/>
              </a:spcBef>
              <a:spcAft>
                <a:spcPct val="0"/>
              </a:spcAft>
              <a:defRPr sz="750" kern="1200">
                <a:solidFill>
                  <a:srgbClr val="898989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68313" indent="-111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38213" indent="-238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408113" indent="-365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78013" indent="-492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229E9C5-8B39-4643-9AC7-3CB70B82D6D0}" type="slidenum">
              <a:rPr lang="en-US" altLang="en-US" sz="1000" smtClean="0"/>
              <a:pPr>
                <a:defRPr/>
              </a:pPr>
              <a:t>13</a:t>
            </a:fld>
            <a:endParaRPr lang="en-US" altLang="en-US" sz="10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5A455A8-051F-4343-B919-3A7E54B6E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421" y="181049"/>
            <a:ext cx="6416040" cy="1101099"/>
          </a:xfrm>
        </p:spPr>
        <p:txBody>
          <a:bodyPr anchor="ctr">
            <a:noAutofit/>
          </a:bodyPr>
          <a:lstStyle/>
          <a:p>
            <a:pPr algn="ctr"/>
            <a:r>
              <a:rPr lang="lv-LV" sz="2800" dirty="0">
                <a:solidFill>
                  <a:srgbClr val="336600"/>
                </a:solidFill>
              </a:rPr>
              <a:t>Rīcības virzieni:</a:t>
            </a:r>
            <a:br>
              <a:rPr lang="lv-LV" sz="2800" dirty="0">
                <a:solidFill>
                  <a:srgbClr val="336600"/>
                </a:solidFill>
              </a:rPr>
            </a:br>
            <a:r>
              <a:rPr lang="lv-LV" sz="2800" dirty="0">
                <a:solidFill>
                  <a:srgbClr val="336600"/>
                </a:solidFill>
              </a:rPr>
              <a:t>PAKALPOJUMI (3)</a:t>
            </a:r>
          </a:p>
        </p:txBody>
      </p:sp>
    </p:spTree>
    <p:extLst>
      <p:ext uri="{BB962C8B-B14F-4D97-AF65-F5344CB8AC3E}">
        <p14:creationId xmlns:p14="http://schemas.microsoft.com/office/powerpoint/2010/main" val="1347767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665894"/>
              </p:ext>
            </p:extLst>
          </p:nvPr>
        </p:nvGraphicFramePr>
        <p:xfrm>
          <a:off x="663191" y="1828347"/>
          <a:ext cx="8103996" cy="4552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7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58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7696"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Uzdevums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Budžets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Rezultāts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139">
                <a:tc gridSpan="3"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u="sng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3. Pašvaldību administrācijas darba efektivitāte</a:t>
                      </a:r>
                      <a:endParaRPr lang="lv-LV" sz="1400" b="1" u="sng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Plašākas sabiedrības iesaiste reģionālās politikas mērķu sasniegšanā (līdzdalības budžets)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050" b="0" kern="1200" baseline="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 fondi, pašvaldību finansējums</a:t>
                      </a:r>
                    </a:p>
                    <a:p>
                      <a:pPr marL="0" marR="0" lvl="0" indent="0" algn="ctr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050" b="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Veiktas nepieciešamās izmaiņas normatīvajos aktos līdzdalības budžeta ieviešanai Latvijā (RPP rādītājs)</a:t>
                      </a:r>
                    </a:p>
                    <a:p>
                      <a:pPr marL="171450" marR="0" lvl="0" indent="-17145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Sniegts metodisks atbalsts (izglītojošas un motivējošas aktivitātes) pašvaldībām un vietējām kopienām līdzdalības budžeta ieviešanā (RPP rādītājs)</a:t>
                      </a:r>
                    </a:p>
                    <a:p>
                      <a:pPr marL="171450" marR="0" lvl="0" indent="-17145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Sniegts atbalsts</a:t>
                      </a:r>
                      <a:r>
                        <a:rPr lang="lv-LV" sz="1050" b="0" kern="1200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kopienu plānu izstrādei un īstenošanai </a:t>
                      </a:r>
                      <a:r>
                        <a:rPr lang="lv-LV" sz="105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(RPP rādītājs)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9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Paplašināt teritoriālās statistikas klāstu un ieguves iespējas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3 000 000</a:t>
                      </a:r>
                    </a:p>
                    <a:p>
                      <a:pPr marL="0" marR="0" lvl="0" indent="0" algn="ctr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(ES fondi)</a:t>
                      </a:r>
                      <a:endParaRPr lang="lv-LV" sz="1050" b="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Paplašināts teritoriālās statistikas klāsts teritoriju attīstības analīzes vajadzībām, pilnveidojot reģionālās attīstības uzraudzības, novērtēšanas un prognozēšanas procesu </a:t>
                      </a:r>
                      <a:r>
                        <a:rPr lang="lv-LV" sz="105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(RPP rādītājs)</a:t>
                      </a:r>
                      <a:endParaRPr lang="lv-LV" sz="1050" b="0" kern="1200" baseline="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9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Pašvaldības administratīvo un pakalpojumu sniegšanas procesu modernizācija un </a:t>
                      </a:r>
                      <a:r>
                        <a:rPr lang="lv-LV" sz="1050" b="0" kern="1200" baseline="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digitalizācija</a:t>
                      </a:r>
                      <a:r>
                        <a:rPr lang="lv-LV" sz="1050" b="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digitālo risinājumu koplietošana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050" b="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Palielināts pašvaldību skaits, kas izmanto koplietošanas pakalpojumus, tai skaitā unificētos pakalpojumus </a:t>
                      </a:r>
                      <a:r>
                        <a:rPr lang="lv-LV" sz="105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(RPP rādītājs)</a:t>
                      </a:r>
                      <a:endParaRPr lang="lv-LV" sz="1050" b="0" kern="1200" baseline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lvl="0" indent="-17145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Palielināts klientu skaits, kas apkalpoti elektroniski neklātienē no kopējā pašvaldības sniegto pakalpojumu skaita </a:t>
                      </a:r>
                      <a:r>
                        <a:rPr lang="lv-LV" sz="105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(RPP rādītājs)</a:t>
                      </a:r>
                      <a:endParaRPr lang="lv-LV" sz="1050" b="0" kern="1200" baseline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71450" marR="0" lvl="0" indent="-17145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Izstrādāta Atvieglojumu vienotās informācijas sistēma, izveidojot iedzīvotājiem, komersantiem, valsts un pašvaldības institūcijām ērtu, viegli saprotamu centralizētu risinājumu valsts un pašvaldību piešķirto atvieglojumu administrēšanai </a:t>
                      </a:r>
                      <a:r>
                        <a:rPr lang="lv-LV" sz="105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(RPP rādītājs)</a:t>
                      </a:r>
                      <a:endParaRPr lang="lv-LV" sz="1050" b="0" kern="1200" baseline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D62C77E-5DF3-4C5D-AC9C-E6395525E436}"/>
              </a:ext>
            </a:extLst>
          </p:cNvPr>
          <p:cNvSpPr txBox="1">
            <a:spLocks/>
          </p:cNvSpPr>
          <p:nvPr/>
        </p:nvSpPr>
        <p:spPr>
          <a:xfrm>
            <a:off x="8534400" y="6324600"/>
            <a:ext cx="438150" cy="304800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38213" rtl="0" eaLnBrk="1" fontAlgn="base" hangingPunct="1">
              <a:spcBef>
                <a:spcPct val="0"/>
              </a:spcBef>
              <a:spcAft>
                <a:spcPct val="0"/>
              </a:spcAft>
              <a:defRPr sz="750" kern="1200">
                <a:solidFill>
                  <a:srgbClr val="898989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68313" indent="-111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38213" indent="-238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408113" indent="-365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78013" indent="-492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229E9C5-8B39-4643-9AC7-3CB70B82D6D0}" type="slidenum">
              <a:rPr lang="en-US" altLang="en-US" sz="1000" smtClean="0"/>
              <a:pPr>
                <a:defRPr/>
              </a:pPr>
              <a:t>14</a:t>
            </a:fld>
            <a:endParaRPr lang="en-US" altLang="en-US" sz="1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DD2D7016-34BA-4042-B357-CBA1F0D99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421" y="181049"/>
            <a:ext cx="6416040" cy="1101099"/>
          </a:xfrm>
        </p:spPr>
        <p:txBody>
          <a:bodyPr anchor="ctr">
            <a:noAutofit/>
          </a:bodyPr>
          <a:lstStyle/>
          <a:p>
            <a:pPr algn="ctr"/>
            <a:r>
              <a:rPr lang="lv-LV" sz="2800" dirty="0">
                <a:solidFill>
                  <a:srgbClr val="336600"/>
                </a:solidFill>
              </a:rPr>
              <a:t>Rīcības virzieni: </a:t>
            </a:r>
            <a:br>
              <a:rPr lang="lv-LV" sz="2800" dirty="0">
                <a:solidFill>
                  <a:srgbClr val="336600"/>
                </a:solidFill>
              </a:rPr>
            </a:br>
            <a:r>
              <a:rPr lang="lv-LV" sz="2800" dirty="0">
                <a:solidFill>
                  <a:srgbClr val="336600"/>
                </a:solidFill>
              </a:rPr>
              <a:t>PAKALPOJUMI (4)</a:t>
            </a:r>
          </a:p>
        </p:txBody>
      </p:sp>
    </p:spTree>
    <p:extLst>
      <p:ext uri="{BB962C8B-B14F-4D97-AF65-F5344CB8AC3E}">
        <p14:creationId xmlns:p14="http://schemas.microsoft.com/office/powerpoint/2010/main" val="333829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553200" cy="1036642"/>
          </a:xfrm>
        </p:spPr>
        <p:txBody>
          <a:bodyPr>
            <a:normAutofit/>
          </a:bodyPr>
          <a:lstStyle/>
          <a:p>
            <a:r>
              <a:rPr lang="lv-LV" sz="2800" dirty="0">
                <a:solidFill>
                  <a:srgbClr val="336600"/>
                </a:solidFill>
              </a:rPr>
              <a:t>Sasniedzamība starp reģioniem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417642"/>
            <a:ext cx="6096000" cy="4373573"/>
          </a:xfrm>
        </p:spPr>
        <p:txBody>
          <a:bodyPr>
            <a:noAutofit/>
          </a:bodyPr>
          <a:lstStyle/>
          <a:p>
            <a:pPr marL="374650" indent="-285750">
              <a:buFont typeface="Arial" panose="020B0604020202020204" pitchFamily="34" charset="0"/>
              <a:buChar char="•"/>
            </a:pPr>
            <a:r>
              <a:rPr lang="lv-LV" sz="1800" dirty="0"/>
              <a:t>Nepieciešams rast risinājumu, lai katra reģiona lielāko pilsētu (Daugavpils, Rēzekne, Liepāja, Ventspils, Valmiera, Jēkabpils) no/uz Rīgu varētu sasniegt īsākā laikā nekā pašlaik</a:t>
            </a:r>
          </a:p>
          <a:p>
            <a:pPr marL="374650" indent="-285750">
              <a:buFont typeface="Arial" panose="020B0604020202020204" pitchFamily="34" charset="0"/>
              <a:buChar char="•"/>
            </a:pPr>
            <a:r>
              <a:rPr lang="lv-LV" sz="1800" dirty="0"/>
              <a:t>Nepieciešams attīstīt pasažieriem ērtāku, valstij ekonomiski izdevīgāku sabiedriskā transporta sistēmu</a:t>
            </a:r>
          </a:p>
          <a:p>
            <a:pPr marL="374650" indent="-285750">
              <a:buFont typeface="Arial" panose="020B0604020202020204" pitchFamily="34" charset="0"/>
              <a:buChar char="•"/>
            </a:pPr>
            <a:r>
              <a:rPr lang="lv-LV" sz="1800" dirty="0"/>
              <a:t>Dzelzceļš jāveido kā sabiedriskā transporta “mugurkauls”</a:t>
            </a:r>
          </a:p>
          <a:p>
            <a:pPr marL="374650" indent="-285750">
              <a:buFont typeface="Arial" panose="020B0604020202020204" pitchFamily="34" charset="0"/>
              <a:buChar char="•"/>
            </a:pPr>
            <a:r>
              <a:rPr lang="lv-LV" sz="1800" dirty="0"/>
              <a:t>Tālākos savienojumos nepieciešams veidot sabiedriskā transporta reisus ar samazinātu pieturu skaitu</a:t>
            </a:r>
          </a:p>
          <a:p>
            <a:pPr marL="374650" indent="-285750">
              <a:buFont typeface="Arial" panose="020B0604020202020204" pitchFamily="34" charset="0"/>
              <a:buChar char="•"/>
            </a:pPr>
            <a:r>
              <a:rPr lang="lv-LV" sz="1800" dirty="0"/>
              <a:t>Detalizēti risinājumi - Transporta attīstības pamatnostādnēs 2021.-2027.gadam</a:t>
            </a:r>
          </a:p>
          <a:p>
            <a:pPr marL="374650" indent="-285750">
              <a:buFont typeface="Arial" panose="020B0604020202020204" pitchFamily="34" charset="0"/>
              <a:buChar char="•"/>
            </a:pPr>
            <a:endParaRPr lang="lv-LV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8200" y="6324600"/>
            <a:ext cx="381000" cy="304800"/>
          </a:xfrm>
        </p:spPr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0332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03AB4A-C457-4B75-B4BD-7B3608838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 dirty="0">
                <a:solidFill>
                  <a:srgbClr val="336600"/>
                </a:solidFill>
              </a:rPr>
              <a:t>Transports pēc pieprasījuma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F882F6-196E-463F-B1CF-E49E0ED17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Demogrāfisko izmaiņu dēļ attālos reģionos nav ekonomiski pamatoti nodrošināt sabiedriskā transporta reisus ar autobusiem, tāpēc nepieciešams meklēt citus risinājumus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Pilotprojekts Vidzemes plānošanas reģionā Mazsalacas novadā un Alūksnes novadā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Normatīvā regulējuma izstrāde un atbalsta plānošana transporta pēc pieprasījuma ieviešanai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26C79BF-17AF-4D4B-A41A-BB4C0B2775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A1CB632-0DE0-46EA-8E1A-B8FC448565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FEC254F-B3F4-47B4-B6B7-568658F0A7D0}"/>
              </a:ext>
            </a:extLst>
          </p:cNvPr>
          <p:cNvSpPr txBox="1">
            <a:spLocks/>
          </p:cNvSpPr>
          <p:nvPr/>
        </p:nvSpPr>
        <p:spPr>
          <a:xfrm>
            <a:off x="8534400" y="6324600"/>
            <a:ext cx="438150" cy="304800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38213" rtl="0" eaLnBrk="1" fontAlgn="base" hangingPunct="1">
              <a:spcBef>
                <a:spcPct val="0"/>
              </a:spcBef>
              <a:spcAft>
                <a:spcPct val="0"/>
              </a:spcAft>
              <a:defRPr sz="750" kern="1200">
                <a:solidFill>
                  <a:srgbClr val="898989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68313" indent="-111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38213" indent="-238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408113" indent="-365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78013" indent="-492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229E9C5-8B39-4643-9AC7-3CB70B82D6D0}" type="slidenum">
              <a:rPr lang="en-US" altLang="en-US" sz="1000" smtClean="0"/>
              <a:pPr>
                <a:defRPr/>
              </a:pPr>
              <a:t>16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776089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2800" dirty="0">
                <a:solidFill>
                  <a:srgbClr val="336600"/>
                </a:solidFill>
              </a:rPr>
              <a:t>Valsts reģionālās un vietējās nozīmes autoceļu tīkla attīstība</a:t>
            </a:r>
            <a:r>
              <a:rPr lang="lv-LV" b="0" dirty="0"/>
              <a:t/>
            </a:r>
            <a:br>
              <a:rPr lang="lv-LV" b="0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74650" indent="-285750">
              <a:buFont typeface="Arial" panose="020B0604020202020204" pitchFamily="34" charset="0"/>
              <a:buChar char="•"/>
            </a:pPr>
            <a:r>
              <a:rPr lang="lv-LV" dirty="0"/>
              <a:t>Valsts programmas izveide ceļu pārbūvei un atjaunošanai sadarbībā ar Satiksmes ministriju, VAS “Latvijas Valsts ceļi”, pašvaldībām un plānošanas reģioniem, nodrošinot novadu centru sasniedzamību </a:t>
            </a:r>
          </a:p>
          <a:p>
            <a:pPr marL="374650" indent="-285750">
              <a:buFont typeface="Arial" panose="020B0604020202020204" pitchFamily="34" charset="0"/>
              <a:buChar char="•"/>
            </a:pPr>
            <a:r>
              <a:rPr lang="lv-LV" dirty="0"/>
              <a:t>Ņemot vēra, ka valsts autoceļu tīkla attīstība ir saistīta ar administratīvo iedalījumu, tad turpmākās darbības šajā sakarā īstenojamas kontekstā ar administratīvi teritoriālās reformas īstenošanu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8200" y="6324600"/>
            <a:ext cx="381000" cy="304800"/>
          </a:xfrm>
        </p:spPr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6948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500" dirty="0">
                <a:solidFill>
                  <a:srgbClr val="336600"/>
                </a:solidFill>
              </a:rPr>
              <a:t>Mobilitātes uzlabošana Rīgas metropoles areālā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417642"/>
            <a:ext cx="6096000" cy="4708531"/>
          </a:xfrm>
        </p:spPr>
        <p:txBody>
          <a:bodyPr>
            <a:normAutofit fontScale="62500" lnSpcReduction="20000"/>
          </a:bodyPr>
          <a:lstStyle/>
          <a:p>
            <a:pPr marL="88900" lvl="0"/>
            <a:r>
              <a:rPr lang="lv-LV" sz="2500" dirty="0"/>
              <a:t>Nepieciešams izvērtēt iespējamos risinājumus mobilitātes uzlabošanai Rīgas metropoles areālā:</a:t>
            </a:r>
          </a:p>
          <a:p>
            <a:pPr marL="374650" lvl="0" indent="-285750">
              <a:buFont typeface="Arial" panose="020B0604020202020204" pitchFamily="34" charset="0"/>
              <a:buChar char="•"/>
            </a:pPr>
            <a:r>
              <a:rPr lang="lv-LV" sz="2600" dirty="0"/>
              <a:t>Ņemot vērā Eiropas Komisijas atbalstu Ilgtspējīgas pilsētvides mobilitātes plānošanas (</a:t>
            </a:r>
            <a:r>
              <a:rPr lang="lv-LV" sz="2600" dirty="0" err="1"/>
              <a:t>Sustainable</a:t>
            </a:r>
            <a:r>
              <a:rPr lang="lv-LV" sz="2600" dirty="0"/>
              <a:t> </a:t>
            </a:r>
            <a:r>
              <a:rPr lang="lv-LV" sz="2600" dirty="0" err="1"/>
              <a:t>Urban</a:t>
            </a:r>
            <a:r>
              <a:rPr lang="lv-LV" sz="2600" dirty="0"/>
              <a:t> </a:t>
            </a:r>
            <a:r>
              <a:rPr lang="lv-LV" sz="2600" dirty="0" err="1"/>
              <a:t>Mobility</a:t>
            </a:r>
            <a:r>
              <a:rPr lang="lv-LV" sz="2600" dirty="0"/>
              <a:t> </a:t>
            </a:r>
            <a:r>
              <a:rPr lang="lv-LV" sz="2600" dirty="0" err="1"/>
              <a:t>Plans</a:t>
            </a:r>
            <a:r>
              <a:rPr lang="lv-LV" sz="2600" dirty="0"/>
              <a:t> – SUMP) konceptam, VARAM izvērtēt, vai nav nepieciešams nacionāls regulējums SUMP izstrādei, kas varētu būt tematiskie plānojumi transporta nozarē, ar ko pamatot konkrētu investīciju nepieciešamību transporta jomā pilsētās</a:t>
            </a:r>
          </a:p>
          <a:p>
            <a:pPr marL="374650" lvl="0" indent="-285750">
              <a:buFont typeface="Arial" panose="020B0604020202020204" pitchFamily="34" charset="0"/>
              <a:buChar char="•"/>
            </a:pPr>
            <a:r>
              <a:rPr lang="lv-LV" sz="2600" dirty="0"/>
              <a:t>Multimodālo transporta mezglu un pārsēšanās punktu attīstība</a:t>
            </a:r>
          </a:p>
          <a:p>
            <a:pPr marL="374650" lvl="0" indent="-285750">
              <a:buFont typeface="Arial" panose="020B0604020202020204" pitchFamily="34" charset="0"/>
              <a:buChar char="•"/>
            </a:pPr>
            <a:r>
              <a:rPr lang="lv-LV" sz="2600" dirty="0"/>
              <a:t>Dzelzceļa pasažieru infrastruktūras modernizācija Rīgas metropoles areālā</a:t>
            </a:r>
          </a:p>
          <a:p>
            <a:pPr marL="374650" lvl="0" indent="-285750">
              <a:buFont typeface="Arial" panose="020B0604020202020204" pitchFamily="34" charset="0"/>
              <a:buChar char="•"/>
            </a:pPr>
            <a:r>
              <a:rPr lang="lv-LV" sz="2600" dirty="0"/>
              <a:t>Vienotās sabiedriskā transporta biļetes ieviešana Rīgas metropoles areālā</a:t>
            </a:r>
          </a:p>
          <a:p>
            <a:pPr marL="374650" lvl="0" indent="-285750">
              <a:buFont typeface="Arial" panose="020B0604020202020204" pitchFamily="34" charset="0"/>
              <a:buChar char="•"/>
            </a:pPr>
            <a:r>
              <a:rPr lang="lv-LV" sz="2600" dirty="0"/>
              <a:t>Ūdens transporta izmantošanas iespēju izpēte savienojošam ūdenstransportam Daugavā starp Pierīgu un Rīgu</a:t>
            </a:r>
          </a:p>
          <a:p>
            <a:pPr marL="374650" lvl="0" indent="-285750">
              <a:buFont typeface="Arial" panose="020B0604020202020204" pitchFamily="34" charset="0"/>
              <a:buChar char="•"/>
            </a:pPr>
            <a:r>
              <a:rPr lang="lv-LV" sz="2600" dirty="0" err="1"/>
              <a:t>Veloinfrastruktūras</a:t>
            </a:r>
            <a:r>
              <a:rPr lang="lv-LV" sz="2600" dirty="0"/>
              <a:t> attīstība un trūkstošo </a:t>
            </a:r>
            <a:r>
              <a:rPr lang="lv-LV" sz="2600" dirty="0" err="1"/>
              <a:t>velomaršrutu</a:t>
            </a:r>
            <a:r>
              <a:rPr lang="lv-LV" sz="2600" dirty="0"/>
              <a:t> posmu Pierīgā savienošana un </a:t>
            </a:r>
            <a:r>
              <a:rPr lang="lv-LV" sz="2600" dirty="0" err="1"/>
              <a:t>velonovietņu</a:t>
            </a:r>
            <a:r>
              <a:rPr lang="lv-LV" sz="2600" dirty="0"/>
              <a:t> izvietošana</a:t>
            </a:r>
          </a:p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8200" y="6324600"/>
            <a:ext cx="381000" cy="304800"/>
          </a:xfrm>
        </p:spPr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9017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500" dirty="0">
                <a:solidFill>
                  <a:srgbClr val="336600"/>
                </a:solidFill>
              </a:rPr>
              <a:t>Pašvaldību ceļu un ielu infrastruktūras attīstība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/>
              <a:t>Nepieciešams atbalstīt pašvaldību ceļu tīklu šādos gadījumos: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</a:rPr>
              <a:t>lai nodrošinātu novada centra sasniedzamību no novada teritoriālajām vienībām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</a:rPr>
              <a:t>lai nodrošinātu darba vietu un pakalpojumu drošu sasniedzamību (tai skaitā, izglītības, veselības, kultūras u.c. pakalpojumus)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</a:rPr>
              <a:t>ja tas ir nepieciešams uzņēmējdarbības attīstībai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</a:rPr>
              <a:t>ja plānotie ieguldījumi ir papildinoši valsts autoceļu ieguldījumiem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1800" dirty="0"/>
              <a:t>ES fondu finansējuma piesaiste, kā arī atbalsta sniegšanas nosacījumu izstrāde</a:t>
            </a:r>
          </a:p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04583" y="6324600"/>
            <a:ext cx="381000" cy="304800"/>
          </a:xfrm>
        </p:spPr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48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56"/>
            <a:ext cx="9144000" cy="64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61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58" y="1771925"/>
            <a:ext cx="5206650" cy="4034789"/>
          </a:xfrm>
        </p:spPr>
        <p:txBody>
          <a:bodyPr>
            <a:no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lv-LV" sz="2000" b="1" dirty="0"/>
              <a:t>Pieeja</a:t>
            </a:r>
            <a:r>
              <a:rPr lang="lv-LV" sz="2000" dirty="0"/>
              <a:t> </a:t>
            </a:r>
            <a:r>
              <a:rPr lang="lv-LV" sz="1800" dirty="0"/>
              <a:t>(ES fondi uzņēmējdarbībai + pakalpojumiem + kapacitātei = 932 934 571 </a:t>
            </a:r>
            <a:r>
              <a:rPr lang="lv-LV" sz="1800" i="1" dirty="0" err="1"/>
              <a:t>euro</a:t>
            </a:r>
            <a:r>
              <a:rPr lang="lv-LV" sz="1800" dirty="0"/>
              <a:t>)</a:t>
            </a:r>
          </a:p>
          <a:p>
            <a:pPr marL="771525" lvl="1" indent="-257175"/>
            <a:r>
              <a:rPr lang="lv-LV" sz="1800" b="1" dirty="0">
                <a:latin typeface="Verdana" panose="020B0604030504040204" pitchFamily="34" charset="0"/>
                <a:ea typeface="Verdana" panose="020B0604030504040204" pitchFamily="34" charset="0"/>
              </a:rPr>
              <a:t>Reģionālās attīstības atšķirības </a:t>
            </a: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</a:rPr>
              <a:t>– IKP kritērijs un tematiskā koncentrācija mazāk attīstītajiem reģioniem</a:t>
            </a:r>
          </a:p>
          <a:p>
            <a:pPr marL="771525" lvl="1" indent="-257175"/>
            <a:r>
              <a:rPr lang="lv-LV" sz="1800" b="1" dirty="0">
                <a:latin typeface="Verdana" panose="020B0604030504040204" pitchFamily="34" charset="0"/>
                <a:ea typeface="Verdana" panose="020B0604030504040204" pitchFamily="34" charset="0"/>
              </a:rPr>
              <a:t>Konkurētspējīgākie projekti </a:t>
            </a: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</a:rPr>
              <a:t>– pašvaldībām reģionālā mēroga konkurss (70% finansējuma)</a:t>
            </a:r>
          </a:p>
          <a:p>
            <a:pPr marL="771525" lvl="1" indent="-257175"/>
            <a:r>
              <a:rPr lang="lv-LV" sz="1800" b="1" dirty="0">
                <a:latin typeface="Verdana" panose="020B0604030504040204" pitchFamily="34" charset="0"/>
                <a:ea typeface="Verdana" panose="020B0604030504040204" pitchFamily="34" charset="0"/>
              </a:rPr>
              <a:t>Mērķteritorijas </a:t>
            </a: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</a:rPr>
              <a:t>– finansējums reģionālā mēroga projektiem (30% finansējuma)</a:t>
            </a:r>
          </a:p>
          <a:p>
            <a:pPr marL="771525" lvl="1" indent="-257175"/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lvl="1" indent="0">
              <a:buNone/>
            </a:pP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71525" lvl="1" indent="-257175"/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61741" y="1321832"/>
            <a:ext cx="2152151" cy="1134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</a:rPr>
              <a:t>Kopējais finansējums</a:t>
            </a:r>
          </a:p>
        </p:txBody>
      </p:sp>
      <p:sp>
        <p:nvSpPr>
          <p:cNvPr id="7" name="Right Arrow 6"/>
          <p:cNvSpPr/>
          <p:nvPr/>
        </p:nvSpPr>
        <p:spPr>
          <a:xfrm rot="5400000">
            <a:off x="6748621" y="2513679"/>
            <a:ext cx="778389" cy="745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Oval 7"/>
          <p:cNvSpPr/>
          <p:nvPr/>
        </p:nvSpPr>
        <p:spPr>
          <a:xfrm>
            <a:off x="5678904" y="3330414"/>
            <a:ext cx="2947737" cy="1264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</a:rPr>
              <a:t>Reģionālās attīstības atšķirības – reģionāls sadalījums pēc IKP</a:t>
            </a:r>
          </a:p>
        </p:txBody>
      </p:sp>
      <p:sp>
        <p:nvSpPr>
          <p:cNvPr id="9" name="Right Arrow 8"/>
          <p:cNvSpPr/>
          <p:nvPr/>
        </p:nvSpPr>
        <p:spPr>
          <a:xfrm rot="3554371">
            <a:off x="7398676" y="4760535"/>
            <a:ext cx="778389" cy="468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Right Arrow 9"/>
          <p:cNvSpPr/>
          <p:nvPr/>
        </p:nvSpPr>
        <p:spPr>
          <a:xfrm rot="6802055">
            <a:off x="6087645" y="4745619"/>
            <a:ext cx="772106" cy="468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ectangle 10"/>
          <p:cNvSpPr/>
          <p:nvPr/>
        </p:nvSpPr>
        <p:spPr>
          <a:xfrm>
            <a:off x="5095344" y="5380602"/>
            <a:ext cx="1795749" cy="852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latin typeface="Verdana" panose="020B0604030504040204" pitchFamily="34" charset="0"/>
                <a:ea typeface="Verdana" panose="020B0604030504040204" pitchFamily="34" charset="0"/>
              </a:rPr>
              <a:t>70%</a:t>
            </a:r>
          </a:p>
          <a:p>
            <a:pPr algn="ctr"/>
            <a:r>
              <a:rPr lang="lv-LV" sz="1600" dirty="0">
                <a:latin typeface="Verdana" panose="020B0604030504040204" pitchFamily="34" charset="0"/>
                <a:ea typeface="Verdana" panose="020B0604030504040204" pitchFamily="34" charset="0"/>
              </a:rPr>
              <a:t>pašvaldības - konkurss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43215" y="5380603"/>
            <a:ext cx="1795749" cy="852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latin typeface="Verdana" panose="020B0604030504040204" pitchFamily="34" charset="0"/>
                <a:ea typeface="Verdana" panose="020B0604030504040204" pitchFamily="34" charset="0"/>
              </a:rPr>
              <a:t>30%</a:t>
            </a:r>
          </a:p>
          <a:p>
            <a:pPr algn="ctr"/>
            <a:r>
              <a:rPr lang="lv-LV" sz="1600" dirty="0">
                <a:latin typeface="Verdana" panose="020B0604030504040204" pitchFamily="34" charset="0"/>
                <a:ea typeface="Verdana" panose="020B0604030504040204" pitchFamily="34" charset="0"/>
              </a:rPr>
              <a:t>reģionālās programmas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EBFDA0D5-74C7-474A-B481-8840F57D88E3}"/>
              </a:ext>
            </a:extLst>
          </p:cNvPr>
          <p:cNvSpPr txBox="1">
            <a:spLocks/>
          </p:cNvSpPr>
          <p:nvPr/>
        </p:nvSpPr>
        <p:spPr>
          <a:xfrm>
            <a:off x="8534400" y="6324600"/>
            <a:ext cx="438150" cy="304800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38213" rtl="0" eaLnBrk="1" fontAlgn="base" hangingPunct="1">
              <a:spcBef>
                <a:spcPct val="0"/>
              </a:spcBef>
              <a:spcAft>
                <a:spcPct val="0"/>
              </a:spcAft>
              <a:defRPr sz="750" kern="1200">
                <a:solidFill>
                  <a:srgbClr val="898989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68313" indent="-111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38213" indent="-238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408113" indent="-365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78013" indent="-492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229E9C5-8B39-4643-9AC7-3CB70B82D6D0}" type="slidenum">
              <a:rPr lang="en-US" altLang="en-US" sz="1000" smtClean="0"/>
              <a:pPr>
                <a:defRPr/>
              </a:pPr>
              <a:t>20</a:t>
            </a:fld>
            <a:endParaRPr lang="en-US" altLang="en-US" sz="10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40AD7E7-55FC-450A-BDDA-EDF77AC4FC07}"/>
              </a:ext>
            </a:extLst>
          </p:cNvPr>
          <p:cNvSpPr txBox="1">
            <a:spLocks/>
          </p:cNvSpPr>
          <p:nvPr/>
        </p:nvSpPr>
        <p:spPr>
          <a:xfrm>
            <a:off x="1913860" y="381000"/>
            <a:ext cx="6772940" cy="103664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lv-LV" sz="3200" b="1" dirty="0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Atbalsta modelis </a:t>
            </a:r>
            <a:endParaRPr lang="en-GB" altLang="lv-LV" sz="3200" b="1" dirty="0">
              <a:solidFill>
                <a:srgbClr val="3366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6029" y="5999357"/>
            <a:ext cx="4482946" cy="69903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rgbClr val="FF0000"/>
                </a:solidFill>
              </a:rPr>
              <a:t>*</a:t>
            </a:r>
            <a:r>
              <a:rPr lang="lv-LV" dirty="0"/>
              <a:t>Atbalsts bērnudārziem + viedajām pašvaldībām nav iekļauts</a:t>
            </a:r>
          </a:p>
        </p:txBody>
      </p:sp>
    </p:spTree>
    <p:extLst>
      <p:ext uri="{BB962C8B-B14F-4D97-AF65-F5344CB8AC3E}">
        <p14:creationId xmlns:p14="http://schemas.microsoft.com/office/powerpoint/2010/main" val="895529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945" y="381000"/>
            <a:ext cx="6617855" cy="1036642"/>
          </a:xfrm>
        </p:spPr>
        <p:txBody>
          <a:bodyPr>
            <a:normAutofit/>
          </a:bodyPr>
          <a:lstStyle/>
          <a:p>
            <a:pPr algn="ctr"/>
            <a:r>
              <a:rPr lang="lv-LV" sz="2900" dirty="0">
                <a:solidFill>
                  <a:srgbClr val="336600"/>
                </a:solidFill>
                <a:cs typeface="+mj-cs"/>
              </a:rPr>
              <a:t>Reģionālā mēroga projekti</a:t>
            </a:r>
            <a:endParaRPr lang="en-US" sz="2900" dirty="0">
              <a:solidFill>
                <a:srgbClr val="336600"/>
              </a:solidFill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65" y="1752602"/>
            <a:ext cx="8810367" cy="457199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/>
              <a:t>Finansējuma apjoms</a:t>
            </a:r>
            <a:r>
              <a:rPr lang="lv-LV" dirty="0"/>
              <a:t>, balstoties uz investīciju vajadzībām (īpatsvars no kopējā finansējuma pieprasījuma) – 30%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/>
              <a:t>Principi / kritēriji projektiem:</a:t>
            </a:r>
          </a:p>
          <a:p>
            <a:pPr marL="1047750" lvl="1" indent="-285750">
              <a:buFont typeface="Arial" panose="020B0604020202020204" pitchFamily="34" charset="0"/>
              <a:buChar char="•"/>
            </a:pP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Reģionāla mēroga objekti, kas atrodas vai apkalpo vairāku pašvaldību teritorijas (piem., liela mēroga industriālās teritorijas, mobilitātes punkti (</a:t>
            </a:r>
            <a:r>
              <a:rPr lang="lv-LV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Park&amp;Ride</a:t>
            </a: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u.c.):</a:t>
            </a:r>
          </a:p>
          <a:p>
            <a:pPr marL="1458913" lvl="2" indent="-285750">
              <a:buFont typeface="Arial" panose="020B0604020202020204" pitchFamily="34" charset="0"/>
              <a:buChar char="•"/>
            </a:pP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Klients pašvaldību sniegtajiem pakalpojumiem;</a:t>
            </a:r>
          </a:p>
          <a:p>
            <a:pPr marL="1458913" lvl="2" indent="-285750">
              <a:buFont typeface="Arial" panose="020B0604020202020204" pitchFamily="34" charset="0"/>
              <a:buChar char="•"/>
            </a:pP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Nodarbinātie uzņēmumā no vairākām pašvaldībām.</a:t>
            </a:r>
          </a:p>
          <a:p>
            <a:pPr marL="1047750" lvl="1" indent="-285750">
              <a:buFont typeface="Arial" panose="020B0604020202020204" pitchFamily="34" charset="0"/>
              <a:buChar char="•"/>
            </a:pPr>
            <a:endParaRPr lang="lv-LV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47750" lvl="1" indent="-285750">
              <a:buFont typeface="Arial" panose="020B0604020202020204" pitchFamily="34" charset="0"/>
              <a:buChar char="•"/>
            </a:pP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Objekti, kuru attīstībai nepieciešama pašvaldību sadarbība to fiziskās atrašanās vietas dēļ (piem., pašvaldību pielāgošanās </a:t>
            </a:r>
            <a:r>
              <a:rPr lang="lv-LV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RailBaltica</a:t>
            </a: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projektam, vienots tūrisma piedāvājums u.tml.).</a:t>
            </a:r>
          </a:p>
          <a:p>
            <a:pPr marL="1047750" lvl="1" indent="-285750">
              <a:buFont typeface="Arial" panose="020B0604020202020204" pitchFamily="34" charset="0"/>
              <a:buChar char="•"/>
            </a:pPr>
            <a:endParaRPr lang="lv-LV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47750" lvl="1" indent="-285750">
              <a:buFont typeface="Arial" panose="020B0604020202020204" pitchFamily="34" charset="0"/>
              <a:buChar char="•"/>
            </a:pP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Reģiona inovāciju sistēmas attīstība (izglītības programmu atbilstība darba tirgus prasībām, profesionālā izglītība, mūžizglītības programmas, sasaiste ar zinātni/pētniecību reģiona nozaru attīstībai u.tml.).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1F590D83-1D21-48A5-B046-FCE0953B5594}"/>
              </a:ext>
            </a:extLst>
          </p:cNvPr>
          <p:cNvSpPr txBox="1">
            <a:spLocks/>
          </p:cNvSpPr>
          <p:nvPr/>
        </p:nvSpPr>
        <p:spPr>
          <a:xfrm>
            <a:off x="8534400" y="6324600"/>
            <a:ext cx="438150" cy="304800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38213" rtl="0" eaLnBrk="1" fontAlgn="base" hangingPunct="1">
              <a:spcBef>
                <a:spcPct val="0"/>
              </a:spcBef>
              <a:spcAft>
                <a:spcPct val="0"/>
              </a:spcAft>
              <a:defRPr sz="750" kern="1200">
                <a:solidFill>
                  <a:srgbClr val="898989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68313" indent="-111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38213" indent="-238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408113" indent="-365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78013" indent="-492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229E9C5-8B39-4643-9AC7-3CB70B82D6D0}" type="slidenum">
              <a:rPr lang="en-US" altLang="en-US" sz="1000" smtClean="0"/>
              <a:pPr>
                <a:defRPr/>
              </a:pPr>
              <a:t>21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105560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25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927C03-1A7A-487C-B266-1316F367B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2400" dirty="0">
                <a:solidFill>
                  <a:srgbClr val="336600"/>
                </a:solidFill>
                <a:cs typeface="+mj-cs"/>
              </a:rPr>
              <a:t>Pieprasītais un NAP 2021-2027 paredzētais finansējums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1B67DE-1A99-4AF5-ACDF-7F950482A2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B823D35-1896-4B88-9A8F-064C9F35E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19104"/>
              </p:ext>
            </p:extLst>
          </p:nvPr>
        </p:nvGraphicFramePr>
        <p:xfrm>
          <a:off x="2590800" y="1752600"/>
          <a:ext cx="60960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83BCD44C-A267-4BB9-A0E0-0D77CA5029BA}"/>
              </a:ext>
            </a:extLst>
          </p:cNvPr>
          <p:cNvSpPr txBox="1">
            <a:spLocks/>
          </p:cNvSpPr>
          <p:nvPr/>
        </p:nvSpPr>
        <p:spPr>
          <a:xfrm>
            <a:off x="8534400" y="6324600"/>
            <a:ext cx="438150" cy="304800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38213" rtl="0" eaLnBrk="1" fontAlgn="base" hangingPunct="1">
              <a:spcBef>
                <a:spcPct val="0"/>
              </a:spcBef>
              <a:spcAft>
                <a:spcPct val="0"/>
              </a:spcAft>
              <a:defRPr sz="750" kern="1200">
                <a:solidFill>
                  <a:srgbClr val="898989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68313" indent="-111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38213" indent="-238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408113" indent="-365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78013" indent="-492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229E9C5-8B39-4643-9AC7-3CB70B82D6D0}" type="slidenum">
              <a:rPr lang="en-US" altLang="en-US" sz="1000" smtClean="0"/>
              <a:pPr>
                <a:defRPr/>
              </a:pPr>
              <a:t>23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63542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4011168"/>
            <a:ext cx="7788350" cy="1877165"/>
          </a:xfrm>
        </p:spPr>
        <p:txBody>
          <a:bodyPr>
            <a:noAutofit/>
          </a:bodyPr>
          <a:lstStyle/>
          <a:p>
            <a:r>
              <a:rPr lang="lv-LV" sz="4400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Paldies!</a:t>
            </a:r>
            <a:endParaRPr lang="lv-LV" altLang="en-US" sz="5400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095D04-66C3-45B2-B490-C929050EE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355" y="5876544"/>
            <a:ext cx="2879239" cy="6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94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57"/>
            <a:ext cx="9143999" cy="64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69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665" y="452026"/>
            <a:ext cx="3113349" cy="2414574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1903226" y="291651"/>
            <a:ext cx="4189229" cy="629129"/>
          </a:xfrm>
        </p:spPr>
        <p:txBody>
          <a:bodyPr>
            <a:noAutofit/>
          </a:bodyPr>
          <a:lstStyle/>
          <a:p>
            <a:pPr lvl="0" algn="ctr"/>
            <a:r>
              <a:rPr lang="lv-LV" sz="3200" dirty="0">
                <a:solidFill>
                  <a:srgbClr val="336600"/>
                </a:solidFill>
              </a:rPr>
              <a:t>Izaicinājumi</a:t>
            </a:r>
          </a:p>
        </p:txBody>
      </p:sp>
      <p:sp>
        <p:nvSpPr>
          <p:cNvPr id="8" name="Content Placeholder 2"/>
          <p:cNvSpPr txBox="1">
            <a:spLocks noGrp="1"/>
          </p:cNvSpPr>
          <p:nvPr>
            <p:ph idx="1"/>
          </p:nvPr>
        </p:nvSpPr>
        <p:spPr>
          <a:xfrm>
            <a:off x="538953" y="2397846"/>
            <a:ext cx="8268348" cy="35989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lv-LV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Iedzīvotāju aizplūšana: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Rīga neuzņem visus – lielākā daļa izbrauc ārpus Latvijas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Būtiska algu atšķirība starp reģioniem</a:t>
            </a:r>
          </a:p>
          <a:p>
            <a:pPr marL="274637" lvl="1" indent="0">
              <a:buNone/>
            </a:pPr>
            <a:endParaRPr lang="lv-LV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lv-LV" b="1" dirty="0"/>
              <a:t> </a:t>
            </a:r>
            <a:r>
              <a:rPr lang="lv-LV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Finanšu pārdale nerisina problēmu </a:t>
            </a: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finanšu resursu pārdale nepalielina to</a:t>
            </a:r>
            <a:r>
              <a:rPr lang="lv-LV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daudzumu</a:t>
            </a:r>
          </a:p>
          <a:p>
            <a:pPr>
              <a:buFont typeface="Wingdings" panose="05000000000000000000" pitchFamily="2" charset="2"/>
              <a:buChar char="§"/>
            </a:pPr>
            <a:endParaRPr lang="lv-LV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lv-LV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Reģionālās ekonomikas atšķirības </a:t>
            </a: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«</a:t>
            </a:r>
            <a:r>
              <a:rPr lang="lv-LV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 gap</a:t>
            </a: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»: tirgus pats nespēj atrisināt reģionālās atšķirības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lv-LV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Pašvaldības loma – spēja ietekmēt attīstības procesu reģionos – pārmaiņu līderis!</a:t>
            </a:r>
          </a:p>
          <a:p>
            <a:pPr lvl="1"/>
            <a:endParaRPr lang="lv-LV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438150" cy="304800"/>
          </a:xfrm>
        </p:spPr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512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0D3AD74F-1158-44FD-AF74-9D02C4443F0B}"/>
              </a:ext>
            </a:extLst>
          </p:cNvPr>
          <p:cNvGraphicFramePr>
            <a:graphicFrameLocks/>
          </p:cNvGraphicFramePr>
          <p:nvPr/>
        </p:nvGraphicFramePr>
        <p:xfrm>
          <a:off x="172064" y="1689035"/>
          <a:ext cx="8667136" cy="4364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37232" y="465223"/>
            <a:ext cx="7322545" cy="1036642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solidFill>
                  <a:srgbClr val="336600"/>
                </a:solidFill>
              </a:rPr>
              <a:t>Divi scenāriji reģionālai attīstībai – esošais temps un ātrāks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1455" y="2117413"/>
            <a:ext cx="24861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 gados </a:t>
            </a:r>
          </a:p>
          <a:p>
            <a:pPr algn="ctr"/>
            <a:r>
              <a:rPr lang="lv-LV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+ 1 657 milj. </a:t>
            </a:r>
            <a:r>
              <a:rPr lang="lv-LV" sz="1400" i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euro</a:t>
            </a:r>
            <a:r>
              <a:rPr lang="lv-LV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IKP</a:t>
            </a:r>
          </a:p>
          <a:p>
            <a:pPr algn="r"/>
            <a:endParaRPr lang="lv-LV" sz="16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2DECBCDA-AA89-478E-8E7A-87188980537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438150" cy="304800"/>
          </a:xfrm>
        </p:spPr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2921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56"/>
            <a:ext cx="9159740" cy="647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9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7426842" y="5600700"/>
            <a:ext cx="345558" cy="228600"/>
          </a:xfrm>
        </p:spPr>
        <p:txBody>
          <a:bodyPr/>
          <a:lstStyle/>
          <a:p>
            <a:pPr>
              <a:defRPr/>
            </a:pPr>
            <a:fld id="{F229E9C5-8B39-4643-9AC7-3CB70B82D6D0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34049" y="1230206"/>
            <a:ext cx="8475901" cy="4682097"/>
            <a:chOff x="-563496" y="1504732"/>
            <a:chExt cx="9078845" cy="5151023"/>
          </a:xfrm>
        </p:grpSpPr>
        <p:graphicFrame>
          <p:nvGraphicFramePr>
            <p:cNvPr id="28" name="Diagram 27"/>
            <p:cNvGraphicFramePr/>
            <p:nvPr/>
          </p:nvGraphicFramePr>
          <p:xfrm>
            <a:off x="-263398" y="1504732"/>
            <a:ext cx="8778747" cy="43334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2" name="Rounded Rectangle 4"/>
            <p:cNvSpPr/>
            <p:nvPr/>
          </p:nvSpPr>
          <p:spPr>
            <a:xfrm>
              <a:off x="3523743" y="5599559"/>
              <a:ext cx="2684120" cy="10561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lv-LV" sz="18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Demogrāfija</a:t>
              </a:r>
              <a:endParaRPr lang="en-GB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" name="Down Arrow 4"/>
            <p:cNvSpPr/>
            <p:nvPr/>
          </p:nvSpPr>
          <p:spPr>
            <a:xfrm rot="1701113">
              <a:off x="4640975" y="2982294"/>
              <a:ext cx="129736" cy="690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endParaRPr lang="en-GB" sz="33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563496" y="2377440"/>
              <a:ext cx="3203319" cy="914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400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Pašvaldības loma!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1180038" y="4917893"/>
            <a:ext cx="1555310" cy="994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dirty="0">
                <a:latin typeface="Verdana" panose="020B0604030504040204" pitchFamily="34" charset="0"/>
                <a:ea typeface="Verdana" panose="020B0604030504040204" pitchFamily="34" charset="0"/>
              </a:rPr>
              <a:t>Vietas sagatavošana un produktivitāte</a:t>
            </a:r>
          </a:p>
        </p:txBody>
      </p:sp>
      <p:sp>
        <p:nvSpPr>
          <p:cNvPr id="14" name="Oval 13"/>
          <p:cNvSpPr/>
          <p:nvPr/>
        </p:nvSpPr>
        <p:spPr>
          <a:xfrm>
            <a:off x="2477462" y="4961413"/>
            <a:ext cx="1408751" cy="996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latin typeface="Verdana" panose="020B0604030504040204" pitchFamily="34" charset="0"/>
                <a:ea typeface="Verdana" panose="020B0604030504040204" pitchFamily="34" charset="0"/>
              </a:rPr>
              <a:t>Cilvēkkapitāls</a:t>
            </a:r>
          </a:p>
        </p:txBody>
      </p:sp>
      <p:sp>
        <p:nvSpPr>
          <p:cNvPr id="18" name="Oval 17"/>
          <p:cNvSpPr/>
          <p:nvPr/>
        </p:nvSpPr>
        <p:spPr>
          <a:xfrm>
            <a:off x="3681119" y="5007002"/>
            <a:ext cx="1495721" cy="994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50" dirty="0">
                <a:latin typeface="Verdana" panose="020B0604030504040204" pitchFamily="34" charset="0"/>
                <a:ea typeface="Verdana" panose="020B0604030504040204" pitchFamily="34" charset="0"/>
              </a:rPr>
              <a:t>Pakalpojumu efektivitāte atbilstoši demogrāfijai</a:t>
            </a:r>
          </a:p>
        </p:txBody>
      </p:sp>
      <p:sp>
        <p:nvSpPr>
          <p:cNvPr id="20" name="Oval 19"/>
          <p:cNvSpPr/>
          <p:nvPr/>
        </p:nvSpPr>
        <p:spPr>
          <a:xfrm>
            <a:off x="4906780" y="5001820"/>
            <a:ext cx="1596713" cy="994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900" dirty="0">
                <a:latin typeface="Verdana" panose="020B0604030504040204" pitchFamily="34" charset="0"/>
                <a:ea typeface="Verdana" panose="020B0604030504040204" pitchFamily="34" charset="0"/>
              </a:rPr>
              <a:t>Sasniedzamība un dzīves vide</a:t>
            </a:r>
          </a:p>
        </p:txBody>
      </p:sp>
      <p:sp>
        <p:nvSpPr>
          <p:cNvPr id="21" name="Oval 20"/>
          <p:cNvSpPr/>
          <p:nvPr/>
        </p:nvSpPr>
        <p:spPr>
          <a:xfrm>
            <a:off x="6334152" y="4981948"/>
            <a:ext cx="1644439" cy="996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dirty="0">
                <a:latin typeface="Verdana" panose="020B0604030504040204" pitchFamily="34" charset="0"/>
                <a:ea typeface="Verdana" panose="020B0604030504040204" pitchFamily="34" charset="0"/>
              </a:rPr>
              <a:t>Pašvaldību administrācijas efektivitāte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xmlns="" id="{6AA06DC0-1201-451C-AB3B-7BF8A2E8C0D3}"/>
              </a:ext>
            </a:extLst>
          </p:cNvPr>
          <p:cNvSpPr txBox="1">
            <a:spLocks/>
          </p:cNvSpPr>
          <p:nvPr/>
        </p:nvSpPr>
        <p:spPr>
          <a:xfrm>
            <a:off x="8534400" y="6324600"/>
            <a:ext cx="438150" cy="304800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38213" rtl="0" eaLnBrk="1" fontAlgn="base" hangingPunct="1">
              <a:spcBef>
                <a:spcPct val="0"/>
              </a:spcBef>
              <a:spcAft>
                <a:spcPct val="0"/>
              </a:spcAft>
              <a:defRPr sz="750" kern="1200">
                <a:solidFill>
                  <a:srgbClr val="898989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68313" indent="-111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38213" indent="-238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408113" indent="-365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78013" indent="-492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229E9C5-8B39-4643-9AC7-3CB70B82D6D0}" type="slidenum">
              <a:rPr lang="en-US" altLang="en-US" sz="1000" smtClean="0"/>
              <a:pPr>
                <a:defRPr/>
              </a:pPr>
              <a:t>7</a:t>
            </a:fld>
            <a:endParaRPr lang="en-US" altLang="en-US" sz="1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06EFB375-D3F1-403C-8FA9-AEB7CF8F037B}"/>
              </a:ext>
            </a:extLst>
          </p:cNvPr>
          <p:cNvSpPr txBox="1">
            <a:spLocks/>
          </p:cNvSpPr>
          <p:nvPr/>
        </p:nvSpPr>
        <p:spPr bwMode="auto">
          <a:xfrm>
            <a:off x="2346158" y="326875"/>
            <a:ext cx="6345136" cy="103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lv-LV" sz="3200" dirty="0">
                <a:solidFill>
                  <a:srgbClr val="336600"/>
                </a:solidFill>
              </a:rPr>
              <a:t>Galvenie virzieni</a:t>
            </a:r>
          </a:p>
        </p:txBody>
      </p:sp>
    </p:spTree>
    <p:extLst>
      <p:ext uri="{BB962C8B-B14F-4D97-AF65-F5344CB8AC3E}">
        <p14:creationId xmlns:p14="http://schemas.microsoft.com/office/powerpoint/2010/main" val="313550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845340"/>
              </p:ext>
            </p:extLst>
          </p:nvPr>
        </p:nvGraphicFramePr>
        <p:xfrm>
          <a:off x="580461" y="1287556"/>
          <a:ext cx="8105156" cy="5480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3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1949">
                  <a:extLst>
                    <a:ext uri="{9D8B030D-6E8A-4147-A177-3AD203B41FA5}">
                      <a16:colId xmlns:a16="http://schemas.microsoft.com/office/drawing/2014/main" xmlns="" val="537622805"/>
                    </a:ext>
                  </a:extLst>
                </a:gridCol>
                <a:gridCol w="4531905">
                  <a:extLst>
                    <a:ext uri="{9D8B030D-6E8A-4147-A177-3AD203B41FA5}">
                      <a16:colId xmlns:a16="http://schemas.microsoft.com/office/drawing/2014/main" xmlns="" val="903675034"/>
                    </a:ext>
                  </a:extLst>
                </a:gridCol>
              </a:tblGrid>
              <a:tr h="425606"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Uzdevums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Budžets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Rezultāts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046">
                <a:tc gridSpan="3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lv-LV" sz="1400" b="1" u="sng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Vietas sagatavošana uzņēmējam un to produktivitāte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Publiskās infrastruktūras attīstība uzņēmējdarbības atbalstam – turpinājums 3.3.1./5.6.2. SAM (VARAM)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400 000 000</a:t>
                      </a:r>
                    </a:p>
                    <a:p>
                      <a:pPr algn="ctr" fontAlgn="ctr"/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(ES fondi)</a:t>
                      </a:r>
                      <a:endParaRPr lang="lv-LV" sz="105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68288" marR="0" lvl="0" indent="-171450" algn="l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3 188 darba vietas jeb 200 milj. </a:t>
                      </a:r>
                      <a:r>
                        <a:rPr lang="lv-LV" sz="1050" b="0" i="1" kern="12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euro</a:t>
                      </a:r>
                      <a:r>
                        <a:rPr lang="lv-LV" sz="105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bruto darba algas (RPP rādītājs, NAP rādītājs: Darba algas plānošanas reģionos – četru mazāk attīstīto plānošanas reģionu vidējais līmenis pret augstāk attīstīto plānošanas reģionu)*</a:t>
                      </a:r>
                    </a:p>
                    <a:p>
                      <a:pPr marL="268288" marR="0" lvl="0" indent="-171450" algn="l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270 000 000 </a:t>
                      </a:r>
                      <a:r>
                        <a:rPr lang="lv-LV" sz="1050" b="0" i="1" kern="12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euro</a:t>
                      </a:r>
                      <a:r>
                        <a:rPr lang="lv-LV" sz="105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lv-LV" sz="1050" b="0" kern="12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nefinanšu</a:t>
                      </a:r>
                      <a:r>
                        <a:rPr lang="lv-LV" sz="105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investīcijas (RPP rādītājs, NAP rādītājs: Privāto investīciju piesaiste plānošanas reģionos – četru mazāk attīstīto plānošanas reģionu vidējais līmenis pret augstāk attīstīto plānošanas reģionu, ES regulas rādītājs: </a:t>
                      </a:r>
                      <a:r>
                        <a:rPr lang="en-US" sz="105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Private investments matching public support (of which: grants, financial instruments</a:t>
                      </a:r>
                      <a:r>
                        <a:rPr lang="lv-LV" sz="105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))</a:t>
                      </a:r>
                    </a:p>
                    <a:p>
                      <a:pPr marL="268288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Vismaz 133 uzņēmumi ar augstu apgrozījumu (RPP rādītājs, ES regulas rādītājs: Enterprises </a:t>
                      </a:r>
                      <a:r>
                        <a:rPr lang="lv-LV" sz="1050" b="0" kern="1200" baseline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with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lv-LV" sz="1050" b="0" kern="1200" baseline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higher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lv-LV" sz="1050" b="0" kern="1200" baseline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turnover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lv-LV" sz="105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Ieguldījumi pamatlīdzekļos esošo/jaunu produktu un pakalpojumu attīstībai  (EM)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0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144 392 200</a:t>
                      </a:r>
                    </a:p>
                    <a:p>
                      <a:pPr algn="ctr" fontAlgn="ctr"/>
                      <a:r>
                        <a:rPr lang="lv-LV" sz="1050" b="0" kern="1200" baseline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(ES fondi)</a:t>
                      </a:r>
                      <a:endParaRPr lang="lv-LV" sz="105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231 027 520 </a:t>
                      </a:r>
                      <a:r>
                        <a:rPr lang="lv-LV" sz="1050" b="0" i="1" kern="12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euro</a:t>
                      </a:r>
                      <a:r>
                        <a:rPr lang="lv-LV" sz="105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darba algu fonds (RPP rādītājs, NAP rādītājs: Darba algas plānošanas reģionos – četru mazāk attīstīto plānošanas reģionu vidējais līmenis pret augstāk attīstīto plānošanas reģionu)** </a:t>
                      </a:r>
                    </a:p>
                    <a:p>
                      <a:pPr marL="171450" indent="-171450" algn="l" defTabSz="939575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lv-LV" sz="105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Vismaz 48 uzņēmumi ar augstu apgrozījumu 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(RPP rādītājs, ES regulas rādītājs: Enterprises </a:t>
                      </a:r>
                      <a:r>
                        <a:rPr lang="lv-LV" sz="1050" b="0" kern="1200" baseline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with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lv-LV" sz="1050" b="0" kern="1200" baseline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higher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lv-LV" sz="1050" b="0" kern="1200" baseline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turnover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lv-LV" sz="105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68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Atbalsts reģionālajiem projektiem – reģionālās attīstības fonda izveide no pašvaldību budžeta nodokļu ieņēmumiem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 milj. euro </a:t>
                      </a:r>
                    </a:p>
                    <a:p>
                      <a:pPr marL="0" marR="0" lvl="0" indent="0" algn="ctr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(pašvaldību</a:t>
                      </a:r>
                      <a:r>
                        <a:rPr lang="lv-LV" sz="1050" b="0" kern="1200" baseline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budžets)</a:t>
                      </a:r>
                      <a:endParaRPr lang="lv-LV" sz="1050" b="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 milj. </a:t>
                      </a:r>
                      <a:r>
                        <a:rPr lang="lv-LV" sz="1050" b="0" i="1" kern="12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euro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lv-LV" sz="1050" b="0" kern="1200" baseline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nefinanšu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investīcijas (RPP rādītājs, NAP rādītājs: </a:t>
                      </a:r>
                      <a:r>
                        <a:rPr lang="lv-LV" sz="105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Privāto investīciju piesaiste plānošanas reģionos – četru mazāk attīstīto plānošanas reģionu vidējais līmenis pret augstāk attīstīto plānošanas reģionu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</a:p>
                    <a:p>
                      <a:pPr marL="171450" marR="0" lvl="0" indent="-17145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Pakalpojumu sniegšanas izmaksu samazinājums pašvaldībām vismaz par 10% (RPP rādītājs)</a:t>
                      </a:r>
                      <a:endParaRPr lang="lv-LV" sz="1050" b="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Reģionālā inovāciju un zināšanu partnerība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Tiks precizēts RIS izstrādes</a:t>
                      </a:r>
                      <a:r>
                        <a:rPr lang="lv-LV" sz="1050" b="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ietvaros</a:t>
                      </a:r>
                      <a:endParaRPr lang="lv-LV" sz="105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Izveidota platforma RIS ieviešanai reģionālā līmenī, t.sk. īstenojot vismaz vienu pilotprojektu katrā plānošanas reģionā inovatīva produkta vai pakalpojuma radīšanai 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(RPP rādītājs)</a:t>
                      </a:r>
                      <a:endParaRPr lang="lv-LV" sz="105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45677" y="312297"/>
            <a:ext cx="6591300" cy="834013"/>
          </a:xfrm>
        </p:spPr>
        <p:txBody>
          <a:bodyPr>
            <a:noAutofit/>
          </a:bodyPr>
          <a:lstStyle/>
          <a:p>
            <a:pPr algn="ctr"/>
            <a:r>
              <a:rPr lang="lv-LV" sz="2800" dirty="0">
                <a:solidFill>
                  <a:srgbClr val="336600"/>
                </a:solidFill>
                <a:cs typeface="+mj-cs"/>
              </a:rPr>
              <a:t>Rīcības virzieni: </a:t>
            </a:r>
            <a:br>
              <a:rPr lang="lv-LV" sz="2800" dirty="0">
                <a:solidFill>
                  <a:srgbClr val="336600"/>
                </a:solidFill>
                <a:cs typeface="+mj-cs"/>
              </a:rPr>
            </a:br>
            <a:r>
              <a:rPr lang="lv-LV" sz="2800" dirty="0">
                <a:solidFill>
                  <a:srgbClr val="336600"/>
                </a:solidFill>
                <a:cs typeface="+mj-cs"/>
              </a:rPr>
              <a:t>UZŅĒMĒJDARBĪBA (1)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85F3C8DA-0FCD-4350-A025-03DD24B03AEB}"/>
              </a:ext>
            </a:extLst>
          </p:cNvPr>
          <p:cNvSpPr txBox="1">
            <a:spLocks/>
          </p:cNvSpPr>
          <p:nvPr/>
        </p:nvSpPr>
        <p:spPr>
          <a:xfrm>
            <a:off x="8534400" y="6324600"/>
            <a:ext cx="438150" cy="304800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38213" rtl="0" eaLnBrk="1" fontAlgn="base" hangingPunct="1">
              <a:spcBef>
                <a:spcPct val="0"/>
              </a:spcBef>
              <a:spcAft>
                <a:spcPct val="0"/>
              </a:spcAft>
              <a:defRPr sz="750" kern="1200">
                <a:solidFill>
                  <a:srgbClr val="898989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68313" indent="-111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38213" indent="-238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408113" indent="-365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78013" indent="-492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229E9C5-8B39-4643-9AC7-3CB70B82D6D0}" type="slidenum">
              <a:rPr lang="en-US" altLang="en-US" sz="1000" smtClean="0"/>
              <a:pPr>
                <a:defRPr/>
              </a:pPr>
              <a:t>8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94714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101810"/>
              </p:ext>
            </p:extLst>
          </p:nvPr>
        </p:nvGraphicFramePr>
        <p:xfrm>
          <a:off x="615007" y="2123661"/>
          <a:ext cx="8101610" cy="3105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31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41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54345">
                  <a:extLst>
                    <a:ext uri="{9D8B030D-6E8A-4147-A177-3AD203B41FA5}">
                      <a16:colId xmlns:a16="http://schemas.microsoft.com/office/drawing/2014/main" xmlns="" val="4181941925"/>
                    </a:ext>
                  </a:extLst>
                </a:gridCol>
              </a:tblGrid>
              <a:tr h="521325"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Uzdevums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Budžets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Rezultāts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046">
                <a:tc gridSpan="3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lv-LV" sz="1400" b="1" u="sng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Vietas sagatavošana uzņēmējam un to produktivitāte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lv-LV" sz="1400" b="1" u="sng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37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Nekustamā īpašuma regulējuma pilnveidošana, uzlabojot īpašuma pārdošanas nosacījumus atbilstoši komersanta ieguldījuma apjomam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5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Esošā budžeta ietvaros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lv-LV" sz="1050" b="0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Izveidota jauna uzņēmējdarbības atbalsta forma (</a:t>
                      </a:r>
                      <a:r>
                        <a:rPr lang="lv-LV" sz="1050" b="0" kern="1200" baseline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veicot izmaiņas normatīvajos aktos)</a:t>
                      </a:r>
                      <a:r>
                        <a:rPr lang="lv-LV" sz="1050" b="0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pašvaldībām attiecībā uz pašvaldības nomas objektu efektīvu izmantošanu </a:t>
                      </a:r>
                      <a:r>
                        <a:rPr lang="lv-LV" sz="1050" b="0" kern="1200" baseline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(RPP rādītājs)</a:t>
                      </a:r>
                      <a:endParaRPr lang="lv-LV" sz="1050" b="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7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Pašvaldību darbības standarts</a:t>
                      </a:r>
                      <a:r>
                        <a:rPr lang="lv-LV" sz="1050" b="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atbalsta komplekts uzņēmējdarbībai</a:t>
                      </a:r>
                      <a:endParaRPr lang="lv-LV" sz="105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Esošā budžeta ietvaros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Identificēts specifisku uzņēmējdarbības atbalsta instrumentu kopums, kuri jāievieš un jāīsteno pašvaldībām </a:t>
                      </a:r>
                      <a:r>
                        <a:rPr lang="lv-LV" sz="1050" b="0" kern="1200" baseline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(RPP rādītājs)</a:t>
                      </a:r>
                      <a:endParaRPr lang="lv-LV" sz="1050" b="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Pašvaldību aizņēmumu Valsts kasē nosacījumu pilnveidošana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Esošā budžeta ietvaros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5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Pilnveidots normatīvais regulējums pašvaldību budžetu veidošanas, aizņēmumu pieprasīšanas, izlietošanas un atmaksāšanas kontroles  (finanšu disciplīna), kā arī pašvaldību pārraudzības jomā </a:t>
                      </a:r>
                      <a:r>
                        <a:rPr lang="lv-LV" sz="1050" b="0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(RPP rādītājs)</a:t>
                      </a:r>
                      <a:endParaRPr lang="lv-LV" sz="1050" b="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EE6C1E43-CEE6-4F99-9C26-E40DCA362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677" y="312297"/>
            <a:ext cx="6591300" cy="834013"/>
          </a:xfrm>
        </p:spPr>
        <p:txBody>
          <a:bodyPr>
            <a:noAutofit/>
          </a:bodyPr>
          <a:lstStyle/>
          <a:p>
            <a:pPr algn="ctr"/>
            <a:r>
              <a:rPr lang="lv-LV" sz="2800" dirty="0">
                <a:solidFill>
                  <a:srgbClr val="336600"/>
                </a:solidFill>
              </a:rPr>
              <a:t>Rīcības virzieni: </a:t>
            </a:r>
            <a:r>
              <a:rPr lang="lv-LV" sz="2800" dirty="0">
                <a:solidFill>
                  <a:srgbClr val="336600"/>
                </a:solidFill>
                <a:cs typeface="+mj-cs"/>
              </a:rPr>
              <a:t>UZŅĒMĒJDARBĪBA (2)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A124032D-3507-44A0-878E-4F2914047493}"/>
              </a:ext>
            </a:extLst>
          </p:cNvPr>
          <p:cNvSpPr txBox="1">
            <a:spLocks/>
          </p:cNvSpPr>
          <p:nvPr/>
        </p:nvSpPr>
        <p:spPr>
          <a:xfrm>
            <a:off x="8534400" y="6324600"/>
            <a:ext cx="438150" cy="304800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38213" rtl="0" eaLnBrk="1" fontAlgn="base" hangingPunct="1">
              <a:spcBef>
                <a:spcPct val="0"/>
              </a:spcBef>
              <a:spcAft>
                <a:spcPct val="0"/>
              </a:spcAft>
              <a:defRPr sz="750" kern="1200">
                <a:solidFill>
                  <a:srgbClr val="898989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68313" indent="-111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38213" indent="-238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408113" indent="-365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78013" indent="-492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229E9C5-8B39-4643-9AC7-3CB70B82D6D0}" type="slidenum">
              <a:rPr lang="en-US" altLang="en-US" sz="1000" smtClean="0"/>
              <a:pPr>
                <a:defRPr/>
              </a:pPr>
              <a:t>9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16083699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8038</TotalTime>
  <Words>2595</Words>
  <Application>Microsoft Office PowerPoint</Application>
  <PresentationFormat>On-screen Show (4:3)</PresentationFormat>
  <Paragraphs>281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 New</vt:lpstr>
      <vt:lpstr>Times New Roman</vt:lpstr>
      <vt:lpstr>Verdana</vt:lpstr>
      <vt:lpstr>Wingdings</vt:lpstr>
      <vt:lpstr>89_Prezentacija_templateLV</vt:lpstr>
      <vt:lpstr>Reģionālās politikas pamatnostādnes  2021-2027:  atbalsts mobilitātei</vt:lpstr>
      <vt:lpstr>PowerPoint Presentation</vt:lpstr>
      <vt:lpstr>PowerPoint Presentation</vt:lpstr>
      <vt:lpstr>Izaicinājumi</vt:lpstr>
      <vt:lpstr>Divi scenāriji reģionālai attīstībai – esošais temps un ātrāks</vt:lpstr>
      <vt:lpstr>PowerPoint Presentation</vt:lpstr>
      <vt:lpstr>PowerPoint Presentation</vt:lpstr>
      <vt:lpstr>Rīcības virzieni:  UZŅĒMĒJDARBĪBA (1)</vt:lpstr>
      <vt:lpstr>Rīcības virzieni: UZŅĒMĒJDARBĪBA (2)</vt:lpstr>
      <vt:lpstr>Rīcības virzieni: UZŅĒMĒJDARBĪBA (3)</vt:lpstr>
      <vt:lpstr>Rīcības virzieni: PAKALPOJUMI (1)</vt:lpstr>
      <vt:lpstr>Rīcības virzieni: PAKALPOJUMI (2)</vt:lpstr>
      <vt:lpstr>Rīcības virzieni: PAKALPOJUMI (3)</vt:lpstr>
      <vt:lpstr>Rīcības virzieni:  PAKALPOJUMI (4)</vt:lpstr>
      <vt:lpstr>Sasniedzamība starp reģioniem</vt:lpstr>
      <vt:lpstr>Transports pēc pieprasījuma</vt:lpstr>
      <vt:lpstr>Valsts reģionālās un vietējās nozīmes autoceļu tīkla attīstība </vt:lpstr>
      <vt:lpstr>Mobilitātes uzlabošana Rīgas metropoles areālā</vt:lpstr>
      <vt:lpstr>Pašvaldību ceļu un ielu infrastruktūras attīstība</vt:lpstr>
      <vt:lpstr>PowerPoint Presentation</vt:lpstr>
      <vt:lpstr>Reģionālā mēroga projekti</vt:lpstr>
      <vt:lpstr>PowerPoint Presentation</vt:lpstr>
      <vt:lpstr>Pieprasītais un NAP 2021-2027 paredzētais finansējums</vt:lpstr>
      <vt:lpstr>Paldies!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Rudolfs</cp:lastModifiedBy>
  <cp:revision>801</cp:revision>
  <cp:lastPrinted>2019-04-10T15:11:01Z</cp:lastPrinted>
  <dcterms:created xsi:type="dcterms:W3CDTF">2014-11-20T14:46:47Z</dcterms:created>
  <dcterms:modified xsi:type="dcterms:W3CDTF">2020-03-02T13:04:17Z</dcterms:modified>
</cp:coreProperties>
</file>