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theme/theme5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75" r:id="rId2"/>
    <p:sldMasterId id="2147483697" r:id="rId3"/>
    <p:sldMasterId id="2147483692" r:id="rId4"/>
    <p:sldMasterId id="2147483699" r:id="rId5"/>
    <p:sldMasterId id="2147483648" r:id="rId6"/>
  </p:sldMasterIdLst>
  <p:notesMasterIdLst>
    <p:notesMasterId r:id="rId16"/>
  </p:notesMasterIdLst>
  <p:handoutMasterIdLst>
    <p:handoutMasterId r:id="rId17"/>
  </p:handoutMasterIdLst>
  <p:sldIdLst>
    <p:sldId id="290" r:id="rId7"/>
    <p:sldId id="322" r:id="rId8"/>
    <p:sldId id="329" r:id="rId9"/>
    <p:sldId id="353" r:id="rId10"/>
    <p:sldId id="362" r:id="rId11"/>
    <p:sldId id="355" r:id="rId12"/>
    <p:sldId id="363" r:id="rId13"/>
    <p:sldId id="354" r:id="rId14"/>
    <p:sldId id="334" r:id="rId15"/>
  </p:sldIdLst>
  <p:sldSz cx="6858000" cy="51435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A82E"/>
    <a:srgbClr val="96B43D"/>
    <a:srgbClr val="E1CB27"/>
    <a:srgbClr val="F0DC61"/>
    <a:srgbClr val="8CB04E"/>
    <a:srgbClr val="C5C232"/>
    <a:srgbClr val="68A67A"/>
    <a:srgbClr val="1E3565"/>
    <a:srgbClr val="4BA090"/>
    <a:srgbClr val="85AF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482" autoAdjust="0"/>
  </p:normalViewPr>
  <p:slideViewPr>
    <p:cSldViewPr>
      <p:cViewPr varScale="1">
        <p:scale>
          <a:sx n="93" d="100"/>
          <a:sy n="93" d="100"/>
        </p:scale>
        <p:origin x="1541" y="82"/>
      </p:cViewPr>
      <p:guideLst>
        <p:guide orient="horz" pos="2160"/>
        <p:guide pos="2160"/>
        <p:guide orient="horz" pos="1620"/>
      </p:guideLst>
    </p:cSldViewPr>
  </p:slideViewPr>
  <p:outlineViewPr>
    <p:cViewPr>
      <p:scale>
        <a:sx n="33" d="100"/>
        <a:sy n="33" d="100"/>
      </p:scale>
      <p:origin x="0" y="1350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-870"/>
    </p:cViewPr>
  </p:sorterViewPr>
  <p:notesViewPr>
    <p:cSldViewPr>
      <p:cViewPr varScale="1">
        <p:scale>
          <a:sx n="71" d="100"/>
          <a:sy n="71" d="100"/>
        </p:scale>
        <p:origin x="-270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F1CA8-E0B2-4323-B00C-BCB9D6AE8A38}" type="datetimeFigureOut">
              <a:rPr lang="el-GR" smtClean="0"/>
              <a:t>25/11/2019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C88E4-8221-4FB3-BDEB-AC2791F0310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9727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1271F-DBC5-4A87-93C4-006D29AFB632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55CD2-8DE5-4218-85FC-A4494D28D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14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142AB-60F5-4DFE-B5E2-B0A97AA2775B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90459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55CD2-8DE5-4218-85FC-A4494D28DB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98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55CD2-8DE5-4218-85FC-A4494D28DBC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16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33475" y="1123950"/>
            <a:ext cx="4591050" cy="1371600"/>
          </a:xfrm>
          <a:prstGeom prst="rect">
            <a:avLst/>
          </a:prstGeom>
          <a:noFill/>
          <a:ln w="6350" cmpd="dbl">
            <a:noFill/>
          </a:ln>
          <a:effectLst>
            <a:outerShdw blurRad="177800" dist="76200" dir="2700000" algn="tl" rotWithShape="0">
              <a:schemeClr val="accent4">
                <a:lumMod val="60000"/>
                <a:lumOff val="4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>
              <a:defRPr lang="en-US" sz="3600" b="1" baseline="0" dirty="0">
                <a:solidFill>
                  <a:schemeClr val="accent1">
                    <a:lumMod val="50000"/>
                  </a:schemeClr>
                </a:solidFill>
                <a:effectLst/>
                <a:latin typeface="Cambria" pitchFamily="18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C-TRACK 50 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43075" y="2647950"/>
            <a:ext cx="3371850" cy="5143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100" b="1" i="1" baseline="0"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  <a:cs typeface="Arial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C-TRACK 50 subtitle</a:t>
            </a:r>
            <a:endParaRPr lang="en-US" dirty="0"/>
          </a:p>
        </p:txBody>
      </p:sp>
      <p:sp>
        <p:nvSpPr>
          <p:cNvPr id="7" name="Text Placeholder 22"/>
          <p:cNvSpPr>
            <a:spLocks noGrp="1"/>
          </p:cNvSpPr>
          <p:nvPr>
            <p:ph type="body" sz="quarter" idx="14" hasCustomPrompt="1"/>
          </p:nvPr>
        </p:nvSpPr>
        <p:spPr>
          <a:xfrm>
            <a:off x="1743075" y="3409950"/>
            <a:ext cx="3371849" cy="3238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200" b="0" kern="1200" baseline="0" dirty="0" smtClean="0">
                <a:solidFill>
                  <a:srgbClr val="5D5D5D"/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Presenters</a:t>
            </a:r>
          </a:p>
        </p:txBody>
      </p:sp>
      <p:sp>
        <p:nvSpPr>
          <p:cNvPr id="8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342900" y="4552950"/>
            <a:ext cx="1257300" cy="285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 smtClean="0"/>
              <a:t>Institute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200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028701"/>
            <a:ext cx="3714750" cy="3394472"/>
          </a:xfrm>
          <a:prstGeom prst="rect">
            <a:avLst/>
          </a:prstGeom>
        </p:spPr>
        <p:txBody>
          <a:bodyPr/>
          <a:lstStyle>
            <a:lvl1pPr marL="214313" indent="-214313" algn="just" defTabSz="685800" rtl="0" eaLnBrk="1" latinLnBrk="0" hangingPunct="1">
              <a:spcBef>
                <a:spcPts val="225"/>
              </a:spcBef>
              <a:spcAft>
                <a:spcPts val="225"/>
              </a:spcAft>
              <a:buClr>
                <a:schemeClr val="accent1">
                  <a:lumMod val="50000"/>
                </a:schemeClr>
              </a:buClr>
              <a:buFont typeface="Wingdings 3" panose="05040102010807070707" pitchFamily="18" charset="2"/>
              <a:buChar char="´"/>
              <a:defRPr lang="en-US" sz="1400" kern="120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557213" indent="-214313">
              <a:buFont typeface="Wingdings" pitchFamily="2" charset="2"/>
              <a:buChar char="v"/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2pPr>
            <a:lvl3pPr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4pPr>
            <a:lvl5pPr marL="1371600" indent="0">
              <a:buNone/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 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endParaRPr lang="en-GB" noProof="0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4057650" y="3086100"/>
            <a:ext cx="2400300" cy="131445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9" name="SmartArt Placeholder 8"/>
          <p:cNvSpPr>
            <a:spLocks noGrp="1"/>
          </p:cNvSpPr>
          <p:nvPr>
            <p:ph type="dgm" sz="quarter" idx="18"/>
          </p:nvPr>
        </p:nvSpPr>
        <p:spPr>
          <a:xfrm>
            <a:off x="4057650" y="1028700"/>
            <a:ext cx="2400300" cy="194310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6"/>
          </p:nvPr>
        </p:nvSpPr>
        <p:spPr>
          <a:xfrm>
            <a:off x="5372100" y="4717256"/>
            <a:ext cx="1314450" cy="273844"/>
          </a:xfrm>
        </p:spPr>
        <p:txBody>
          <a:bodyPr/>
          <a:lstStyle/>
          <a:p>
            <a:fld id="{9A0622E7-5F78-4C68-B259-B08476B644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8"/>
          <p:cNvSpPr>
            <a:spLocks noGrp="1"/>
          </p:cNvSpPr>
          <p:nvPr>
            <p:ph type="title" hasCustomPrompt="1"/>
          </p:nvPr>
        </p:nvSpPr>
        <p:spPr>
          <a:xfrm>
            <a:off x="76200" y="133350"/>
            <a:ext cx="3886200" cy="361950"/>
          </a:xfrm>
          <a:prstGeom prst="rect">
            <a:avLst/>
          </a:prstGeom>
        </p:spPr>
        <p:txBody>
          <a:bodyPr anchor="ctr"/>
          <a:lstStyle>
            <a:lvl1pPr algn="l">
              <a:defRPr sz="18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Title</a:t>
            </a:r>
            <a:endParaRPr lang="el-GR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171450" y="4711303"/>
            <a:ext cx="1257300" cy="285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 smtClean="0"/>
              <a:t>Institute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031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Delay 7"/>
          <p:cNvSpPr/>
          <p:nvPr userDrawn="1"/>
        </p:nvSpPr>
        <p:spPr>
          <a:xfrm rot="10800000">
            <a:off x="57151" y="1371600"/>
            <a:ext cx="457200" cy="274320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35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7" hasCustomPrompt="1"/>
          </p:nvPr>
        </p:nvSpPr>
        <p:spPr>
          <a:xfrm rot="16200000">
            <a:off x="-771524" y="2543175"/>
            <a:ext cx="2228850" cy="3429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350" baseline="0">
                <a:solidFill>
                  <a:schemeClr val="bg1"/>
                </a:solidFill>
                <a:latin typeface="+mn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800100" y="1028701"/>
            <a:ext cx="3143250" cy="339447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  <a:lvl2pPr marL="557213" indent="-214313">
              <a:buFont typeface="Wingdings" pitchFamily="2" charset="2"/>
              <a:buChar char="v"/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2pPr>
            <a:lvl3pPr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4pPr>
            <a:lvl5pPr marL="1371600" indent="0">
              <a:buNone/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 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endParaRPr lang="en-GB" noProof="0" dirty="0"/>
          </a:p>
        </p:txBody>
      </p:sp>
      <p:sp>
        <p:nvSpPr>
          <p:cNvPr id="24" name="SmartArt Placeholder 23"/>
          <p:cNvSpPr>
            <a:spLocks noGrp="1"/>
          </p:cNvSpPr>
          <p:nvPr>
            <p:ph type="dgm" sz="quarter" idx="18"/>
          </p:nvPr>
        </p:nvSpPr>
        <p:spPr>
          <a:xfrm>
            <a:off x="4229100" y="1028700"/>
            <a:ext cx="2343150" cy="337185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6"/>
          </p:nvPr>
        </p:nvSpPr>
        <p:spPr>
          <a:xfrm>
            <a:off x="5372100" y="4717256"/>
            <a:ext cx="1314450" cy="273844"/>
          </a:xfrm>
        </p:spPr>
        <p:txBody>
          <a:bodyPr/>
          <a:lstStyle/>
          <a:p>
            <a:fld id="{9A0622E7-5F78-4C68-B259-B08476B644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8"/>
          <p:cNvSpPr>
            <a:spLocks noGrp="1"/>
          </p:cNvSpPr>
          <p:nvPr>
            <p:ph type="title" hasCustomPrompt="1"/>
          </p:nvPr>
        </p:nvSpPr>
        <p:spPr>
          <a:xfrm>
            <a:off x="76200" y="133350"/>
            <a:ext cx="3886200" cy="361950"/>
          </a:xfrm>
          <a:prstGeom prst="rect">
            <a:avLst/>
          </a:prstGeom>
        </p:spPr>
        <p:txBody>
          <a:bodyPr anchor="ctr"/>
          <a:lstStyle>
            <a:lvl1pPr algn="l">
              <a:defRPr sz="18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Title</a:t>
            </a:r>
            <a:endParaRPr lang="el-GR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171450" y="4711303"/>
            <a:ext cx="1257300" cy="285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 smtClean="0"/>
              <a:t>Institute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132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6"/>
          </p:nvPr>
        </p:nvSpPr>
        <p:spPr>
          <a:xfrm>
            <a:off x="5372100" y="4717256"/>
            <a:ext cx="1314450" cy="273844"/>
          </a:xfrm>
        </p:spPr>
        <p:txBody>
          <a:bodyPr/>
          <a:lstStyle/>
          <a:p>
            <a:fld id="{9A0622E7-5F78-4C68-B259-B08476B644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18"/>
          <p:cNvSpPr>
            <a:spLocks noGrp="1"/>
          </p:cNvSpPr>
          <p:nvPr>
            <p:ph type="title" hasCustomPrompt="1"/>
          </p:nvPr>
        </p:nvSpPr>
        <p:spPr>
          <a:xfrm>
            <a:off x="76200" y="133350"/>
            <a:ext cx="3886200" cy="361950"/>
          </a:xfrm>
          <a:prstGeom prst="rect">
            <a:avLst/>
          </a:prstGeom>
        </p:spPr>
        <p:txBody>
          <a:bodyPr anchor="ctr"/>
          <a:lstStyle>
            <a:lvl1pPr algn="l">
              <a:defRPr sz="18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Title</a:t>
            </a:r>
            <a:endParaRPr lang="el-GR" dirty="0"/>
          </a:p>
        </p:txBody>
      </p:sp>
      <p:sp>
        <p:nvSpPr>
          <p:cNvPr id="8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171450" y="4711303"/>
            <a:ext cx="1257300" cy="285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 smtClean="0"/>
              <a:t>Institute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366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00400" y="3181350"/>
            <a:ext cx="2914650" cy="914400"/>
          </a:xfrm>
          <a:prstGeom prst="rect">
            <a:avLst/>
          </a:prstGeom>
          <a:ln w="6350">
            <a:solidFill>
              <a:srgbClr val="1E3565"/>
            </a:solidFill>
            <a:prstDash val="lgDash"/>
          </a:ln>
        </p:spPr>
        <p:txBody>
          <a:bodyPr anchor="t"/>
          <a:lstStyle>
            <a:lvl1pPr marL="0" indent="0" algn="l">
              <a:buNone/>
              <a:defRPr sz="1200" i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2100" i="1" dirty="0" smtClean="0">
                <a:latin typeface="DaunPenh" pitchFamily="2" charset="0"/>
                <a:cs typeface="DaunPenh" pitchFamily="2" charset="0"/>
              </a:rPr>
              <a:t>Name: … Email: …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1600200" y="2190750"/>
            <a:ext cx="1932260" cy="47320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2625" b="1" cap="none" spc="0" baseline="0" dirty="0" smtClean="0">
                <a:ln w="0">
                  <a:noFill/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</a:rPr>
              <a:t>Thank you!</a:t>
            </a:r>
            <a:endParaRPr lang="en-US" sz="2625" b="1" cap="none" spc="0" baseline="0" dirty="0">
              <a:ln w="0">
                <a:noFill/>
                <a:prstDash val="solid"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7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342900" y="4552950"/>
            <a:ext cx="1257300" cy="285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 smtClean="0"/>
              <a:t>Institute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116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028701"/>
            <a:ext cx="6172200" cy="339447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  <a:lvl2pPr marL="557213" indent="-214313">
              <a:buFont typeface="Wingdings" pitchFamily="2" charset="2"/>
              <a:buChar char="v"/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2pPr>
            <a:lvl3pPr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4pPr>
            <a:lvl5pPr marL="1371600" indent="0">
              <a:buNone/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 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>
          <a:xfrm>
            <a:off x="5372100" y="4717256"/>
            <a:ext cx="1314450" cy="273844"/>
          </a:xfrm>
        </p:spPr>
        <p:txBody>
          <a:bodyPr/>
          <a:lstStyle/>
          <a:p>
            <a:fld id="{9A0622E7-5F78-4C68-B259-B08476B644CA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 hasCustomPrompt="1"/>
          </p:nvPr>
        </p:nvSpPr>
        <p:spPr>
          <a:xfrm>
            <a:off x="76200" y="133350"/>
            <a:ext cx="3886200" cy="361950"/>
          </a:xfrm>
          <a:prstGeom prst="rect">
            <a:avLst/>
          </a:prstGeom>
        </p:spPr>
        <p:txBody>
          <a:bodyPr anchor="ctr"/>
          <a:lstStyle>
            <a:lvl1pPr algn="l"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Title</a:t>
            </a:r>
            <a:endParaRPr lang="el-GR" dirty="0"/>
          </a:p>
        </p:txBody>
      </p:sp>
      <p:sp>
        <p:nvSpPr>
          <p:cNvPr id="8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171450" y="4711303"/>
            <a:ext cx="1257300" cy="285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 smtClean="0"/>
              <a:t>Institute logo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028701"/>
            <a:ext cx="3714750" cy="3394472"/>
          </a:xfrm>
          <a:prstGeom prst="rect">
            <a:avLst/>
          </a:prstGeom>
        </p:spPr>
        <p:txBody>
          <a:bodyPr/>
          <a:lstStyle>
            <a:lvl1pPr marL="214313" indent="-214313" algn="just" defTabSz="685800" rtl="0" eaLnBrk="1" latinLnBrk="0" hangingPunct="1">
              <a:spcBef>
                <a:spcPts val="225"/>
              </a:spcBef>
              <a:spcAft>
                <a:spcPts val="225"/>
              </a:spcAft>
              <a:buClr>
                <a:schemeClr val="accent1">
                  <a:lumMod val="50000"/>
                </a:schemeClr>
              </a:buClr>
              <a:buFont typeface="Wingdings 3" panose="05040102010807070707" pitchFamily="18" charset="2"/>
              <a:buChar char="´"/>
              <a:defRPr lang="en-US" sz="1400" kern="120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557213" indent="-214313">
              <a:buFont typeface="Wingdings" pitchFamily="2" charset="2"/>
              <a:buChar char="v"/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2pPr>
            <a:lvl3pPr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4pPr>
            <a:lvl5pPr marL="1371600" indent="0">
              <a:buNone/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 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endParaRPr lang="en-GB" noProof="0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4057650" y="3086100"/>
            <a:ext cx="2400300" cy="131445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9" name="SmartArt Placeholder 8"/>
          <p:cNvSpPr>
            <a:spLocks noGrp="1"/>
          </p:cNvSpPr>
          <p:nvPr>
            <p:ph type="dgm" sz="quarter" idx="18"/>
          </p:nvPr>
        </p:nvSpPr>
        <p:spPr>
          <a:xfrm>
            <a:off x="4057650" y="1028700"/>
            <a:ext cx="2400300" cy="194310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6"/>
          </p:nvPr>
        </p:nvSpPr>
        <p:spPr>
          <a:xfrm>
            <a:off x="5372100" y="4717256"/>
            <a:ext cx="1314450" cy="273844"/>
          </a:xfrm>
        </p:spPr>
        <p:txBody>
          <a:bodyPr/>
          <a:lstStyle/>
          <a:p>
            <a:fld id="{9A0622E7-5F78-4C68-B259-B08476B644C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8"/>
          <p:cNvSpPr>
            <a:spLocks noGrp="1"/>
          </p:cNvSpPr>
          <p:nvPr>
            <p:ph type="title" hasCustomPrompt="1"/>
          </p:nvPr>
        </p:nvSpPr>
        <p:spPr>
          <a:xfrm>
            <a:off x="76200" y="133350"/>
            <a:ext cx="3886200" cy="361950"/>
          </a:xfrm>
          <a:prstGeom prst="rect">
            <a:avLst/>
          </a:prstGeom>
        </p:spPr>
        <p:txBody>
          <a:bodyPr anchor="ctr"/>
          <a:lstStyle>
            <a:lvl1pPr algn="l"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Title</a:t>
            </a:r>
            <a:endParaRPr lang="el-GR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171450" y="4711303"/>
            <a:ext cx="1257300" cy="285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 smtClean="0"/>
              <a:t>Institute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812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Delay 7"/>
          <p:cNvSpPr/>
          <p:nvPr userDrawn="1"/>
        </p:nvSpPr>
        <p:spPr>
          <a:xfrm rot="10800000">
            <a:off x="57151" y="1371600"/>
            <a:ext cx="457200" cy="274320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35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7" hasCustomPrompt="1"/>
          </p:nvPr>
        </p:nvSpPr>
        <p:spPr>
          <a:xfrm rot="16200000">
            <a:off x="-771524" y="2543175"/>
            <a:ext cx="2228850" cy="3429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350" baseline="0">
                <a:solidFill>
                  <a:schemeClr val="bg1"/>
                </a:solidFill>
                <a:latin typeface="Cambria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800100" y="1028701"/>
            <a:ext cx="3143250" cy="339447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  <a:lvl2pPr marL="557213" indent="-214313">
              <a:buFont typeface="Wingdings" pitchFamily="2" charset="2"/>
              <a:buChar char="v"/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2pPr>
            <a:lvl3pPr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4pPr>
            <a:lvl5pPr marL="1371600" indent="0">
              <a:buNone/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 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endParaRPr lang="en-GB" noProof="0" dirty="0"/>
          </a:p>
        </p:txBody>
      </p:sp>
      <p:sp>
        <p:nvSpPr>
          <p:cNvPr id="24" name="SmartArt Placeholder 23"/>
          <p:cNvSpPr>
            <a:spLocks noGrp="1"/>
          </p:cNvSpPr>
          <p:nvPr>
            <p:ph type="dgm" sz="quarter" idx="18"/>
          </p:nvPr>
        </p:nvSpPr>
        <p:spPr>
          <a:xfrm>
            <a:off x="4229100" y="1028700"/>
            <a:ext cx="2343150" cy="337185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6"/>
          </p:nvPr>
        </p:nvSpPr>
        <p:spPr>
          <a:xfrm>
            <a:off x="5372100" y="4717256"/>
            <a:ext cx="1314450" cy="273844"/>
          </a:xfrm>
        </p:spPr>
        <p:txBody>
          <a:bodyPr/>
          <a:lstStyle/>
          <a:p>
            <a:fld id="{9A0622E7-5F78-4C68-B259-B08476B644C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8"/>
          <p:cNvSpPr>
            <a:spLocks noGrp="1"/>
          </p:cNvSpPr>
          <p:nvPr>
            <p:ph type="title" hasCustomPrompt="1"/>
          </p:nvPr>
        </p:nvSpPr>
        <p:spPr>
          <a:xfrm>
            <a:off x="76200" y="133350"/>
            <a:ext cx="3886200" cy="361950"/>
          </a:xfrm>
          <a:prstGeom prst="rect">
            <a:avLst/>
          </a:prstGeom>
        </p:spPr>
        <p:txBody>
          <a:bodyPr anchor="ctr"/>
          <a:lstStyle>
            <a:lvl1pPr algn="l"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Title</a:t>
            </a:r>
            <a:endParaRPr lang="el-GR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171450" y="4711303"/>
            <a:ext cx="1257300" cy="285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 smtClean="0"/>
              <a:t>Institute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352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6"/>
          </p:nvPr>
        </p:nvSpPr>
        <p:spPr>
          <a:xfrm>
            <a:off x="5372100" y="4717256"/>
            <a:ext cx="1314450" cy="273844"/>
          </a:xfrm>
        </p:spPr>
        <p:txBody>
          <a:bodyPr/>
          <a:lstStyle/>
          <a:p>
            <a:fld id="{9A0622E7-5F78-4C68-B259-B08476B644C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18"/>
          <p:cNvSpPr>
            <a:spLocks noGrp="1"/>
          </p:cNvSpPr>
          <p:nvPr>
            <p:ph type="title" hasCustomPrompt="1"/>
          </p:nvPr>
        </p:nvSpPr>
        <p:spPr>
          <a:xfrm>
            <a:off x="76200" y="133350"/>
            <a:ext cx="3886200" cy="361950"/>
          </a:xfrm>
          <a:prstGeom prst="rect">
            <a:avLst/>
          </a:prstGeom>
        </p:spPr>
        <p:txBody>
          <a:bodyPr anchor="ctr"/>
          <a:lstStyle>
            <a:lvl1pPr algn="l"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Title</a:t>
            </a:r>
            <a:endParaRPr lang="el-GR" dirty="0"/>
          </a:p>
        </p:txBody>
      </p:sp>
      <p:sp>
        <p:nvSpPr>
          <p:cNvPr id="8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171450" y="4711303"/>
            <a:ext cx="1257300" cy="285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 smtClean="0"/>
              <a:t>Institute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544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" y="171450"/>
            <a:ext cx="6400800" cy="56921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43400" y="4803738"/>
            <a:ext cx="2283714" cy="274320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3696F3C-259A-4CF1-A343-B217C16025DB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71266" y="769779"/>
            <a:ext cx="342900" cy="330994"/>
          </a:xfrm>
        </p:spPr>
        <p:txBody>
          <a:bodyPr/>
          <a:lstStyle/>
          <a:p>
            <a:fld id="{DDA8C3A7-4688-483D-9659-086F84A7A6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26314" y="1145286"/>
            <a:ext cx="6377940" cy="3429000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088603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00400" y="3181350"/>
            <a:ext cx="2914650" cy="914400"/>
          </a:xfrm>
          <a:prstGeom prst="rect">
            <a:avLst/>
          </a:prstGeom>
          <a:ln w="6350">
            <a:solidFill>
              <a:srgbClr val="1E3565"/>
            </a:solidFill>
            <a:prstDash val="lgDash"/>
          </a:ln>
        </p:spPr>
        <p:txBody>
          <a:bodyPr anchor="t"/>
          <a:lstStyle>
            <a:lvl1pPr marL="0" indent="0" algn="l">
              <a:buNone/>
              <a:defRPr sz="1200" i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2100" i="1" dirty="0" smtClean="0">
                <a:latin typeface="DaunPenh" pitchFamily="2" charset="0"/>
                <a:cs typeface="DaunPenh" pitchFamily="2" charset="0"/>
              </a:rPr>
              <a:t>Name: … Email: …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1600200" y="1809750"/>
            <a:ext cx="1932260" cy="47320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2625" b="1" cap="none" spc="0" baseline="0" dirty="0" smtClean="0">
                <a:ln w="0">
                  <a:noFill/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</a:rPr>
              <a:t>Thank you!</a:t>
            </a:r>
            <a:endParaRPr lang="en-US" sz="2625" b="1" cap="none" spc="0" baseline="0" dirty="0">
              <a:ln w="0">
                <a:noFill/>
                <a:prstDash val="solid"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7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342900" y="4552950"/>
            <a:ext cx="1257300" cy="285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 smtClean="0"/>
              <a:t>Institute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706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19"/>
            <a:ext cx="5829300" cy="1102519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143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43075" y="2647950"/>
            <a:ext cx="3371850" cy="5143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100" b="1" i="1" baseline="0">
                <a:solidFill>
                  <a:schemeClr val="accent1"/>
                </a:solidFill>
                <a:effectLst/>
                <a:latin typeface="+mn-lt"/>
                <a:cs typeface="Arial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C-Track 50 subtitle</a:t>
            </a:r>
            <a:endParaRPr lang="en-US" dirty="0"/>
          </a:p>
        </p:txBody>
      </p:sp>
      <p:sp>
        <p:nvSpPr>
          <p:cNvPr id="7" name="Text Placeholder 22"/>
          <p:cNvSpPr>
            <a:spLocks noGrp="1"/>
          </p:cNvSpPr>
          <p:nvPr>
            <p:ph type="body" sz="quarter" idx="14" hasCustomPrompt="1"/>
          </p:nvPr>
        </p:nvSpPr>
        <p:spPr>
          <a:xfrm>
            <a:off x="1743075" y="3409950"/>
            <a:ext cx="3371849" cy="3238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200" b="0" kern="1200" baseline="0" dirty="0" smtClean="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Presenters</a:t>
            </a:r>
          </a:p>
        </p:txBody>
      </p:sp>
      <p:sp>
        <p:nvSpPr>
          <p:cNvPr id="8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342900" y="4552950"/>
            <a:ext cx="1257300" cy="285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 smtClean="0"/>
              <a:t>Institute logo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1143001" y="1422917"/>
            <a:ext cx="4495800" cy="1148833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dirty="0" smtClean="0"/>
              <a:t>C-Track 50 Presentation Title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76690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028701"/>
            <a:ext cx="3714750" cy="3394472"/>
          </a:xfrm>
          <a:prstGeom prst="rect">
            <a:avLst/>
          </a:prstGeom>
        </p:spPr>
        <p:txBody>
          <a:bodyPr/>
          <a:lstStyle>
            <a:lvl1pPr marL="214313" indent="-214313" algn="just" defTabSz="685800" rtl="0" eaLnBrk="1" latinLnBrk="0" hangingPunct="1">
              <a:spcBef>
                <a:spcPts val="225"/>
              </a:spcBef>
              <a:spcAft>
                <a:spcPts val="225"/>
              </a:spcAft>
              <a:buClr>
                <a:schemeClr val="accent1">
                  <a:lumMod val="50000"/>
                </a:schemeClr>
              </a:buClr>
              <a:buFont typeface="Wingdings 3" panose="05040102010807070707" pitchFamily="18" charset="2"/>
              <a:buChar char="´"/>
              <a:defRPr lang="en-US" sz="1400" kern="120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557213" indent="-214313">
              <a:buFont typeface="Wingdings" pitchFamily="2" charset="2"/>
              <a:buChar char="v"/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2pPr>
            <a:lvl3pPr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4pPr>
            <a:lvl5pPr marL="1371600" indent="0">
              <a:buNone/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 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endParaRPr lang="en-GB" noProof="0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4057650" y="3086100"/>
            <a:ext cx="2400300" cy="131445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9" name="SmartArt Placeholder 8"/>
          <p:cNvSpPr>
            <a:spLocks noGrp="1"/>
          </p:cNvSpPr>
          <p:nvPr>
            <p:ph type="dgm" sz="quarter" idx="18"/>
          </p:nvPr>
        </p:nvSpPr>
        <p:spPr>
          <a:xfrm>
            <a:off x="4057650" y="1028700"/>
            <a:ext cx="2400300" cy="194310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6"/>
          </p:nvPr>
        </p:nvSpPr>
        <p:spPr>
          <a:xfrm>
            <a:off x="5372100" y="4717256"/>
            <a:ext cx="1314450" cy="273844"/>
          </a:xfrm>
        </p:spPr>
        <p:txBody>
          <a:bodyPr/>
          <a:lstStyle/>
          <a:p>
            <a:fld id="{9A0622E7-5F78-4C68-B259-B08476B644C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8"/>
          <p:cNvSpPr>
            <a:spLocks noGrp="1"/>
          </p:cNvSpPr>
          <p:nvPr>
            <p:ph type="title" hasCustomPrompt="1"/>
          </p:nvPr>
        </p:nvSpPr>
        <p:spPr>
          <a:xfrm>
            <a:off x="76200" y="133350"/>
            <a:ext cx="3886200" cy="361950"/>
          </a:xfrm>
          <a:prstGeom prst="rect">
            <a:avLst/>
          </a:prstGeom>
        </p:spPr>
        <p:txBody>
          <a:bodyPr anchor="ctr"/>
          <a:lstStyle>
            <a:lvl1pPr algn="l"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Title</a:t>
            </a:r>
            <a:endParaRPr lang="el-GR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171450" y="4711303"/>
            <a:ext cx="1257300" cy="285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 smtClean="0"/>
              <a:t>Institute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838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028701"/>
            <a:ext cx="6172200" cy="339447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  <a:lvl2pPr marL="557213" indent="-214313">
              <a:buFont typeface="Wingdings" pitchFamily="2" charset="2"/>
              <a:buChar char="v"/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2pPr>
            <a:lvl3pPr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4pPr>
            <a:lvl5pPr marL="1371600" indent="0">
              <a:buNone/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 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>
          <a:xfrm>
            <a:off x="5372100" y="4717256"/>
            <a:ext cx="1314450" cy="273844"/>
          </a:xfrm>
        </p:spPr>
        <p:txBody>
          <a:bodyPr/>
          <a:lstStyle/>
          <a:p>
            <a:fld id="{9A0622E7-5F78-4C68-B259-B08476B644CA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 hasCustomPrompt="1"/>
          </p:nvPr>
        </p:nvSpPr>
        <p:spPr>
          <a:xfrm>
            <a:off x="76200" y="133350"/>
            <a:ext cx="3886200" cy="361950"/>
          </a:xfrm>
          <a:prstGeom prst="rect">
            <a:avLst/>
          </a:prstGeom>
        </p:spPr>
        <p:txBody>
          <a:bodyPr anchor="ctr"/>
          <a:lstStyle>
            <a:lvl1pPr algn="l"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Title</a:t>
            </a:r>
            <a:endParaRPr lang="el-GR" dirty="0"/>
          </a:p>
        </p:txBody>
      </p:sp>
      <p:sp>
        <p:nvSpPr>
          <p:cNvPr id="8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171450" y="4711303"/>
            <a:ext cx="1257300" cy="285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 smtClean="0"/>
              <a:t>Institute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370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00400" y="3181350"/>
            <a:ext cx="2914650" cy="914400"/>
          </a:xfrm>
          <a:prstGeom prst="rect">
            <a:avLst/>
          </a:prstGeom>
          <a:ln w="6350">
            <a:solidFill>
              <a:srgbClr val="1E3565"/>
            </a:solidFill>
            <a:prstDash val="lgDash"/>
          </a:ln>
        </p:spPr>
        <p:txBody>
          <a:bodyPr anchor="t"/>
          <a:lstStyle>
            <a:lvl1pPr marL="0" indent="0" algn="l">
              <a:buNone/>
              <a:defRPr sz="1200" i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2100" i="1" dirty="0" smtClean="0">
                <a:latin typeface="DaunPenh" pitchFamily="2" charset="0"/>
                <a:cs typeface="DaunPenh" pitchFamily="2" charset="0"/>
              </a:rPr>
              <a:t>Name: … Email: …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1981200" y="1821845"/>
            <a:ext cx="3708387" cy="47320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lv-LV" sz="2625" b="1" cap="none" spc="0" baseline="0" dirty="0" smtClean="0">
                <a:ln w="0">
                  <a:noFill/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</a:rPr>
              <a:t>Paldies par uzmanību</a:t>
            </a:r>
            <a:r>
              <a:rPr lang="en-US" sz="2625" b="1" cap="none" spc="0" baseline="0" dirty="0" smtClean="0">
                <a:ln w="0">
                  <a:noFill/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</a:rPr>
              <a:t>!</a:t>
            </a:r>
            <a:endParaRPr lang="en-US" sz="2625" b="1" cap="none" spc="0" baseline="0" dirty="0">
              <a:ln w="0">
                <a:noFill/>
                <a:prstDash val="solid"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7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342900" y="4552950"/>
            <a:ext cx="1257300" cy="285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 smtClean="0"/>
              <a:t>Institute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972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2331720" y="4783454"/>
            <a:ext cx="2194560" cy="257175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342900" y="4783454"/>
            <a:ext cx="1577340" cy="25717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 marR="5080">
              <a:lnSpc>
                <a:spcPct val="70600"/>
              </a:lnSpc>
              <a:spcBef>
                <a:spcPts val="160"/>
              </a:spcBef>
            </a:pPr>
            <a:r>
              <a:rPr spc="-5" dirty="0"/>
              <a:t>This project has received funding </a:t>
            </a:r>
            <a:r>
              <a:rPr dirty="0"/>
              <a:t>from </a:t>
            </a:r>
            <a:r>
              <a:rPr spc="-5" dirty="0"/>
              <a:t>the European Union’s </a:t>
            </a:r>
            <a:r>
              <a:rPr dirty="0"/>
              <a:t>Horizon  </a:t>
            </a:r>
            <a:r>
              <a:rPr spc="-5" dirty="0"/>
              <a:t>2020 research and innovation </a:t>
            </a:r>
            <a:r>
              <a:rPr dirty="0"/>
              <a:t>programme </a:t>
            </a:r>
            <a:r>
              <a:rPr spc="-10" dirty="0"/>
              <a:t>under </a:t>
            </a:r>
            <a:r>
              <a:rPr dirty="0"/>
              <a:t>grant</a:t>
            </a:r>
            <a:r>
              <a:rPr spc="15" dirty="0"/>
              <a:t> </a:t>
            </a:r>
            <a:r>
              <a:rPr spc="-45" dirty="0"/>
              <a:t>agre</a:t>
            </a:r>
            <a:fld id="{81D60167-4931-47E6-BA6A-407CBD079E47}" type="slidenum">
              <a:rPr sz="1350" spc="-67" baseline="-12345" dirty="0">
                <a:solidFill>
                  <a:srgbClr val="888888"/>
                </a:solidFill>
              </a:rPr>
              <a:t>‹#›</a:t>
            </a:fld>
            <a:r>
              <a:rPr sz="600" spc="-45" dirty="0"/>
              <a:t>ement</a:t>
            </a:r>
            <a:endParaRPr sz="600"/>
          </a:p>
          <a:p>
            <a:pPr marL="12700">
              <a:lnSpc>
                <a:spcPts val="660"/>
              </a:lnSpc>
            </a:pPr>
            <a:r>
              <a:rPr spc="-5" dirty="0"/>
              <a:t>No </a:t>
            </a:r>
            <a:r>
              <a:rPr dirty="0"/>
              <a:t>784974.</a:t>
            </a:r>
          </a:p>
        </p:txBody>
      </p:sp>
    </p:spTree>
    <p:extLst>
      <p:ext uri="{BB962C8B-B14F-4D97-AF65-F5344CB8AC3E}">
        <p14:creationId xmlns:p14="http://schemas.microsoft.com/office/powerpoint/2010/main" val="3139827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028701"/>
            <a:ext cx="6172200" cy="339447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accent2">
                    <a:lumMod val="50000"/>
                  </a:schemeClr>
                </a:solidFill>
                <a:latin typeface="+mn-lt"/>
              </a:defRPr>
            </a:lvl1pPr>
            <a:lvl2pPr marL="557213" indent="-214313">
              <a:buFont typeface="Wingdings" pitchFamily="2" charset="2"/>
              <a:buChar char="v"/>
              <a:defRPr sz="1400">
                <a:solidFill>
                  <a:schemeClr val="accent2">
                    <a:lumMod val="50000"/>
                  </a:schemeClr>
                </a:solidFill>
                <a:latin typeface="+mn-lt"/>
              </a:defRPr>
            </a:lvl2pPr>
            <a:lvl3pPr>
              <a:defRPr sz="1400">
                <a:solidFill>
                  <a:schemeClr val="accent2">
                    <a:lumMod val="50000"/>
                  </a:schemeClr>
                </a:solidFill>
                <a:latin typeface="+mn-lt"/>
              </a:defRPr>
            </a:lvl3pPr>
            <a:lvl4pPr>
              <a:defRPr sz="1400">
                <a:solidFill>
                  <a:schemeClr val="accent2">
                    <a:lumMod val="50000"/>
                  </a:schemeClr>
                </a:solidFill>
                <a:latin typeface="+mn-lt"/>
              </a:defRPr>
            </a:lvl4pPr>
            <a:lvl5pPr marL="1371600" indent="0">
              <a:buNone/>
              <a:defRPr sz="1400">
                <a:solidFill>
                  <a:schemeClr val="accent2">
                    <a:lumMod val="50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 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>
          <a:xfrm>
            <a:off x="5372100" y="4717256"/>
            <a:ext cx="1314450" cy="273844"/>
          </a:xfrm>
        </p:spPr>
        <p:txBody>
          <a:bodyPr/>
          <a:lstStyle/>
          <a:p>
            <a:fld id="{9A0622E7-5F78-4C68-B259-B08476B644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 hasCustomPrompt="1"/>
          </p:nvPr>
        </p:nvSpPr>
        <p:spPr>
          <a:xfrm>
            <a:off x="76200" y="133350"/>
            <a:ext cx="3886200" cy="361950"/>
          </a:xfrm>
          <a:prstGeom prst="rect">
            <a:avLst/>
          </a:prstGeom>
        </p:spPr>
        <p:txBody>
          <a:bodyPr anchor="ctr"/>
          <a:lstStyle>
            <a:lvl1pPr algn="l">
              <a:defRPr sz="18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Title</a:t>
            </a:r>
            <a:endParaRPr lang="el-GR" dirty="0"/>
          </a:p>
        </p:txBody>
      </p:sp>
      <p:sp>
        <p:nvSpPr>
          <p:cNvPr id="8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171450" y="4711303"/>
            <a:ext cx="1257300" cy="285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 smtClean="0"/>
              <a:t>Institute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572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2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4300" y="4735592"/>
            <a:ext cx="13144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622E7-5F78-4C68-B259-B08476B644C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419600" y="64100"/>
            <a:ext cx="23545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0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Calibri" panose="020F0502020204030204" pitchFamily="34" charset="0"/>
              </a:rPr>
              <a:t>Putting Regions on Track for Carbon Neutrality by 2050</a:t>
            </a:r>
            <a:endParaRPr lang="en-US" sz="1350" dirty="0">
              <a:solidFill>
                <a:schemeClr val="accent1">
                  <a:lumMod val="50000"/>
                </a:schemeClr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4705350"/>
            <a:ext cx="2171700" cy="34290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numCol="1" rtlCol="0">
            <a:noAutofit/>
          </a:bodyPr>
          <a:lstStyle/>
          <a:p>
            <a:pPr marL="0" marR="0" lvl="0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kern="1200" baseline="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This project has received funding from the European Union’s Horizon 2020 research and innovation programme under grant agreement No 784974.</a:t>
            </a:r>
            <a:endParaRPr lang="el-GR" sz="600" kern="1200" baseline="0" dirty="0" smtClean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5" name="Picture 14" descr="http://europa.eu/about-eu/basic-information/symbols/images/flag_yellow_low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705353"/>
            <a:ext cx="400050" cy="304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0801" y="716042"/>
            <a:ext cx="6807199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893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685800" rtl="0" eaLnBrk="1" latinLnBrk="0" hangingPunct="1">
        <a:spcBef>
          <a:spcPct val="0"/>
        </a:spcBef>
        <a:buNone/>
        <a:defRPr sz="2100" b="0" strike="noStrike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4300" y="4735592"/>
            <a:ext cx="13144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622E7-5F78-4C68-B259-B08476B644C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4419600" y="64100"/>
            <a:ext cx="23545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0" eaLnBrk="1" latinLnBrk="0" hangingPunct="1"/>
            <a:r>
              <a:rPr lang="en-US" sz="1350" kern="12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n-ea"/>
                <a:cs typeface="Calibri" panose="020F0502020204030204" pitchFamily="34" charset="0"/>
              </a:rPr>
              <a:t>Putting Regions on Track for Carbon Neutrality by 2050</a:t>
            </a:r>
            <a:endParaRPr lang="en-US" sz="1350" kern="1200" dirty="0">
              <a:solidFill>
                <a:schemeClr val="accent1">
                  <a:lumMod val="50000"/>
                </a:schemeClr>
              </a:solidFill>
              <a:latin typeface="+mj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4572000" y="4705350"/>
            <a:ext cx="2171700" cy="34290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numCol="1" rtlCol="0">
            <a:noAutofit/>
          </a:bodyPr>
          <a:lstStyle/>
          <a:p>
            <a:pPr marL="0" marR="0" lvl="0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kern="1200" baseline="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This project has received funding from the European Union’s Horizon 2020 research and innovation programme under grant agreement No 784974.</a:t>
            </a:r>
            <a:endParaRPr lang="el-GR" sz="600" kern="1200" baseline="0" dirty="0" smtClean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4" name="Picture 13" descr="http://europa.eu/about-eu/basic-information/symbols/images/flag_yellow_low.jpg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705353"/>
            <a:ext cx="400050" cy="304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0801" y="716042"/>
            <a:ext cx="6807199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66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685800" rtl="0" eaLnBrk="1" latinLnBrk="0" hangingPunct="1">
        <a:spcBef>
          <a:spcPct val="0"/>
        </a:spcBef>
        <a:buNone/>
        <a:defRPr sz="2100" b="0" strike="noStrike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4300" y="4735592"/>
            <a:ext cx="13144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622E7-5F78-4C68-B259-B08476B644C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389120" y="249372"/>
            <a:ext cx="23545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0" dirty="0" smtClean="0">
                <a:solidFill>
                  <a:schemeClr val="accent1"/>
                </a:solidFill>
                <a:latin typeface="+mn-lt"/>
                <a:cs typeface="Calibri" panose="020F0502020204030204" pitchFamily="34" charset="0"/>
              </a:rPr>
              <a:t>Putting Regions on Track for Carbon Neutrality by 2050</a:t>
            </a:r>
            <a:endParaRPr lang="en-US" sz="1350" dirty="0">
              <a:solidFill>
                <a:schemeClr val="accent1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4705350"/>
            <a:ext cx="2171700" cy="34290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numCol="1" rtlCol="0">
            <a:noAutofit/>
          </a:bodyPr>
          <a:lstStyle/>
          <a:p>
            <a:pPr marL="0" marR="0" lvl="0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kern="1200" baseline="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This project has received funding from the European Union’s Horizon 2020 research and innovation programme under grant agreement No 784974.</a:t>
            </a:r>
            <a:endParaRPr lang="el-GR" sz="600" kern="1200" baseline="0" dirty="0" smtClean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5" name="Picture 14" descr="http://europa.eu/about-eu/basic-information/symbols/images/flag_yellow_low.jpg"/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705353"/>
            <a:ext cx="400050" cy="304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44" y="57150"/>
            <a:ext cx="2133600" cy="739877"/>
          </a:xfrm>
          <a:prstGeom prst="rect">
            <a:avLst/>
          </a:prstGeom>
        </p:spPr>
      </p:pic>
      <p:grpSp>
        <p:nvGrpSpPr>
          <p:cNvPr id="8" name="Group 7"/>
          <p:cNvGrpSpPr/>
          <p:nvPr userDrawn="1"/>
        </p:nvGrpSpPr>
        <p:grpSpPr>
          <a:xfrm>
            <a:off x="381000" y="1047750"/>
            <a:ext cx="2700000" cy="3312000"/>
            <a:chOff x="228600" y="834684"/>
            <a:chExt cx="2590800" cy="3217789"/>
          </a:xfrm>
        </p:grpSpPr>
        <p:grpSp>
          <p:nvGrpSpPr>
            <p:cNvPr id="5" name="Group 4"/>
            <p:cNvGrpSpPr/>
            <p:nvPr userDrawn="1"/>
          </p:nvGrpSpPr>
          <p:grpSpPr>
            <a:xfrm>
              <a:off x="228600" y="834684"/>
              <a:ext cx="2590800" cy="3217789"/>
              <a:chOff x="114300" y="1028994"/>
              <a:chExt cx="2620482" cy="3486149"/>
            </a:xfrm>
          </p:grpSpPr>
          <p:pic>
            <p:nvPicPr>
              <p:cNvPr id="3" name="Picture 2"/>
              <p:cNvPicPr>
                <a:picLocks noChangeAspect="1"/>
              </p:cNvPicPr>
              <p:nvPr userDrawn="1"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300" y="1028994"/>
                <a:ext cx="2549724" cy="3486149"/>
              </a:xfrm>
              <a:prstGeom prst="rect">
                <a:avLst/>
              </a:prstGeom>
            </p:spPr>
          </p:pic>
          <p:sp>
            <p:nvSpPr>
              <p:cNvPr id="4" name="Rectangle 3"/>
              <p:cNvSpPr/>
              <p:nvPr userDrawn="1"/>
            </p:nvSpPr>
            <p:spPr>
              <a:xfrm>
                <a:off x="119616" y="1178513"/>
                <a:ext cx="2615166" cy="3200400"/>
              </a:xfrm>
              <a:prstGeom prst="rect">
                <a:avLst/>
              </a:prstGeom>
              <a:solidFill>
                <a:srgbClr val="FFFFFF">
                  <a:alpha val="43137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12" name="Rectangle 11"/>
            <p:cNvSpPr/>
            <p:nvPr userDrawn="1"/>
          </p:nvSpPr>
          <p:spPr>
            <a:xfrm>
              <a:off x="228600" y="1087348"/>
              <a:ext cx="2571170" cy="2712459"/>
            </a:xfrm>
            <a:prstGeom prst="rect">
              <a:avLst/>
            </a:prstGeom>
            <a:solidFill>
              <a:srgbClr val="FFFFFF">
                <a:alpha val="6588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2065508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701" r:id="rId2"/>
    <p:sldLayoutId id="2147483702" r:id="rId3"/>
    <p:sldLayoutId id="2147483703" r:id="rId4"/>
    <p:sldLayoutId id="2147483704" r:id="rId5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685800" rtl="0" eaLnBrk="1" latinLnBrk="0" hangingPunct="1">
        <a:spcBef>
          <a:spcPct val="0"/>
        </a:spcBef>
        <a:buNone/>
        <a:defRPr sz="2100" b="0" strike="noStrike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-1" y="4648200"/>
            <a:ext cx="6858000" cy="514350"/>
          </a:xfrm>
          <a:prstGeom prst="rect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350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5486400" y="4736306"/>
            <a:ext cx="13144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9A0622E7-5F78-4C68-B259-B08476B644C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4343400" y="1885950"/>
            <a:ext cx="2361040" cy="2819400"/>
            <a:chOff x="1526318" y="1447800"/>
            <a:chExt cx="2890963" cy="3562350"/>
          </a:xfrm>
        </p:grpSpPr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0200" y="1447800"/>
              <a:ext cx="2605456" cy="3562350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 userDrawn="1"/>
          </p:nvSpPr>
          <p:spPr>
            <a:xfrm>
              <a:off x="1526318" y="1600449"/>
              <a:ext cx="2890963" cy="3257051"/>
            </a:xfrm>
            <a:prstGeom prst="rect">
              <a:avLst/>
            </a:prstGeom>
            <a:solidFill>
              <a:srgbClr val="FFFFFF">
                <a:alpha val="87843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0" name="Rectangle 9"/>
          <p:cNvSpPr/>
          <p:nvPr userDrawn="1"/>
        </p:nvSpPr>
        <p:spPr>
          <a:xfrm>
            <a:off x="0" y="541020"/>
            <a:ext cx="6858000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575" y="81143"/>
            <a:ext cx="1227275" cy="425587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-1" y="594836"/>
            <a:ext cx="6858000" cy="25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41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685800" rtl="0" eaLnBrk="1" latinLnBrk="0" hangingPunct="1">
        <a:spcBef>
          <a:spcPct val="0"/>
        </a:spcBef>
        <a:buNone/>
        <a:defRPr sz="2100" b="0" strike="noStrike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Wingdings" pitchFamily="2" charset="2"/>
        <a:buChar char="v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12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4300" y="4735592"/>
            <a:ext cx="13144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622E7-5F78-4C68-B259-B08476B644C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4572000" y="4705350"/>
            <a:ext cx="2171700" cy="34290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numCol="1" rtlCol="0">
            <a:noAutofit/>
          </a:bodyPr>
          <a:lstStyle/>
          <a:p>
            <a:pPr marL="0" marR="0" lvl="0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kern="1200" baseline="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This project has received funding from the European Union’s Horizon 2020 research and innovation programme under grant agreement No 784974.</a:t>
            </a:r>
            <a:endParaRPr lang="el-GR" sz="600" kern="1200" baseline="0" dirty="0" smtClean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4" name="Picture 13" descr="http://europa.eu/about-eu/basic-information/symbols/images/flag_yellow_low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705353"/>
            <a:ext cx="400050" cy="304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44" y="57150"/>
            <a:ext cx="2133600" cy="739877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366823" y="760256"/>
            <a:ext cx="2571170" cy="2980141"/>
            <a:chOff x="290623" y="742950"/>
            <a:chExt cx="2571170" cy="2980141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304800" y="742950"/>
              <a:ext cx="2247900" cy="2980141"/>
              <a:chOff x="114300" y="1028994"/>
              <a:chExt cx="2620482" cy="3486149"/>
            </a:xfrm>
          </p:grpSpPr>
          <p:pic>
            <p:nvPicPr>
              <p:cNvPr id="11" name="Picture 10"/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300" y="1028994"/>
                <a:ext cx="2549724" cy="3486149"/>
              </a:xfrm>
              <a:prstGeom prst="rect">
                <a:avLst/>
              </a:prstGeom>
            </p:spPr>
          </p:pic>
          <p:sp>
            <p:nvSpPr>
              <p:cNvPr id="12" name="Rectangle 11"/>
              <p:cNvSpPr/>
              <p:nvPr userDrawn="1"/>
            </p:nvSpPr>
            <p:spPr>
              <a:xfrm>
                <a:off x="119616" y="1178513"/>
                <a:ext cx="2615166" cy="3200400"/>
              </a:xfrm>
              <a:prstGeom prst="rect">
                <a:avLst/>
              </a:prstGeom>
              <a:solidFill>
                <a:srgbClr val="FFFFFF">
                  <a:alpha val="43137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16" name="Rectangle 15"/>
            <p:cNvSpPr/>
            <p:nvPr userDrawn="1"/>
          </p:nvSpPr>
          <p:spPr>
            <a:xfrm>
              <a:off x="290623" y="919437"/>
              <a:ext cx="2571170" cy="2712459"/>
            </a:xfrm>
            <a:prstGeom prst="rect">
              <a:avLst/>
            </a:prstGeom>
            <a:solidFill>
              <a:srgbClr val="FFFFFF">
                <a:alpha val="6588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8" name="TextBox 17"/>
          <p:cNvSpPr txBox="1"/>
          <p:nvPr userDrawn="1"/>
        </p:nvSpPr>
        <p:spPr>
          <a:xfrm>
            <a:off x="4389120" y="249372"/>
            <a:ext cx="23545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0" dirty="0" smtClean="0">
                <a:solidFill>
                  <a:schemeClr val="accent1"/>
                </a:solidFill>
                <a:latin typeface="+mn-lt"/>
                <a:cs typeface="Calibri" panose="020F0502020204030204" pitchFamily="34" charset="0"/>
              </a:rPr>
              <a:t>Putting Regions on Track for Carbon Neutrality by 2050</a:t>
            </a:r>
            <a:endParaRPr lang="en-US" sz="1350" dirty="0">
              <a:solidFill>
                <a:schemeClr val="accent1"/>
              </a:solidFill>
              <a:latin typeface="+mn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44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685800" rtl="0" eaLnBrk="1" latinLnBrk="0" hangingPunct="1">
        <a:spcBef>
          <a:spcPct val="0"/>
        </a:spcBef>
        <a:buNone/>
        <a:defRPr sz="2100" b="0" strike="noStrike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5486400" y="4736306"/>
            <a:ext cx="13144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622E7-5F78-4C68-B259-B08476B644C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0"/>
            <a:ext cx="6858000" cy="617220"/>
            <a:chOff x="0" y="0"/>
            <a:chExt cx="6858000" cy="617220"/>
          </a:xfrm>
        </p:grpSpPr>
        <p:sp>
          <p:nvSpPr>
            <p:cNvPr id="4" name="Rectangle 3"/>
            <p:cNvSpPr/>
            <p:nvPr userDrawn="1"/>
          </p:nvSpPr>
          <p:spPr>
            <a:xfrm>
              <a:off x="0" y="0"/>
              <a:ext cx="6858000" cy="514350"/>
            </a:xfrm>
            <a:prstGeom prst="rect">
              <a:avLst/>
            </a:prstGeom>
            <a:solidFill>
              <a:schemeClr val="accent1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350" dirty="0"/>
            </a:p>
          </p:txBody>
        </p:sp>
        <p:sp>
          <p:nvSpPr>
            <p:cNvPr id="3" name="Rectangle 2"/>
            <p:cNvSpPr/>
            <p:nvPr userDrawn="1"/>
          </p:nvSpPr>
          <p:spPr>
            <a:xfrm>
              <a:off x="0" y="541020"/>
              <a:ext cx="6858000" cy="76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0801" y="716042"/>
            <a:ext cx="6807199" cy="382905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17220"/>
            <a:ext cx="6858000" cy="3935730"/>
          </a:xfrm>
          <a:prstGeom prst="rect">
            <a:avLst/>
          </a:prstGeom>
          <a:solidFill>
            <a:srgbClr val="FFFFFF">
              <a:alpha val="6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0" r:id="rId2"/>
    <p:sldLayoutId id="2147483671" r:id="rId3"/>
    <p:sldLayoutId id="2147483674" r:id="rId4"/>
    <p:sldLayoutId id="2147483679" r:id="rId5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685800" rtl="0" eaLnBrk="1" latinLnBrk="0" hangingPunct="1">
        <a:spcBef>
          <a:spcPct val="0"/>
        </a:spcBef>
        <a:buNone/>
        <a:defRPr sz="2100" b="0" strike="noStrike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Wingdings" pitchFamily="2" charset="2"/>
        <a:buChar char="v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12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ijaZucika\AppData\Local\Microsoft\Windows\Temporary Internet Files\Content.Outlook\IUFNDO2V\pilnais_ENG_liel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8" y="4445157"/>
            <a:ext cx="1295400" cy="698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3200400" y="2876550"/>
            <a:ext cx="3514725" cy="457200"/>
          </a:xfrm>
        </p:spPr>
        <p:txBody>
          <a:bodyPr>
            <a:normAutofit fontScale="92500"/>
          </a:bodyPr>
          <a:lstStyle/>
          <a:p>
            <a:r>
              <a:rPr lang="lv-LV" dirty="0" smtClean="0"/>
              <a:t>Rīga</a:t>
            </a:r>
            <a:r>
              <a:rPr lang="en-US" dirty="0" smtClean="0"/>
              <a:t>,</a:t>
            </a:r>
            <a:r>
              <a:rPr lang="lv-LV" dirty="0" smtClean="0"/>
              <a:t> 2019. gada 21. novembris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4114800" y="3486150"/>
            <a:ext cx="2346512" cy="533400"/>
          </a:xfrm>
        </p:spPr>
        <p:txBody>
          <a:bodyPr/>
          <a:lstStyle/>
          <a:p>
            <a:r>
              <a:rPr lang="lv-LV" sz="1400" b="1" dirty="0" smtClean="0">
                <a:solidFill>
                  <a:schemeClr val="accent2">
                    <a:lumMod val="75000"/>
                  </a:schemeClr>
                </a:solidFill>
              </a:rPr>
              <a:t>Edgars </a:t>
            </a:r>
            <a:r>
              <a:rPr lang="lv-LV" sz="1400" b="1" dirty="0">
                <a:solidFill>
                  <a:schemeClr val="accent2">
                    <a:lumMod val="75000"/>
                  </a:schemeClr>
                </a:solidFill>
              </a:rPr>
              <a:t>Rantiņš</a:t>
            </a:r>
            <a:br>
              <a:rPr lang="lv-LV" sz="14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lv-LV" sz="1400" b="1" dirty="0">
                <a:solidFill>
                  <a:schemeClr val="accent2">
                    <a:lumMod val="75000"/>
                  </a:schemeClr>
                </a:solidFill>
              </a:rPr>
              <a:t>Rīgas plānošanas </a:t>
            </a:r>
            <a:r>
              <a:rPr lang="lv-LV" sz="1400" b="1" dirty="0" smtClean="0">
                <a:solidFill>
                  <a:schemeClr val="accent2">
                    <a:lumMod val="75000"/>
                  </a:schemeClr>
                </a:solidFill>
              </a:rPr>
              <a:t>reģiona</a:t>
            </a:r>
          </a:p>
          <a:p>
            <a:r>
              <a:rPr lang="lv-LV" sz="1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lv-LV" sz="1400" b="1" dirty="0">
                <a:solidFill>
                  <a:schemeClr val="accent2">
                    <a:lumMod val="75000"/>
                  </a:schemeClr>
                </a:solidFill>
              </a:rPr>
              <a:t>administrācijas vadītājs</a:t>
            </a:r>
            <a:endParaRPr lang="fr-FR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23950"/>
            <a:ext cx="6400800" cy="1676400"/>
          </a:xfrm>
        </p:spPr>
        <p:txBody>
          <a:bodyPr>
            <a:noAutofit/>
          </a:bodyPr>
          <a:lstStyle/>
          <a:p>
            <a:r>
              <a:rPr lang="lv-LV" sz="3200" b="1" dirty="0"/>
              <a:t>Atziņas no projekta </a:t>
            </a:r>
            <a:r>
              <a:rPr lang="lv-LV" sz="3200" b="1" dirty="0" smtClean="0"/>
              <a:t/>
            </a:r>
            <a:br>
              <a:rPr lang="lv-LV" sz="3200" b="1" dirty="0" smtClean="0"/>
            </a:br>
            <a:r>
              <a:rPr lang="lv-LV" sz="3200" b="1" dirty="0" smtClean="0"/>
              <a:t>"</a:t>
            </a:r>
            <a:r>
              <a:rPr lang="lv-LV" sz="3200" b="1" dirty="0"/>
              <a:t>Nodrošināt neitrālu oglekļa emisiju reģionos līdz 2050. gadam</a:t>
            </a:r>
            <a:r>
              <a:rPr lang="lv-LV" sz="3200" b="1" dirty="0" smtClean="0"/>
              <a:t>"</a:t>
            </a:r>
            <a:endParaRPr lang="lv-LV" sz="3200" dirty="0"/>
          </a:p>
        </p:txBody>
      </p:sp>
    </p:spTree>
    <p:extLst>
      <p:ext uri="{BB962C8B-B14F-4D97-AF65-F5344CB8AC3E}">
        <p14:creationId xmlns:p14="http://schemas.microsoft.com/office/powerpoint/2010/main" val="311240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819150"/>
            <a:ext cx="3886200" cy="3886200"/>
          </a:xfrm>
        </p:spPr>
        <p:txBody>
          <a:bodyPr/>
          <a:lstStyle/>
          <a:p>
            <a:r>
              <a:rPr lang="lv-LV" sz="1300" b="1" dirty="0" smtClean="0"/>
              <a:t>Programma</a:t>
            </a:r>
            <a:r>
              <a:rPr lang="lv-LV" sz="1300" dirty="0"/>
              <a:t>: Eiropas Savienības </a:t>
            </a:r>
            <a:r>
              <a:rPr lang="lv-LV" sz="1300" dirty="0" smtClean="0"/>
              <a:t>“Apvārsnis 2020</a:t>
            </a:r>
            <a:r>
              <a:rPr lang="lv-LV" sz="1300" dirty="0"/>
              <a:t>” </a:t>
            </a:r>
            <a:r>
              <a:rPr lang="lv-LV" sz="1300" dirty="0" smtClean="0"/>
              <a:t>programma</a:t>
            </a:r>
            <a:endParaRPr lang="lv-LV" sz="1300" b="1" dirty="0" smtClean="0"/>
          </a:p>
          <a:p>
            <a:r>
              <a:rPr lang="lv-LV" sz="1300" b="1" dirty="0" smtClean="0"/>
              <a:t>Projekta </a:t>
            </a:r>
            <a:r>
              <a:rPr lang="lv-LV" sz="1300" b="1" dirty="0"/>
              <a:t>ieviešanas laiks</a:t>
            </a:r>
            <a:r>
              <a:rPr lang="lv-LV" sz="1300" dirty="0"/>
              <a:t>: 01.03.2018. – 28.02.2021 (36 mēneši</a:t>
            </a:r>
            <a:r>
              <a:rPr lang="lv-LV" sz="1300" dirty="0" smtClean="0"/>
              <a:t>).</a:t>
            </a:r>
            <a:endParaRPr lang="lv-LV" sz="1300" b="1" dirty="0" smtClean="0"/>
          </a:p>
          <a:p>
            <a:r>
              <a:rPr lang="lv-LV" sz="1300" b="1" dirty="0" smtClean="0"/>
              <a:t>Projekta </a:t>
            </a:r>
            <a:r>
              <a:rPr lang="lv-LV" sz="1300" b="1" dirty="0"/>
              <a:t>budžets</a:t>
            </a:r>
            <a:endParaRPr lang="lv-LV" sz="1300" dirty="0"/>
          </a:p>
          <a:p>
            <a:r>
              <a:rPr lang="lv-LV" sz="1300" dirty="0"/>
              <a:t>Plānotais </a:t>
            </a:r>
            <a:r>
              <a:rPr lang="lv-LV" sz="1300" dirty="0" smtClean="0"/>
              <a:t>kopējais projekta </a:t>
            </a:r>
            <a:r>
              <a:rPr lang="lv-LV" sz="1300" dirty="0"/>
              <a:t>budžets  1 983 835,75 </a:t>
            </a:r>
            <a:r>
              <a:rPr lang="lv-LV" sz="1300" dirty="0" smtClean="0"/>
              <a:t>EUR </a:t>
            </a:r>
            <a:r>
              <a:rPr lang="lv-LV" sz="1300" dirty="0"/>
              <a:t>Rīgas </a:t>
            </a:r>
            <a:r>
              <a:rPr lang="lv-LV" sz="1300" dirty="0" smtClean="0"/>
              <a:t>plānošanas reģions -  146</a:t>
            </a:r>
            <a:r>
              <a:rPr lang="lv-LV" sz="1300" dirty="0"/>
              <a:t> 500,00 EUR.</a:t>
            </a:r>
          </a:p>
          <a:p>
            <a:endParaRPr lang="lv-LV" sz="1300" b="1" dirty="0" smtClean="0"/>
          </a:p>
          <a:p>
            <a:r>
              <a:rPr lang="lv-LV" sz="1300" b="1" dirty="0" smtClean="0"/>
              <a:t>Projekta </a:t>
            </a:r>
            <a:r>
              <a:rPr lang="lv-LV" sz="1300" b="1" dirty="0"/>
              <a:t>mērķis</a:t>
            </a:r>
            <a:endParaRPr lang="lv-LV" sz="1300" dirty="0"/>
          </a:p>
          <a:p>
            <a:r>
              <a:rPr lang="lv-LV" sz="1300" dirty="0"/>
              <a:t>Mobilizēt un </a:t>
            </a:r>
            <a:r>
              <a:rPr lang="lv-LV" sz="1300" b="1" dirty="0"/>
              <a:t>atbalstīt valsts pārvaldes iestādes, pārskatot un izstrādājot enerģētikas politikas prioritātes oglekļa mazietilpīgai attīstībai līdz 2050. gadam</a:t>
            </a:r>
            <a:r>
              <a:rPr lang="lv-LV" sz="1300" dirty="0"/>
              <a:t>, kā arī sekmēt starpnozaru sadarbību un iedrošināt pašvaldības rast finansējumu, izstrādāt un īstenot enerģijas un klimata plānus ar mērķi sasniegt neitrālas oglekļa emisijas līdz 2050. gadam.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A0622E7-5F78-4C68-B259-B08476B644CA}" type="slidenum">
              <a:rPr lang="en-US" smtClean="0"/>
              <a:t>2</a:t>
            </a:fld>
            <a:endParaRPr lang="en-US"/>
          </a:p>
        </p:txBody>
      </p:sp>
      <p:pic>
        <p:nvPicPr>
          <p:cNvPr id="8" name="Content Placeholder 7" descr="Αποτέλεσμα εικόνας για RIGAS PLANOSANAS REGIONS"/>
          <p:cNvPicPr>
            <a:picLocks noGrp="1"/>
          </p:cNvPicPr>
          <p:nvPr>
            <p:ph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40" y="4711700"/>
            <a:ext cx="930519" cy="285750"/>
          </a:xfrm>
          <a:prstGeom prst="rect">
            <a:avLst/>
          </a:prstGeom>
          <a:noFill/>
          <a:extLst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209550"/>
            <a:ext cx="3886200" cy="361950"/>
          </a:xfrm>
        </p:spPr>
        <p:txBody>
          <a:bodyPr/>
          <a:lstStyle/>
          <a:p>
            <a:r>
              <a:rPr lang="lv-LV" b="1" dirty="0" smtClean="0"/>
              <a:t>C – TRACK - 50</a:t>
            </a:r>
            <a:r>
              <a:rPr lang="lv-LV" sz="1600" dirty="0"/>
              <a:t/>
            </a:r>
            <a:br>
              <a:rPr lang="lv-LV" sz="1600" dirty="0"/>
            </a:br>
            <a:endParaRPr lang="lv-LV" dirty="0"/>
          </a:p>
        </p:txBody>
      </p:sp>
      <p:pic>
        <p:nvPicPr>
          <p:cNvPr id="7" name="Content Placeholder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5" t="1904" r="32479" b="1370"/>
          <a:stretch/>
        </p:blipFill>
        <p:spPr>
          <a:xfrm>
            <a:off x="3978885" y="963198"/>
            <a:ext cx="2879115" cy="3441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82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A0622E7-5F78-4C68-B259-B08476B644CA}" type="slidenum">
              <a:rPr lang="en-US" smtClean="0"/>
              <a:t>3</a:t>
            </a:fld>
            <a:endParaRPr lang="en-US"/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0" y="819150"/>
            <a:ext cx="6705600" cy="590550"/>
          </a:xfrm>
        </p:spPr>
        <p:txBody>
          <a:bodyPr/>
          <a:lstStyle/>
          <a:p>
            <a:pPr algn="ctr"/>
            <a:r>
              <a:rPr lang="lv-LV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Ilgtspējīgas enerģētikas un klimata rīcības plānu izstrāde 10 RPR pašvaldībām</a:t>
            </a:r>
          </a:p>
        </p:txBody>
      </p:sp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152400" y="1657350"/>
            <a:ext cx="6477000" cy="2514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lv-LV" sz="1600" dirty="0" smtClean="0"/>
              <a:t>No 2018. gada 10. līdz 28. septembrim atklāts uzsaukums pašvaldībām</a:t>
            </a:r>
          </a:p>
          <a:p>
            <a:pPr>
              <a:buFont typeface="Arial" pitchFamily="34" charset="0"/>
              <a:buChar char="•"/>
            </a:pPr>
            <a:r>
              <a:rPr lang="lv-LV" sz="1600" dirty="0" smtClean="0"/>
              <a:t>Noslēgta vienošanās par plānu izstrādi starp RPR un pašvaldībām: </a:t>
            </a:r>
          </a:p>
          <a:p>
            <a:pPr marL="0" indent="0">
              <a:buNone/>
            </a:pPr>
            <a:endParaRPr lang="lv-LV" sz="1200" b="1" dirty="0" smtClean="0"/>
          </a:p>
          <a:p>
            <a:pPr marL="0" indent="0">
              <a:buNone/>
            </a:pPr>
            <a:r>
              <a:rPr lang="lv-LV" sz="2400" b="1" dirty="0" smtClean="0"/>
              <a:t>Tukums; Ķekava; Salaspils; Ādaži; Sigulda; </a:t>
            </a:r>
          </a:p>
          <a:p>
            <a:pPr marL="0" indent="0">
              <a:buNone/>
            </a:pPr>
            <a:r>
              <a:rPr lang="lv-LV" sz="2400" b="1" dirty="0" smtClean="0"/>
              <a:t>Ogre; Ķegums; Lielvārde; Mārupe; Ikšķile</a:t>
            </a:r>
          </a:p>
          <a:p>
            <a:pPr marL="0" indent="0">
              <a:buNone/>
            </a:pPr>
            <a:endParaRPr lang="lv-LV" sz="1600" dirty="0" smtClean="0"/>
          </a:p>
          <a:p>
            <a:pPr>
              <a:buFont typeface="Arial" pitchFamily="34" charset="0"/>
              <a:buChar char="•"/>
            </a:pPr>
            <a:r>
              <a:rPr lang="lv-LV" sz="1600" dirty="0" smtClean="0"/>
              <a:t>12.2019</a:t>
            </a:r>
            <a:r>
              <a:rPr lang="lv-LV" sz="1600" dirty="0"/>
              <a:t>. - Plāna apstiprināšana domes </a:t>
            </a:r>
            <a:r>
              <a:rPr lang="lv-LV" sz="1600" dirty="0" smtClean="0"/>
              <a:t>sēdē</a:t>
            </a:r>
          </a:p>
          <a:p>
            <a:pPr>
              <a:buFont typeface="Arial" pitchFamily="34" charset="0"/>
              <a:buChar char="•"/>
            </a:pPr>
            <a:r>
              <a:rPr lang="lv-LV" sz="1600" dirty="0" smtClean="0"/>
              <a:t>12.2019. - Plāna iesniegšana pilsētas mēra Paktu birojam (pēc vēlēšanās)</a:t>
            </a:r>
            <a:endParaRPr lang="lv-LV" sz="1600" dirty="0"/>
          </a:p>
        </p:txBody>
      </p:sp>
      <p:pic>
        <p:nvPicPr>
          <p:cNvPr id="10" name="Content Placeholder 7" descr="Αποτέλεσμα εικόνας για RIGAS PLANOSANAS REGIONS"/>
          <p:cNvPicPr>
            <a:picLocks noGrp="1"/>
          </p:cNvPicPr>
          <p:nvPr>
            <p:ph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44" y="4711700"/>
            <a:ext cx="923511" cy="28575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000946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43400" y="2003111"/>
            <a:ext cx="2362200" cy="2575555"/>
          </a:xfrm>
          <a:custGeom>
            <a:avLst/>
            <a:gdLst/>
            <a:ahLst/>
            <a:cxnLst/>
            <a:rect l="l" t="t" r="r" b="b"/>
            <a:pathLst>
              <a:path w="2362200" h="2578735">
                <a:moveTo>
                  <a:pt x="0" y="2578608"/>
                </a:moveTo>
                <a:lnTo>
                  <a:pt x="2362200" y="2578608"/>
                </a:lnTo>
                <a:lnTo>
                  <a:pt x="2362200" y="0"/>
                </a:lnTo>
                <a:lnTo>
                  <a:pt x="0" y="0"/>
                </a:lnTo>
                <a:lnTo>
                  <a:pt x="0" y="2578608"/>
                </a:lnTo>
                <a:close/>
              </a:path>
            </a:pathLst>
          </a:custGeom>
          <a:solidFill>
            <a:srgbClr val="FFFFFF">
              <a:alpha val="8784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2400" y="914287"/>
            <a:ext cx="6553199" cy="56553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spcBef>
                <a:spcPts val="90"/>
              </a:spcBef>
            </a:pPr>
            <a:r>
              <a:rPr b="1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Arial" pitchFamily="34" charset="0"/>
              </a:rPr>
              <a:t>ENERGOPĀRVALDĪBAS </a:t>
            </a:r>
            <a:r>
              <a:rPr b="1" dirty="0">
                <a:solidFill>
                  <a:schemeClr val="accent1">
                    <a:lumMod val="75000"/>
                  </a:schemeClr>
                </a:solidFill>
                <a:ea typeface="+mj-ea"/>
                <a:cs typeface="Arial" pitchFamily="34" charset="0"/>
              </a:rPr>
              <a:t>SISTĒMAS IZSTRĀDE UN IEVIEŠANA REĢIONA  LĪMENĪ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52400" y="1548708"/>
            <a:ext cx="3276599" cy="11028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6">
              <a:lnSpc>
                <a:spcPts val="2055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b="1" u="heavy" spc="-5" dirty="0" err="1" smtClean="0">
                <a:uFill>
                  <a:solidFill>
                    <a:srgbClr val="7E7E7E"/>
                  </a:solidFill>
                </a:uFill>
                <a:latin typeface="Cambria"/>
                <a:cs typeface="Cambria"/>
              </a:rPr>
              <a:t>Mērķis</a:t>
            </a:r>
            <a:r>
              <a:rPr sz="1800" b="1" u="heavy" spc="-5" dirty="0">
                <a:uFill>
                  <a:solidFill>
                    <a:srgbClr val="7E7E7E"/>
                  </a:solidFill>
                </a:uFill>
                <a:latin typeface="Cambria"/>
                <a:cs typeface="Cambria"/>
              </a:rPr>
              <a:t>:</a:t>
            </a:r>
            <a:r>
              <a:rPr sz="1800" b="1" spc="-30" dirty="0">
                <a:latin typeface="Cambria"/>
                <a:cs typeface="Cambria"/>
              </a:rPr>
              <a:t> </a:t>
            </a:r>
            <a:endParaRPr lang="lv-LV" sz="1800" b="1" spc="-30" dirty="0" smtClean="0">
              <a:latin typeface="Cambria"/>
              <a:cs typeface="Cambria"/>
            </a:endParaRPr>
          </a:p>
          <a:p>
            <a:pPr marL="12066">
              <a:lnSpc>
                <a:spcPts val="2055"/>
              </a:lnSpc>
              <a:spcBef>
                <a:spcPts val="100"/>
              </a:spcBef>
              <a:tabLst>
                <a:tab pos="268605" algn="l"/>
              </a:tabLst>
            </a:pPr>
            <a:r>
              <a:rPr lang="lv-LV" sz="1800" spc="-5" dirty="0" smtClean="0">
                <a:latin typeface="Cambria"/>
                <a:cs typeface="Cambria"/>
              </a:rPr>
              <a:t>I</a:t>
            </a:r>
            <a:r>
              <a:rPr sz="1800" spc="-5" dirty="0" err="1" smtClean="0">
                <a:latin typeface="Cambria"/>
                <a:cs typeface="Cambria"/>
              </a:rPr>
              <a:t>eviest</a:t>
            </a:r>
            <a:r>
              <a:rPr lang="lv-LV" dirty="0" smtClean="0">
                <a:latin typeface="Cambria"/>
                <a:cs typeface="Cambria"/>
              </a:rPr>
              <a:t> </a:t>
            </a:r>
            <a:r>
              <a:rPr sz="1800" spc="-10" dirty="0" err="1" smtClean="0">
                <a:latin typeface="Cambria"/>
                <a:cs typeface="Cambria"/>
              </a:rPr>
              <a:t>sistemātisku</a:t>
            </a:r>
            <a:r>
              <a:rPr sz="1800" spc="-10" dirty="0" smtClean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pieeju  </a:t>
            </a:r>
            <a:r>
              <a:rPr sz="1800" spc="-5" dirty="0">
                <a:latin typeface="Cambria"/>
                <a:cs typeface="Cambria"/>
              </a:rPr>
              <a:t>enerģijas patēriņa  </a:t>
            </a:r>
            <a:r>
              <a:rPr sz="1800" dirty="0">
                <a:latin typeface="Cambria"/>
                <a:cs typeface="Cambria"/>
              </a:rPr>
              <a:t>samazināšanai</a:t>
            </a:r>
            <a:r>
              <a:rPr sz="1800" spc="-135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RPR  </a:t>
            </a:r>
            <a:r>
              <a:rPr sz="1800" spc="-5" dirty="0">
                <a:latin typeface="Cambria"/>
                <a:cs typeface="Cambria"/>
              </a:rPr>
              <a:t>pašvaldībās</a:t>
            </a:r>
            <a:endParaRPr sz="1800" dirty="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88207" y="1582751"/>
            <a:ext cx="1852930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u="heavy" spc="-10" dirty="0">
                <a:uFill>
                  <a:solidFill>
                    <a:srgbClr val="7E7E7E"/>
                  </a:solidFill>
                </a:uFill>
                <a:latin typeface="Cambria"/>
                <a:cs typeface="Cambria"/>
              </a:rPr>
              <a:t>Galvenie</a:t>
            </a:r>
            <a:r>
              <a:rPr sz="1600" b="1" u="heavy" spc="-85" dirty="0">
                <a:uFill>
                  <a:solidFill>
                    <a:srgbClr val="7E7E7E"/>
                  </a:solidFill>
                </a:uFill>
                <a:latin typeface="Cambria"/>
                <a:cs typeface="Cambria"/>
              </a:rPr>
              <a:t> </a:t>
            </a:r>
            <a:r>
              <a:rPr sz="1600" b="1" u="heavy" spc="-5" dirty="0">
                <a:uFill>
                  <a:solidFill>
                    <a:srgbClr val="7E7E7E"/>
                  </a:solidFill>
                </a:uFill>
                <a:latin typeface="Cambria"/>
                <a:cs typeface="Cambria"/>
              </a:rPr>
              <a:t>uzdevumi: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88207" y="1850341"/>
            <a:ext cx="2675890" cy="2242591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400050" marR="93345" indent="-387350">
              <a:lnSpc>
                <a:spcPct val="90100"/>
              </a:lnSpc>
              <a:spcBef>
                <a:spcPts val="260"/>
              </a:spcBef>
              <a:buAutoNum type="arabicPeriod"/>
              <a:tabLst>
                <a:tab pos="399415" algn="l"/>
                <a:tab pos="400050" algn="l"/>
              </a:tabLst>
            </a:pPr>
            <a:r>
              <a:rPr sz="1400" spc="-15" dirty="0">
                <a:latin typeface="Cambria"/>
                <a:cs typeface="Cambria"/>
              </a:rPr>
              <a:t>Sagatavo </a:t>
            </a:r>
            <a:r>
              <a:rPr sz="1400" spc="-10" dirty="0">
                <a:latin typeface="Cambria"/>
                <a:cs typeface="Cambria"/>
              </a:rPr>
              <a:t>līmeņatzīmes;  nodrošina enerģijas </a:t>
            </a:r>
            <a:r>
              <a:rPr sz="1400" spc="-15" dirty="0">
                <a:latin typeface="Cambria"/>
                <a:cs typeface="Cambria"/>
              </a:rPr>
              <a:t>patēriņa  </a:t>
            </a:r>
            <a:r>
              <a:rPr sz="1400" spc="-10" dirty="0">
                <a:latin typeface="Cambria"/>
                <a:cs typeface="Cambria"/>
              </a:rPr>
              <a:t>datu</a:t>
            </a:r>
            <a:r>
              <a:rPr sz="1400" spc="2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analīzi</a:t>
            </a:r>
            <a:endParaRPr sz="1400">
              <a:latin typeface="Cambria"/>
              <a:cs typeface="Cambria"/>
            </a:endParaRPr>
          </a:p>
          <a:p>
            <a:pPr marL="400050" marR="161290" indent="-387350">
              <a:lnSpc>
                <a:spcPts val="1510"/>
              </a:lnSpc>
              <a:spcBef>
                <a:spcPts val="360"/>
              </a:spcBef>
              <a:buAutoNum type="arabicPeriod"/>
              <a:tabLst>
                <a:tab pos="399415" algn="l"/>
                <a:tab pos="400050" algn="l"/>
              </a:tabLst>
            </a:pPr>
            <a:r>
              <a:rPr sz="1400" spc="-35" dirty="0">
                <a:latin typeface="Cambria"/>
                <a:cs typeface="Cambria"/>
              </a:rPr>
              <a:t>Veic </a:t>
            </a:r>
            <a:r>
              <a:rPr sz="1400" spc="-10" dirty="0">
                <a:latin typeface="Cambria"/>
                <a:cs typeface="Cambria"/>
              </a:rPr>
              <a:t>enerģijas </a:t>
            </a:r>
            <a:r>
              <a:rPr sz="1400" spc="-15" dirty="0">
                <a:latin typeface="Cambria"/>
                <a:cs typeface="Cambria"/>
              </a:rPr>
              <a:t>patēriņa </a:t>
            </a:r>
            <a:r>
              <a:rPr sz="1400" spc="-10" dirty="0">
                <a:latin typeface="Cambria"/>
                <a:cs typeface="Cambria"/>
              </a:rPr>
              <a:t>datu  monitoringu (Latvijas</a:t>
            </a:r>
            <a:r>
              <a:rPr sz="1400" spc="85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gāze,</a:t>
            </a:r>
            <a:endParaRPr sz="1400">
              <a:latin typeface="Cambria"/>
              <a:cs typeface="Cambria"/>
            </a:endParaRPr>
          </a:p>
          <a:p>
            <a:pPr marL="400050">
              <a:lnSpc>
                <a:spcPts val="1410"/>
              </a:lnSpc>
            </a:pPr>
            <a:r>
              <a:rPr sz="1400" spc="-10" dirty="0">
                <a:latin typeface="Cambria"/>
                <a:cs typeface="Cambria"/>
              </a:rPr>
              <a:t>sadales </a:t>
            </a:r>
            <a:r>
              <a:rPr sz="1400" spc="-5" dirty="0">
                <a:latin typeface="Cambria"/>
                <a:cs typeface="Cambria"/>
              </a:rPr>
              <a:t>tīkli, </a:t>
            </a:r>
            <a:r>
              <a:rPr sz="1400" spc="-10" dirty="0">
                <a:latin typeface="Cambria"/>
                <a:cs typeface="Cambria"/>
              </a:rPr>
              <a:t>dzelzceļš,</a:t>
            </a:r>
            <a:r>
              <a:rPr sz="1400" spc="95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saules</a:t>
            </a:r>
            <a:endParaRPr sz="1400">
              <a:latin typeface="Cambria"/>
              <a:cs typeface="Cambria"/>
            </a:endParaRPr>
          </a:p>
          <a:p>
            <a:pPr marL="400050" marR="640080">
              <a:lnSpc>
                <a:spcPts val="1510"/>
              </a:lnSpc>
              <a:spcBef>
                <a:spcPts val="110"/>
              </a:spcBef>
            </a:pPr>
            <a:r>
              <a:rPr sz="1400" spc="-15" dirty="0">
                <a:latin typeface="Cambria"/>
                <a:cs typeface="Cambria"/>
              </a:rPr>
              <a:t>kartes, </a:t>
            </a:r>
            <a:r>
              <a:rPr sz="1400" spc="-5" dirty="0">
                <a:latin typeface="Cambria"/>
                <a:cs typeface="Cambria"/>
              </a:rPr>
              <a:t>siltum </a:t>
            </a:r>
            <a:r>
              <a:rPr sz="1400" spc="-10" dirty="0">
                <a:latin typeface="Cambria"/>
                <a:cs typeface="Cambria"/>
              </a:rPr>
              <a:t>slodzes  </a:t>
            </a:r>
            <a:r>
              <a:rPr sz="1400" spc="-15" dirty="0">
                <a:latin typeface="Cambria"/>
                <a:cs typeface="Cambria"/>
              </a:rPr>
              <a:t>kartēšana</a:t>
            </a:r>
            <a:r>
              <a:rPr sz="1400" spc="85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u.c.);</a:t>
            </a:r>
            <a:endParaRPr sz="1400">
              <a:latin typeface="Cambria"/>
              <a:cs typeface="Cambria"/>
            </a:endParaRPr>
          </a:p>
          <a:p>
            <a:pPr marL="400050" marR="5080" indent="-387350">
              <a:lnSpc>
                <a:spcPts val="1510"/>
              </a:lnSpc>
              <a:spcBef>
                <a:spcPts val="345"/>
              </a:spcBef>
              <a:buAutoNum type="arabicPeriod" startAt="3"/>
              <a:tabLst>
                <a:tab pos="399415" algn="l"/>
                <a:tab pos="400050" algn="l"/>
              </a:tabLst>
            </a:pPr>
            <a:r>
              <a:rPr sz="1400" spc="-15" dirty="0">
                <a:latin typeface="Cambria"/>
                <a:cs typeface="Cambria"/>
              </a:rPr>
              <a:t>Nosaka </a:t>
            </a:r>
            <a:r>
              <a:rPr sz="1400" spc="-10" dirty="0">
                <a:latin typeface="Cambria"/>
                <a:cs typeface="Cambria"/>
              </a:rPr>
              <a:t>ikgadējo enerģijas  </a:t>
            </a:r>
            <a:r>
              <a:rPr sz="1400" spc="-15" dirty="0">
                <a:latin typeface="Cambria"/>
                <a:cs typeface="Cambria"/>
              </a:rPr>
              <a:t>patēriņa </a:t>
            </a:r>
            <a:r>
              <a:rPr sz="1400" spc="-10" dirty="0">
                <a:latin typeface="Cambria"/>
                <a:cs typeface="Cambria"/>
              </a:rPr>
              <a:t>samazinājuma </a:t>
            </a:r>
            <a:r>
              <a:rPr sz="1400" spc="-15" dirty="0">
                <a:latin typeface="Cambria"/>
                <a:cs typeface="Cambria"/>
              </a:rPr>
              <a:t>mērķi  </a:t>
            </a:r>
            <a:r>
              <a:rPr sz="1400" spc="-10" dirty="0">
                <a:latin typeface="Cambria"/>
                <a:cs typeface="Cambria"/>
              </a:rPr>
              <a:t>un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rīcības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79947" y="4849883"/>
            <a:ext cx="141605" cy="13785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800" spc="10" dirty="0">
                <a:latin typeface="Cambria"/>
                <a:cs typeface="Cambria"/>
              </a:rPr>
              <a:t>21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52399" y="2724150"/>
            <a:ext cx="3276599" cy="1872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Content Placeholder 7" descr="Αποτέλεσμα εικόνας για RIGAS PLANOSANAS REGIONS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40" y="4629150"/>
            <a:ext cx="930519" cy="28575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025841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A0622E7-5F78-4C68-B259-B08476B644CA}" type="slidenum">
              <a:rPr lang="en-US" smtClean="0"/>
              <a:t>5</a:t>
            </a:fld>
            <a:endParaRPr lang="en-US"/>
          </a:p>
        </p:txBody>
      </p:sp>
      <p:sp>
        <p:nvSpPr>
          <p:cNvPr id="7" name="object 3"/>
          <p:cNvSpPr/>
          <p:nvPr/>
        </p:nvSpPr>
        <p:spPr>
          <a:xfrm>
            <a:off x="4404359" y="1884384"/>
            <a:ext cx="2127504" cy="28159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4"/>
          <p:cNvSpPr/>
          <p:nvPr/>
        </p:nvSpPr>
        <p:spPr>
          <a:xfrm>
            <a:off x="4343400" y="2003111"/>
            <a:ext cx="2362200" cy="2575555"/>
          </a:xfrm>
          <a:custGeom>
            <a:avLst/>
            <a:gdLst/>
            <a:ahLst/>
            <a:cxnLst/>
            <a:rect l="l" t="t" r="r" b="b"/>
            <a:pathLst>
              <a:path w="2362200" h="2578735">
                <a:moveTo>
                  <a:pt x="0" y="2578608"/>
                </a:moveTo>
                <a:lnTo>
                  <a:pt x="2362200" y="2578608"/>
                </a:lnTo>
                <a:lnTo>
                  <a:pt x="2362200" y="0"/>
                </a:lnTo>
                <a:lnTo>
                  <a:pt x="0" y="0"/>
                </a:lnTo>
                <a:lnTo>
                  <a:pt x="0" y="2578608"/>
                </a:lnTo>
                <a:close/>
              </a:path>
            </a:pathLst>
          </a:custGeom>
          <a:solidFill>
            <a:srgbClr val="FFFFFF">
              <a:alpha val="8784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8"/>
          <p:cNvSpPr txBox="1"/>
          <p:nvPr/>
        </p:nvSpPr>
        <p:spPr>
          <a:xfrm>
            <a:off x="231140" y="859490"/>
            <a:ext cx="6090920" cy="56553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lang="lv-LV" b="1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Arial" pitchFamily="34" charset="0"/>
              </a:rPr>
              <a:t>"</a:t>
            </a:r>
            <a:r>
              <a:rPr b="1" dirty="0">
                <a:solidFill>
                  <a:schemeClr val="accent1">
                    <a:lumMod val="75000"/>
                  </a:schemeClr>
                </a:solidFill>
                <a:ea typeface="+mj-ea"/>
                <a:cs typeface="Arial" pitchFamily="34" charset="0"/>
              </a:rPr>
              <a:t>ENERGOPĀRVALDNIEKU </a:t>
            </a:r>
            <a:r>
              <a:rPr b="1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Arial" pitchFamily="34" charset="0"/>
              </a:rPr>
              <a:t>KLUBIŅŠ</a:t>
            </a:r>
            <a:r>
              <a:rPr lang="lv-LV" b="1" dirty="0">
                <a:solidFill>
                  <a:schemeClr val="accent1">
                    <a:lumMod val="75000"/>
                  </a:schemeClr>
                </a:solidFill>
                <a:ea typeface="+mj-ea"/>
                <a:cs typeface="Arial" pitchFamily="34" charset="0"/>
              </a:rPr>
              <a:t>"</a:t>
            </a:r>
            <a:r>
              <a:rPr lang="lv-LV" b="1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Arial" pitchFamily="34" charset="0"/>
              </a:rPr>
              <a:t> -  </a:t>
            </a:r>
            <a:r>
              <a:rPr b="1" dirty="0">
                <a:solidFill>
                  <a:schemeClr val="accent1">
                    <a:lumMod val="75000"/>
                  </a:schemeClr>
                </a:solidFill>
                <a:ea typeface="+mj-ea"/>
                <a:cs typeface="Arial" pitchFamily="34" charset="0"/>
              </a:rPr>
              <a:t>PIEREDZES APMAIŅA UN SAVSTARPĒJA  MĀCĪŠANĀS</a:t>
            </a:r>
          </a:p>
        </p:txBody>
      </p:sp>
      <p:sp>
        <p:nvSpPr>
          <p:cNvPr id="13" name="object 9"/>
          <p:cNvSpPr txBox="1">
            <a:spLocks/>
          </p:cNvSpPr>
          <p:nvPr/>
        </p:nvSpPr>
        <p:spPr>
          <a:xfrm>
            <a:off x="3814317" y="1393755"/>
            <a:ext cx="1852930" cy="259686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1800" b="0" strike="noStrike" kern="120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lv-LV" sz="1600" b="1" u="heavy" spc="-10" smtClean="0">
                <a:solidFill>
                  <a:schemeClr val="tx1"/>
                </a:solidFill>
                <a:uFill>
                  <a:solidFill>
                    <a:srgbClr val="7E7E7E"/>
                  </a:solidFill>
                </a:uFill>
                <a:latin typeface="Cambria"/>
                <a:cs typeface="Cambria"/>
              </a:rPr>
              <a:t>Galvenie</a:t>
            </a:r>
            <a:r>
              <a:rPr lang="lv-LV" sz="1600" b="1" u="heavy" spc="-85" smtClean="0">
                <a:solidFill>
                  <a:schemeClr val="tx1"/>
                </a:solidFill>
                <a:uFill>
                  <a:solidFill>
                    <a:srgbClr val="7E7E7E"/>
                  </a:solidFill>
                </a:uFill>
                <a:latin typeface="Cambria"/>
                <a:cs typeface="Cambria"/>
              </a:rPr>
              <a:t> </a:t>
            </a:r>
            <a:r>
              <a:rPr lang="lv-LV" sz="1600" b="1" u="heavy" spc="-5" smtClean="0">
                <a:solidFill>
                  <a:schemeClr val="tx1"/>
                </a:solidFill>
                <a:uFill>
                  <a:solidFill>
                    <a:srgbClr val="7E7E7E"/>
                  </a:solidFill>
                </a:uFill>
                <a:latin typeface="Cambria"/>
                <a:cs typeface="Cambria"/>
              </a:rPr>
              <a:t>uzdevumi:</a:t>
            </a:r>
            <a:endParaRPr lang="lv-LV" sz="160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14" name="object 10"/>
          <p:cNvSpPr txBox="1"/>
          <p:nvPr/>
        </p:nvSpPr>
        <p:spPr>
          <a:xfrm>
            <a:off x="3505200" y="1682654"/>
            <a:ext cx="3051683" cy="279626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99415" indent="-38735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99415" algn="l"/>
                <a:tab pos="400050" algn="l"/>
              </a:tabLst>
            </a:pPr>
            <a:r>
              <a:rPr sz="1400" spc="-10" dirty="0">
                <a:latin typeface="Cambria"/>
                <a:cs typeface="Cambria"/>
              </a:rPr>
              <a:t>RPR </a:t>
            </a:r>
            <a:r>
              <a:rPr sz="1400" spc="-5" dirty="0">
                <a:latin typeface="Cambria"/>
                <a:cs typeface="Cambria"/>
              </a:rPr>
              <a:t>atbalsta </a:t>
            </a:r>
            <a:r>
              <a:rPr sz="1400" spc="-10" dirty="0">
                <a:latin typeface="Cambria"/>
                <a:cs typeface="Cambria"/>
              </a:rPr>
              <a:t>un </a:t>
            </a:r>
            <a:r>
              <a:rPr sz="1400" spc="-15" dirty="0">
                <a:latin typeface="Cambria"/>
                <a:cs typeface="Cambria"/>
              </a:rPr>
              <a:t>koordinē</a:t>
            </a:r>
            <a:r>
              <a:rPr sz="1400" spc="10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EPS</a:t>
            </a:r>
            <a:endParaRPr sz="1400" dirty="0">
              <a:latin typeface="Cambria"/>
              <a:cs typeface="Cambria"/>
            </a:endParaRPr>
          </a:p>
          <a:p>
            <a:pPr marL="399415">
              <a:lnSpc>
                <a:spcPct val="100000"/>
              </a:lnSpc>
            </a:pPr>
            <a:r>
              <a:rPr sz="1400" spc="-15" dirty="0">
                <a:latin typeface="Cambria"/>
                <a:cs typeface="Cambria"/>
              </a:rPr>
              <a:t>ieviešanu </a:t>
            </a:r>
            <a:r>
              <a:rPr sz="1400" spc="-10" dirty="0">
                <a:latin typeface="Cambria"/>
                <a:cs typeface="Cambria"/>
              </a:rPr>
              <a:t>RPR</a:t>
            </a:r>
            <a:r>
              <a:rPr sz="1400" spc="-165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pašvaldībās</a:t>
            </a:r>
            <a:endParaRPr sz="1400" dirty="0">
              <a:latin typeface="Cambria"/>
              <a:cs typeface="Cambria"/>
            </a:endParaRPr>
          </a:p>
          <a:p>
            <a:pPr marL="399415" marR="5080" indent="-387350">
              <a:lnSpc>
                <a:spcPct val="100000"/>
              </a:lnSpc>
              <a:spcBef>
                <a:spcPts val="335"/>
              </a:spcBef>
              <a:buAutoNum type="arabicPeriod" startAt="2"/>
              <a:tabLst>
                <a:tab pos="399415" algn="l"/>
                <a:tab pos="400050" algn="l"/>
              </a:tabLst>
            </a:pPr>
            <a:r>
              <a:rPr sz="1400" spc="-10" dirty="0">
                <a:latin typeface="Cambria"/>
                <a:cs typeface="Cambria"/>
              </a:rPr>
              <a:t>Organizē </a:t>
            </a:r>
            <a:r>
              <a:rPr sz="1400" spc="-15" dirty="0">
                <a:latin typeface="Cambria"/>
                <a:cs typeface="Cambria"/>
              </a:rPr>
              <a:t>regulāras </a:t>
            </a:r>
            <a:r>
              <a:rPr sz="1400" spc="-5" dirty="0">
                <a:latin typeface="Cambria"/>
                <a:cs typeface="Cambria"/>
              </a:rPr>
              <a:t>speciālistu  </a:t>
            </a:r>
            <a:r>
              <a:rPr sz="1400" spc="-15" dirty="0">
                <a:latin typeface="Cambria"/>
                <a:cs typeface="Cambria"/>
              </a:rPr>
              <a:t>(energopārvaldnieku)</a:t>
            </a:r>
            <a:r>
              <a:rPr sz="1400" spc="12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tikšanās</a:t>
            </a:r>
            <a:endParaRPr sz="1400" dirty="0">
              <a:latin typeface="Cambria"/>
              <a:cs typeface="Cambria"/>
            </a:endParaRPr>
          </a:p>
          <a:p>
            <a:pPr marL="698500" lvl="1" indent="-384810">
              <a:lnSpc>
                <a:spcPct val="100000"/>
              </a:lnSpc>
              <a:spcBef>
                <a:spcPts val="340"/>
              </a:spcBef>
              <a:buFont typeface="Arial" pitchFamily="34" charset="0"/>
              <a:buChar char="•"/>
              <a:tabLst>
                <a:tab pos="698500" algn="l"/>
                <a:tab pos="699135" algn="l"/>
              </a:tabLst>
            </a:pPr>
            <a:r>
              <a:rPr sz="1400" spc="-10" dirty="0">
                <a:latin typeface="Cambria"/>
                <a:cs typeface="Cambria"/>
              </a:rPr>
              <a:t>Datu monitorings</a:t>
            </a:r>
            <a:r>
              <a:rPr sz="1400" spc="7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un</a:t>
            </a:r>
            <a:endParaRPr sz="1400" dirty="0">
              <a:latin typeface="Cambria"/>
              <a:cs typeface="Cambria"/>
            </a:endParaRPr>
          </a:p>
          <a:p>
            <a:pPr marL="984250" indent="-285750">
              <a:lnSpc>
                <a:spcPct val="100000"/>
              </a:lnSpc>
              <a:buFont typeface="Arial" pitchFamily="34" charset="0"/>
              <a:buChar char="•"/>
            </a:pPr>
            <a:r>
              <a:rPr sz="1400" spc="-10" dirty="0">
                <a:latin typeface="Cambria"/>
                <a:cs typeface="Cambria"/>
              </a:rPr>
              <a:t>analīze</a:t>
            </a:r>
            <a:r>
              <a:rPr sz="1400" spc="55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(tehniskās</a:t>
            </a:r>
            <a:endParaRPr sz="1400" dirty="0">
              <a:latin typeface="Cambria"/>
              <a:cs typeface="Cambria"/>
            </a:endParaRPr>
          </a:p>
          <a:p>
            <a:pPr marL="984250" indent="-285750">
              <a:lnSpc>
                <a:spcPct val="100000"/>
              </a:lnSpc>
              <a:buFont typeface="Arial" pitchFamily="34" charset="0"/>
              <a:buChar char="•"/>
            </a:pPr>
            <a:r>
              <a:rPr sz="1400" spc="-10" dirty="0">
                <a:latin typeface="Cambria"/>
                <a:cs typeface="Cambria"/>
              </a:rPr>
              <a:t>iespējas)</a:t>
            </a:r>
            <a:endParaRPr sz="1400" dirty="0">
              <a:latin typeface="Cambria"/>
              <a:cs typeface="Cambria"/>
            </a:endParaRPr>
          </a:p>
          <a:p>
            <a:pPr marL="698500" lvl="1" indent="-384810">
              <a:lnSpc>
                <a:spcPct val="100000"/>
              </a:lnSpc>
              <a:spcBef>
                <a:spcPts val="340"/>
              </a:spcBef>
              <a:buFont typeface="Arial" pitchFamily="34" charset="0"/>
              <a:buChar char="•"/>
              <a:tabLst>
                <a:tab pos="698500" algn="l"/>
                <a:tab pos="699135" algn="l"/>
              </a:tabLst>
            </a:pPr>
            <a:r>
              <a:rPr sz="1400" spc="-10" dirty="0">
                <a:latin typeface="Cambria"/>
                <a:cs typeface="Cambria"/>
              </a:rPr>
              <a:t>Darba </a:t>
            </a:r>
            <a:r>
              <a:rPr sz="1400" spc="-5" dirty="0">
                <a:latin typeface="Cambria"/>
                <a:cs typeface="Cambria"/>
              </a:rPr>
              <a:t>grupa </a:t>
            </a:r>
            <a:r>
              <a:rPr sz="1400" spc="-10" dirty="0">
                <a:latin typeface="Cambria"/>
                <a:cs typeface="Cambria"/>
              </a:rPr>
              <a:t>un</a:t>
            </a:r>
            <a:r>
              <a:rPr sz="1400" spc="4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tās</a:t>
            </a:r>
            <a:endParaRPr sz="1400" dirty="0">
              <a:latin typeface="Cambria"/>
              <a:cs typeface="Cambria"/>
            </a:endParaRPr>
          </a:p>
          <a:p>
            <a:pPr marL="984250" indent="-285750">
              <a:lnSpc>
                <a:spcPct val="100000"/>
              </a:lnSpc>
              <a:buFont typeface="Arial" pitchFamily="34" charset="0"/>
              <a:buChar char="•"/>
            </a:pPr>
            <a:r>
              <a:rPr sz="1400" spc="-15" dirty="0">
                <a:latin typeface="Cambria"/>
                <a:cs typeface="Cambria"/>
              </a:rPr>
              <a:t>funkcijas</a:t>
            </a:r>
            <a:endParaRPr sz="1400" dirty="0">
              <a:latin typeface="Cambria"/>
              <a:cs typeface="Cambria"/>
            </a:endParaRPr>
          </a:p>
          <a:p>
            <a:pPr marL="698500" lvl="1" indent="-384810">
              <a:lnSpc>
                <a:spcPct val="100000"/>
              </a:lnSpc>
              <a:spcBef>
                <a:spcPts val="335"/>
              </a:spcBef>
              <a:buFont typeface="Arial" pitchFamily="34" charset="0"/>
              <a:buChar char="•"/>
              <a:tabLst>
                <a:tab pos="698500" algn="l"/>
                <a:tab pos="699135" algn="l"/>
              </a:tabLst>
            </a:pPr>
            <a:r>
              <a:rPr sz="1400" spc="-10" dirty="0">
                <a:latin typeface="Cambria"/>
                <a:cs typeface="Cambria"/>
              </a:rPr>
              <a:t>Iestāžu personāla</a:t>
            </a:r>
            <a:r>
              <a:rPr sz="1400" spc="8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iesaiste</a:t>
            </a:r>
            <a:endParaRPr sz="1400" dirty="0">
              <a:latin typeface="Cambria"/>
              <a:cs typeface="Cambria"/>
            </a:endParaRPr>
          </a:p>
          <a:p>
            <a:pPr marL="698500" marR="377190" lvl="1" indent="-384810">
              <a:lnSpc>
                <a:spcPct val="100000"/>
              </a:lnSpc>
              <a:spcBef>
                <a:spcPts val="340"/>
              </a:spcBef>
              <a:buFont typeface="Arial" pitchFamily="34" charset="0"/>
              <a:buChar char="•"/>
              <a:tabLst>
                <a:tab pos="698500" algn="l"/>
                <a:tab pos="699135" algn="l"/>
              </a:tabLst>
            </a:pPr>
            <a:r>
              <a:rPr sz="1400" spc="-10" dirty="0">
                <a:latin typeface="Cambria"/>
                <a:cs typeface="Cambria"/>
              </a:rPr>
              <a:t>Enerģijas ietaupījumu  verifikācija</a:t>
            </a:r>
            <a:endParaRPr sz="1400" dirty="0">
              <a:latin typeface="Cambria"/>
              <a:cs typeface="Cambria"/>
            </a:endParaRPr>
          </a:p>
        </p:txBody>
      </p:sp>
      <p:sp>
        <p:nvSpPr>
          <p:cNvPr id="15" name="object 11"/>
          <p:cNvSpPr txBox="1"/>
          <p:nvPr/>
        </p:nvSpPr>
        <p:spPr>
          <a:xfrm>
            <a:off x="6186043" y="4840750"/>
            <a:ext cx="135255" cy="13785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800" spc="-5" dirty="0">
                <a:latin typeface="Dubai"/>
                <a:cs typeface="Dubai"/>
              </a:rPr>
              <a:t>20</a:t>
            </a:r>
            <a:endParaRPr sz="800">
              <a:latin typeface="Dubai"/>
              <a:cs typeface="Dubai"/>
            </a:endParaRPr>
          </a:p>
        </p:txBody>
      </p:sp>
      <p:sp>
        <p:nvSpPr>
          <p:cNvPr id="16" name="object 12"/>
          <p:cNvSpPr/>
          <p:nvPr/>
        </p:nvSpPr>
        <p:spPr>
          <a:xfrm>
            <a:off x="303386" y="2224462"/>
            <a:ext cx="2133600" cy="21357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3"/>
          <p:cNvSpPr txBox="1"/>
          <p:nvPr/>
        </p:nvSpPr>
        <p:spPr>
          <a:xfrm>
            <a:off x="365633" y="1422042"/>
            <a:ext cx="3063367" cy="7033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600" u="heavy" spc="-400" dirty="0">
                <a:uFill>
                  <a:solidFill>
                    <a:srgbClr val="7E7E7E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dirty="0">
                <a:uFill>
                  <a:solidFill>
                    <a:srgbClr val="7E7E7E"/>
                  </a:solidFill>
                </a:uFill>
                <a:latin typeface="Cambria"/>
                <a:cs typeface="Cambria"/>
              </a:rPr>
              <a:t>Mērķis: </a:t>
            </a:r>
            <a:endParaRPr lang="lv-LV" sz="1600" b="1" u="heavy" dirty="0" smtClean="0">
              <a:uFill>
                <a:solidFill>
                  <a:srgbClr val="7E7E7E"/>
                </a:solidFill>
              </a:uFill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400" spc="-10" dirty="0" smtClean="0">
                <a:latin typeface="Cambria"/>
                <a:cs typeface="Cambria"/>
              </a:rPr>
              <a:t>EPS </a:t>
            </a:r>
            <a:r>
              <a:rPr sz="1400" spc="-20" dirty="0">
                <a:latin typeface="Cambria"/>
                <a:cs typeface="Cambria"/>
              </a:rPr>
              <a:t>efektīva </a:t>
            </a:r>
            <a:r>
              <a:rPr sz="1400" spc="-15" dirty="0">
                <a:latin typeface="Cambria"/>
                <a:cs typeface="Cambria"/>
              </a:rPr>
              <a:t>ieviešana</a:t>
            </a:r>
            <a:r>
              <a:rPr sz="1400" spc="13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un</a:t>
            </a:r>
            <a:endParaRPr sz="14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400" spc="-15" dirty="0">
                <a:latin typeface="Cambria"/>
                <a:cs typeface="Cambria"/>
              </a:rPr>
              <a:t>labāko </a:t>
            </a:r>
            <a:r>
              <a:rPr sz="1400" spc="-10" dirty="0">
                <a:latin typeface="Cambria"/>
                <a:cs typeface="Cambria"/>
              </a:rPr>
              <a:t>piemēru</a:t>
            </a:r>
            <a:r>
              <a:rPr sz="1400" spc="9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izmantošana</a:t>
            </a:r>
            <a:endParaRPr sz="1400" dirty="0">
              <a:latin typeface="Cambria"/>
              <a:cs typeface="Cambria"/>
            </a:endParaRPr>
          </a:p>
        </p:txBody>
      </p:sp>
      <p:pic>
        <p:nvPicPr>
          <p:cNvPr id="18" name="Content Placeholder 7" descr="Αποτέλεσμα εικόνας για RIGAS PLANOSANAS REGIONS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40" y="4711700"/>
            <a:ext cx="930519" cy="28575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290969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43400" y="2003111"/>
            <a:ext cx="2362200" cy="2575555"/>
          </a:xfrm>
          <a:custGeom>
            <a:avLst/>
            <a:gdLst/>
            <a:ahLst/>
            <a:cxnLst/>
            <a:rect l="l" t="t" r="r" b="b"/>
            <a:pathLst>
              <a:path w="2362200" h="2578735">
                <a:moveTo>
                  <a:pt x="0" y="2578608"/>
                </a:moveTo>
                <a:lnTo>
                  <a:pt x="2362200" y="2578608"/>
                </a:lnTo>
                <a:lnTo>
                  <a:pt x="2362200" y="0"/>
                </a:lnTo>
                <a:lnTo>
                  <a:pt x="0" y="0"/>
                </a:lnTo>
                <a:lnTo>
                  <a:pt x="0" y="2578608"/>
                </a:lnTo>
                <a:close/>
              </a:path>
            </a:pathLst>
          </a:custGeom>
          <a:solidFill>
            <a:srgbClr val="FFFFFF">
              <a:alpha val="8784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21107" y="930396"/>
            <a:ext cx="6678980" cy="84253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b="1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Arial" pitchFamily="34" charset="0"/>
              </a:rPr>
              <a:t>KOPĪGAS </a:t>
            </a:r>
            <a:r>
              <a:rPr b="1" dirty="0">
                <a:solidFill>
                  <a:schemeClr val="accent1">
                    <a:lumMod val="75000"/>
                  </a:schemeClr>
                </a:solidFill>
                <a:ea typeface="+mj-ea"/>
                <a:cs typeface="Arial" pitchFamily="34" charset="0"/>
              </a:rPr>
              <a:t>SABIEDRĪBAS INFORMĒŠANAS KAMPAŅAS PAR ENERGOEFEKTIVITĀTI</a:t>
            </a:r>
            <a:r>
              <a:rPr lang="lv-LV" b="1" dirty="0">
                <a:solidFill>
                  <a:schemeClr val="accent1">
                    <a:lumMod val="75000"/>
                  </a:schemeClr>
                </a:solidFill>
                <a:ea typeface="+mj-ea"/>
                <a:cs typeface="Arial" pitchFamily="34" charset="0"/>
              </a:rPr>
              <a:t> </a:t>
            </a:r>
            <a:r>
              <a:rPr b="1" dirty="0">
                <a:solidFill>
                  <a:schemeClr val="accent1">
                    <a:lumMod val="75000"/>
                  </a:schemeClr>
                </a:solidFill>
                <a:ea typeface="+mj-ea"/>
                <a:cs typeface="Arial" pitchFamily="34" charset="0"/>
              </a:rPr>
              <a:t>UN </a:t>
            </a:r>
            <a:r>
              <a:rPr b="1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Arial" pitchFamily="34" charset="0"/>
              </a:rPr>
              <a:t>ATJAUNOJAM</a:t>
            </a:r>
            <a:r>
              <a:rPr lang="lv-LV" b="1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Arial" pitchFamily="34" charset="0"/>
              </a:rPr>
              <a:t>O</a:t>
            </a:r>
            <a:r>
              <a:rPr b="1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Arial" pitchFamily="34" charset="0"/>
              </a:rPr>
              <a:t> </a:t>
            </a:r>
            <a:r>
              <a:rPr b="1" dirty="0">
                <a:solidFill>
                  <a:schemeClr val="accent1">
                    <a:lumMod val="75000"/>
                  </a:schemeClr>
                </a:solidFill>
                <a:ea typeface="+mj-ea"/>
                <a:cs typeface="Arial" pitchFamily="34" charset="0"/>
              </a:rPr>
              <a:t>ENERGORESURSU IZMANTOŠANU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34840" y="1809751"/>
            <a:ext cx="2820035" cy="959878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065" marR="5080">
              <a:lnSpc>
                <a:spcPct val="80000"/>
              </a:lnSpc>
              <a:spcBef>
                <a:spcPts val="365"/>
              </a:spcBef>
              <a:tabLst>
                <a:tab pos="268605" algn="l"/>
              </a:tabLst>
            </a:pPr>
            <a:r>
              <a:rPr sz="1400" u="sng" spc="-275" dirty="0">
                <a:uFill>
                  <a:solidFill>
                    <a:srgbClr val="7E7E7E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5" dirty="0">
                <a:uFill>
                  <a:solidFill>
                    <a:srgbClr val="7E7E7E"/>
                  </a:solidFill>
                </a:uFill>
                <a:latin typeface="Cambria"/>
                <a:cs typeface="Cambria"/>
              </a:rPr>
              <a:t>Mērķis:</a:t>
            </a:r>
            <a:r>
              <a:rPr sz="1400" b="1" spc="-5" dirty="0">
                <a:latin typeface="Cambria"/>
                <a:cs typeface="Cambria"/>
              </a:rPr>
              <a:t> </a:t>
            </a:r>
            <a:endParaRPr lang="lv-LV" sz="1400" b="1" spc="-5" dirty="0" smtClean="0">
              <a:latin typeface="Cambria"/>
              <a:cs typeface="Cambria"/>
            </a:endParaRPr>
          </a:p>
          <a:p>
            <a:pPr marL="12065" marR="5080">
              <a:lnSpc>
                <a:spcPct val="80000"/>
              </a:lnSpc>
              <a:spcBef>
                <a:spcPts val="365"/>
              </a:spcBef>
              <a:tabLst>
                <a:tab pos="268605" algn="l"/>
              </a:tabLst>
            </a:pPr>
            <a:r>
              <a:rPr sz="1400" spc="-5" dirty="0" err="1" smtClean="0">
                <a:latin typeface="Cambria"/>
                <a:cs typeface="Cambria"/>
              </a:rPr>
              <a:t>Rīkot</a:t>
            </a:r>
            <a:r>
              <a:rPr sz="1400" spc="-5" dirty="0" smtClean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kopīgus </a:t>
            </a:r>
            <a:r>
              <a:rPr sz="1400" spc="-10" dirty="0">
                <a:latin typeface="Cambria"/>
                <a:cs typeface="Cambria"/>
              </a:rPr>
              <a:t>pasākumus </a:t>
            </a:r>
            <a:r>
              <a:rPr sz="1400" spc="-5" dirty="0">
                <a:latin typeface="Cambria"/>
                <a:cs typeface="Cambria"/>
              </a:rPr>
              <a:t>reģiona  līmenī par energoefektivitāti, </a:t>
            </a:r>
            <a:r>
              <a:rPr sz="1400" spc="-10" dirty="0">
                <a:latin typeface="Cambria"/>
                <a:cs typeface="Cambria"/>
              </a:rPr>
              <a:t>atjaunojamo  </a:t>
            </a:r>
            <a:r>
              <a:rPr sz="1400" spc="-5" dirty="0">
                <a:latin typeface="Cambria"/>
                <a:cs typeface="Cambria"/>
              </a:rPr>
              <a:t>energoresursu izmantošanu </a:t>
            </a:r>
            <a:r>
              <a:rPr sz="1400" spc="-10" dirty="0">
                <a:latin typeface="Cambria"/>
                <a:cs typeface="Cambria"/>
              </a:rPr>
              <a:t>un</a:t>
            </a:r>
            <a:r>
              <a:rPr sz="1400" spc="-1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transportu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581400" y="1809751"/>
            <a:ext cx="3124200" cy="188551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>
              <a:lnSpc>
                <a:spcPts val="955"/>
              </a:lnSpc>
              <a:spcBef>
                <a:spcPts val="95"/>
              </a:spcBef>
              <a:tabLst>
                <a:tab pos="268605" algn="l"/>
                <a:tab pos="269240" algn="l"/>
              </a:tabLst>
            </a:pPr>
            <a:r>
              <a:rPr sz="1400" b="1" u="sng" spc="-5" dirty="0">
                <a:uFill>
                  <a:solidFill>
                    <a:srgbClr val="7E7E7E"/>
                  </a:solidFill>
                </a:uFill>
                <a:latin typeface="Cambria"/>
                <a:cs typeface="Cambria"/>
              </a:rPr>
              <a:t>Galvenie</a:t>
            </a:r>
            <a:r>
              <a:rPr sz="1400" b="1" u="sng" spc="20" dirty="0">
                <a:uFill>
                  <a:solidFill>
                    <a:srgbClr val="7E7E7E"/>
                  </a:solidFill>
                </a:uFill>
                <a:latin typeface="Cambria"/>
                <a:cs typeface="Cambria"/>
              </a:rPr>
              <a:t> </a:t>
            </a:r>
            <a:r>
              <a:rPr sz="1400" b="1" u="sng" spc="-5" dirty="0" err="1">
                <a:uFill>
                  <a:solidFill>
                    <a:srgbClr val="7E7E7E"/>
                  </a:solidFill>
                </a:uFill>
                <a:latin typeface="Cambria"/>
                <a:cs typeface="Cambria"/>
              </a:rPr>
              <a:t>uzdevumi</a:t>
            </a:r>
            <a:r>
              <a:rPr sz="1400" b="1" u="sng" spc="-5" dirty="0" smtClean="0">
                <a:uFill>
                  <a:solidFill>
                    <a:srgbClr val="7E7E7E"/>
                  </a:solidFill>
                </a:uFill>
                <a:latin typeface="Cambria"/>
                <a:cs typeface="Cambria"/>
              </a:rPr>
              <a:t>:</a:t>
            </a:r>
            <a:endParaRPr sz="1400" dirty="0">
              <a:latin typeface="Cambria"/>
              <a:cs typeface="Cambria"/>
            </a:endParaRPr>
          </a:p>
          <a:p>
            <a:pPr marL="399415" indent="-387350">
              <a:lnSpc>
                <a:spcPts val="1725"/>
              </a:lnSpc>
              <a:buAutoNum type="arabicPeriod"/>
              <a:tabLst>
                <a:tab pos="399415" algn="l"/>
                <a:tab pos="400050" algn="l"/>
              </a:tabLst>
            </a:pPr>
            <a:r>
              <a:rPr sz="1400" dirty="0">
                <a:latin typeface="Cambria"/>
                <a:cs typeface="Cambria"/>
              </a:rPr>
              <a:t>Vienoti raksti presē</a:t>
            </a:r>
            <a:r>
              <a:rPr sz="1400" spc="-160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(</a:t>
            </a:r>
            <a:r>
              <a:rPr sz="1400" spc="5" dirty="0" smtClean="0">
                <a:latin typeface="Cambria"/>
                <a:cs typeface="Cambria"/>
              </a:rPr>
              <a:t>PR</a:t>
            </a:r>
            <a:r>
              <a:rPr lang="lv-LV" sz="1400" dirty="0">
                <a:latin typeface="Cambria"/>
                <a:cs typeface="Cambria"/>
              </a:rPr>
              <a:t> </a:t>
            </a:r>
            <a:r>
              <a:rPr sz="1400" spc="5" dirty="0" err="1" smtClean="0">
                <a:latin typeface="Cambria"/>
                <a:cs typeface="Cambria"/>
              </a:rPr>
              <a:t>speciālistu</a:t>
            </a:r>
            <a:r>
              <a:rPr sz="1400" spc="-95" dirty="0" smtClean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sadarbība);</a:t>
            </a:r>
            <a:endParaRPr sz="1400" dirty="0">
              <a:latin typeface="Cambria"/>
              <a:cs typeface="Cambria"/>
            </a:endParaRPr>
          </a:p>
          <a:p>
            <a:pPr marL="399415" marR="157480" indent="-387350">
              <a:lnSpc>
                <a:spcPct val="80100"/>
              </a:lnSpc>
              <a:spcBef>
                <a:spcPts val="380"/>
              </a:spcBef>
              <a:buFont typeface="+mj-lt"/>
              <a:buAutoNum type="arabicPeriod"/>
              <a:tabLst>
                <a:tab pos="399415" algn="l"/>
                <a:tab pos="400050" algn="l"/>
              </a:tabLst>
            </a:pPr>
            <a:r>
              <a:rPr sz="1400" spc="10" dirty="0">
                <a:latin typeface="Cambria"/>
                <a:cs typeface="Cambria"/>
              </a:rPr>
              <a:t>Esošo </a:t>
            </a:r>
            <a:r>
              <a:rPr sz="1400" spc="5" dirty="0">
                <a:latin typeface="Cambria"/>
                <a:cs typeface="Cambria"/>
              </a:rPr>
              <a:t>atbalsta  instrumentu </a:t>
            </a:r>
            <a:r>
              <a:rPr sz="1400" dirty="0">
                <a:latin typeface="Cambria"/>
                <a:cs typeface="Cambria"/>
              </a:rPr>
              <a:t>analīze  </a:t>
            </a:r>
            <a:r>
              <a:rPr sz="1400" spc="5" dirty="0">
                <a:latin typeface="Cambria"/>
                <a:cs typeface="Cambria"/>
              </a:rPr>
              <a:t>(atbalsts</a:t>
            </a:r>
            <a:r>
              <a:rPr sz="1400" spc="-11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energoauditiem  un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dirty="0" err="1" smtClean="0">
                <a:latin typeface="Cambria"/>
                <a:cs typeface="Cambria"/>
              </a:rPr>
              <a:t>tehniskaja</a:t>
            </a:r>
            <a:r>
              <a:rPr lang="lv-LV" sz="1400" dirty="0" smtClean="0">
                <a:latin typeface="Cambria"/>
                <a:cs typeface="Cambria"/>
              </a:rPr>
              <a:t>i </a:t>
            </a:r>
            <a:r>
              <a:rPr sz="1400" dirty="0" err="1" smtClean="0">
                <a:latin typeface="Cambria"/>
                <a:cs typeface="Cambria"/>
              </a:rPr>
              <a:t>dokumentācijas</a:t>
            </a:r>
            <a:r>
              <a:rPr sz="1400" spc="-90" dirty="0" smtClean="0">
                <a:latin typeface="Cambria"/>
                <a:cs typeface="Cambria"/>
              </a:rPr>
              <a:t> </a:t>
            </a:r>
            <a:r>
              <a:rPr sz="1400" dirty="0" err="1" smtClean="0">
                <a:latin typeface="Cambria"/>
                <a:cs typeface="Cambria"/>
              </a:rPr>
              <a:t>izstrādei</a:t>
            </a:r>
            <a:r>
              <a:rPr sz="1400" dirty="0" smtClean="0">
                <a:latin typeface="Cambria"/>
                <a:cs typeface="Cambria"/>
              </a:rPr>
              <a:t>,</a:t>
            </a:r>
            <a:r>
              <a:rPr lang="lv-LV" sz="1400" dirty="0" smtClean="0">
                <a:latin typeface="Cambria"/>
                <a:cs typeface="Cambria"/>
              </a:rPr>
              <a:t> </a:t>
            </a:r>
            <a:r>
              <a:rPr sz="1400" dirty="0" err="1" smtClean="0">
                <a:latin typeface="Cambria"/>
                <a:cs typeface="Cambria"/>
              </a:rPr>
              <a:t>nodokļu</a:t>
            </a:r>
            <a:r>
              <a:rPr sz="1400" dirty="0" smtClean="0">
                <a:latin typeface="Cambria"/>
                <a:cs typeface="Cambria"/>
              </a:rPr>
              <a:t> </a:t>
            </a:r>
            <a:r>
              <a:rPr sz="1400" spc="5" dirty="0" err="1" smtClean="0">
                <a:latin typeface="Cambria"/>
                <a:cs typeface="Cambria"/>
              </a:rPr>
              <a:t>atlaides</a:t>
            </a:r>
            <a:r>
              <a:rPr lang="lv-LV" sz="1400" spc="5" dirty="0">
                <a:latin typeface="Cambria"/>
                <a:cs typeface="Cambria"/>
              </a:rPr>
              <a:t>,</a:t>
            </a:r>
            <a:r>
              <a:rPr sz="1400" spc="-114" dirty="0" smtClean="0">
                <a:latin typeface="Cambria"/>
                <a:cs typeface="Cambria"/>
              </a:rPr>
              <a:t> </a:t>
            </a:r>
            <a:r>
              <a:rPr lang="lv-LV" sz="1400" dirty="0">
                <a:latin typeface="Cambria"/>
                <a:cs typeface="Cambria"/>
              </a:rPr>
              <a:t>s</a:t>
            </a:r>
            <a:r>
              <a:rPr sz="1400" dirty="0" err="1" smtClean="0">
                <a:latin typeface="Cambria"/>
                <a:cs typeface="Cambria"/>
              </a:rPr>
              <a:t>aistošo</a:t>
            </a:r>
            <a:r>
              <a:rPr sz="1400" dirty="0" smtClean="0">
                <a:latin typeface="Cambria"/>
                <a:cs typeface="Cambria"/>
              </a:rPr>
              <a:t>  </a:t>
            </a:r>
            <a:r>
              <a:rPr sz="1400" dirty="0" err="1">
                <a:latin typeface="Cambria"/>
                <a:cs typeface="Cambria"/>
              </a:rPr>
              <a:t>noteikumu</a:t>
            </a:r>
            <a:r>
              <a:rPr sz="1400" spc="-45" dirty="0">
                <a:latin typeface="Cambria"/>
                <a:cs typeface="Cambria"/>
              </a:rPr>
              <a:t> </a:t>
            </a:r>
            <a:r>
              <a:rPr sz="1400" spc="-5" dirty="0" err="1" smtClean="0">
                <a:latin typeface="Cambria"/>
                <a:cs typeface="Cambria"/>
              </a:rPr>
              <a:t>paraug</a:t>
            </a:r>
            <a:r>
              <a:rPr lang="lv-LV" sz="1400" spc="-5" dirty="0" smtClean="0">
                <a:latin typeface="Cambria"/>
                <a:cs typeface="Cambria"/>
              </a:rPr>
              <a:t>i);</a:t>
            </a:r>
          </a:p>
          <a:p>
            <a:pPr marL="399415" marR="157480" indent="-387350">
              <a:lnSpc>
                <a:spcPct val="80100"/>
              </a:lnSpc>
              <a:spcBef>
                <a:spcPts val="380"/>
              </a:spcBef>
              <a:buFont typeface="+mj-lt"/>
              <a:buAutoNum type="arabicPeriod"/>
              <a:tabLst>
                <a:tab pos="399415" algn="l"/>
                <a:tab pos="400050" algn="l"/>
              </a:tabLst>
            </a:pPr>
            <a:r>
              <a:rPr sz="1400" spc="5" dirty="0" err="1" smtClean="0">
                <a:latin typeface="Cambria"/>
                <a:cs typeface="Cambria"/>
              </a:rPr>
              <a:t>Vienotu</a:t>
            </a:r>
            <a:r>
              <a:rPr sz="1400" spc="5" dirty="0" smtClean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materiālu</a:t>
            </a:r>
            <a:r>
              <a:rPr sz="1400" spc="-13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(</a:t>
            </a:r>
            <a:r>
              <a:rPr sz="1400" dirty="0" err="1" smtClean="0">
                <a:latin typeface="Cambria"/>
                <a:cs typeface="Cambria"/>
              </a:rPr>
              <a:t>plakāti</a:t>
            </a:r>
            <a:r>
              <a:rPr sz="1400" dirty="0" smtClean="0">
                <a:latin typeface="Cambria"/>
                <a:cs typeface="Cambria"/>
              </a:rPr>
              <a:t>,</a:t>
            </a:r>
            <a:r>
              <a:rPr lang="lv-LV" sz="1400" dirty="0" smtClean="0">
                <a:latin typeface="Cambria"/>
                <a:cs typeface="Cambria"/>
              </a:rPr>
              <a:t> </a:t>
            </a:r>
            <a:r>
              <a:rPr sz="1400" dirty="0" err="1" smtClean="0">
                <a:latin typeface="Cambria"/>
                <a:cs typeface="Cambria"/>
              </a:rPr>
              <a:t>bukleti</a:t>
            </a:r>
            <a:r>
              <a:rPr sz="1400" dirty="0">
                <a:latin typeface="Cambria"/>
                <a:cs typeface="Cambria"/>
              </a:rPr>
              <a:t>, </a:t>
            </a:r>
            <a:r>
              <a:rPr sz="1400" spc="5" dirty="0">
                <a:latin typeface="Cambria"/>
                <a:cs typeface="Cambria"/>
              </a:rPr>
              <a:t>video u.c.)</a:t>
            </a:r>
            <a:r>
              <a:rPr sz="1400" spc="-180" dirty="0">
                <a:latin typeface="Cambria"/>
                <a:cs typeface="Cambria"/>
              </a:rPr>
              <a:t> </a:t>
            </a:r>
            <a:r>
              <a:rPr sz="1400" dirty="0" err="1" smtClean="0">
                <a:latin typeface="Cambria"/>
                <a:cs typeface="Cambria"/>
              </a:rPr>
              <a:t>izstrāde</a:t>
            </a:r>
            <a:r>
              <a:rPr lang="lv-LV" sz="1400" dirty="0" smtClean="0">
                <a:latin typeface="Cambria"/>
                <a:cs typeface="Cambria"/>
              </a:rPr>
              <a:t>.</a:t>
            </a:r>
            <a:endParaRPr sz="1400" dirty="0">
              <a:latin typeface="Cambria"/>
              <a:cs typeface="Cambr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69395" y="2769629"/>
            <a:ext cx="2515236" cy="16275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167247" y="4855052"/>
            <a:ext cx="167005" cy="132729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z="800" spc="10" dirty="0">
                <a:latin typeface="Cambria"/>
                <a:cs typeface="Cambria"/>
              </a:rPr>
              <a:t>6</a:t>
            </a:fld>
            <a:endParaRPr sz="800">
              <a:latin typeface="Cambria"/>
              <a:cs typeface="Cambria"/>
            </a:endParaRPr>
          </a:p>
        </p:txBody>
      </p:sp>
      <p:pic>
        <p:nvPicPr>
          <p:cNvPr id="11" name="Content Placeholder 7" descr="Αποτέλεσμα εικόνας για RIGAS PLANOSANAS REGIONS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40" y="4711700"/>
            <a:ext cx="930519" cy="28575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4035793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A0622E7-5F78-4C68-B259-B08476B644CA}" type="slidenum">
              <a:rPr lang="en-US" smtClean="0"/>
              <a:t>7</a:t>
            </a:fld>
            <a:endParaRPr lang="en-US"/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129539" y="796698"/>
            <a:ext cx="6652261" cy="568104"/>
          </a:xfrm>
          <a:prstGeom prst="rect">
            <a:avLst/>
          </a:prstGeom>
        </p:spPr>
        <p:txBody>
          <a:bodyPr vert="horz" wrap="square" lIns="0" tIns="13970" rIns="0" bIns="0" rtlCol="0" anchor="ctr">
            <a:sp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1800" b="0" strike="noStrike" kern="120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12700">
              <a:spcBef>
                <a:spcPts val="110"/>
              </a:spcBef>
            </a:pPr>
            <a:r>
              <a:rPr lang="lv-LV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KVALITATĪVI </a:t>
            </a:r>
            <a:r>
              <a:rPr lang="lv-LV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EE PROJEKTI UN ENERGOEFEKTIVITĀTES</a:t>
            </a:r>
          </a:p>
          <a:p>
            <a:pPr marL="12700"/>
            <a:r>
              <a:rPr lang="lv-LV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PAKALPOJUMU IZMANTOŠANA</a:t>
            </a:r>
          </a:p>
        </p:txBody>
      </p:sp>
      <p:sp>
        <p:nvSpPr>
          <p:cNvPr id="7" name="object 3"/>
          <p:cNvSpPr txBox="1"/>
          <p:nvPr/>
        </p:nvSpPr>
        <p:spPr>
          <a:xfrm>
            <a:off x="3502914" y="3324769"/>
            <a:ext cx="808355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15" dirty="0">
                <a:latin typeface="Cambria"/>
                <a:cs typeface="Cambria"/>
              </a:rPr>
              <a:t>projektos)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8" name="object 4"/>
          <p:cNvSpPr txBox="1"/>
          <p:nvPr/>
        </p:nvSpPr>
        <p:spPr>
          <a:xfrm>
            <a:off x="3158490" y="1490586"/>
            <a:ext cx="3623310" cy="3009994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400" b="1" u="sng" spc="-20" dirty="0">
                <a:uFill>
                  <a:solidFill>
                    <a:srgbClr val="7E7E7E"/>
                  </a:solidFill>
                </a:uFill>
                <a:latin typeface="Cambria"/>
                <a:cs typeface="Cambria"/>
              </a:rPr>
              <a:t>Galvenie</a:t>
            </a:r>
            <a:r>
              <a:rPr sz="1400" b="1" u="sng" spc="45" dirty="0">
                <a:uFill>
                  <a:solidFill>
                    <a:srgbClr val="7E7E7E"/>
                  </a:solidFill>
                </a:uFill>
                <a:latin typeface="Cambria"/>
                <a:cs typeface="Cambria"/>
              </a:rPr>
              <a:t> </a:t>
            </a:r>
            <a:r>
              <a:rPr sz="1400" b="1" u="sng" spc="-10" dirty="0">
                <a:uFill>
                  <a:solidFill>
                    <a:srgbClr val="7E7E7E"/>
                  </a:solidFill>
                </a:uFill>
                <a:latin typeface="Cambria"/>
                <a:cs typeface="Cambria"/>
              </a:rPr>
              <a:t>uzdevumi:</a:t>
            </a:r>
            <a:endParaRPr sz="1400" dirty="0">
              <a:latin typeface="Cambria"/>
              <a:cs typeface="Cambria"/>
            </a:endParaRPr>
          </a:p>
          <a:p>
            <a:pPr marL="356870" indent="-344805">
              <a:lnSpc>
                <a:spcPct val="100000"/>
              </a:lnSpc>
              <a:spcBef>
                <a:spcPts val="335"/>
              </a:spcBef>
              <a:buAutoNum type="arabicPeriod"/>
              <a:tabLst>
                <a:tab pos="356870" algn="l"/>
                <a:tab pos="357505" algn="l"/>
              </a:tabLst>
            </a:pPr>
            <a:r>
              <a:rPr sz="1400" spc="-10" dirty="0">
                <a:latin typeface="Cambria"/>
                <a:cs typeface="Cambria"/>
              </a:rPr>
              <a:t>Informēšana par</a:t>
            </a:r>
            <a:r>
              <a:rPr sz="1400" spc="10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energoefektivitātes</a:t>
            </a:r>
            <a:endParaRPr sz="1400" dirty="0">
              <a:latin typeface="Cambria"/>
              <a:cs typeface="Cambria"/>
            </a:endParaRPr>
          </a:p>
          <a:p>
            <a:pPr marL="356870">
              <a:lnSpc>
                <a:spcPct val="100000"/>
              </a:lnSpc>
            </a:pPr>
            <a:r>
              <a:rPr sz="1400" spc="-10" dirty="0">
                <a:latin typeface="Cambria"/>
                <a:cs typeface="Cambria"/>
              </a:rPr>
              <a:t>pakalpojuma sniegtajām</a:t>
            </a:r>
            <a:r>
              <a:rPr sz="1400" spc="-135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iespējām</a:t>
            </a:r>
            <a:endParaRPr sz="1400" dirty="0">
              <a:latin typeface="Cambria"/>
              <a:cs typeface="Cambria"/>
            </a:endParaRPr>
          </a:p>
          <a:p>
            <a:pPr marL="356870" marR="5080">
              <a:lnSpc>
                <a:spcPct val="100000"/>
              </a:lnSpc>
            </a:pPr>
            <a:r>
              <a:rPr sz="1400" spc="-10" dirty="0">
                <a:latin typeface="Cambria"/>
                <a:cs typeface="Cambria"/>
              </a:rPr>
              <a:t>infrastruktūras atjaunošanai </a:t>
            </a:r>
            <a:r>
              <a:rPr sz="1400" spc="-5" dirty="0">
                <a:latin typeface="Cambria"/>
                <a:cs typeface="Cambria"/>
              </a:rPr>
              <a:t>publiskā </a:t>
            </a:r>
            <a:r>
              <a:rPr sz="1400" spc="-10" dirty="0">
                <a:latin typeface="Cambria"/>
                <a:cs typeface="Cambria"/>
              </a:rPr>
              <a:t>un  </a:t>
            </a:r>
            <a:r>
              <a:rPr sz="1400" spc="-15" dirty="0">
                <a:latin typeface="Cambria"/>
                <a:cs typeface="Cambria"/>
              </a:rPr>
              <a:t>daudzdzīvokļu sektorā</a:t>
            </a:r>
            <a:r>
              <a:rPr sz="1400" spc="-16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(publicitāte)</a:t>
            </a:r>
            <a:endParaRPr sz="1400" dirty="0">
              <a:latin typeface="Cambria"/>
              <a:cs typeface="Cambria"/>
            </a:endParaRPr>
          </a:p>
          <a:p>
            <a:pPr marL="356870" indent="-344805">
              <a:lnSpc>
                <a:spcPct val="100000"/>
              </a:lnSpc>
              <a:spcBef>
                <a:spcPts val="340"/>
              </a:spcBef>
              <a:buAutoNum type="arabicPeriod" startAt="2"/>
              <a:tabLst>
                <a:tab pos="356870" algn="l"/>
                <a:tab pos="357505" algn="l"/>
              </a:tabLst>
            </a:pPr>
            <a:r>
              <a:rPr sz="1400" spc="-10" dirty="0">
                <a:latin typeface="Cambria"/>
                <a:cs typeface="Cambria"/>
              </a:rPr>
              <a:t>Energoefektivitātes garantiju</a:t>
            </a:r>
            <a:r>
              <a:rPr sz="1400" spc="-145" dirty="0">
                <a:latin typeface="Cambria"/>
                <a:cs typeface="Cambria"/>
              </a:rPr>
              <a:t> </a:t>
            </a:r>
            <a:r>
              <a:rPr sz="1400" spc="-20" dirty="0">
                <a:latin typeface="Cambria"/>
                <a:cs typeface="Cambria"/>
              </a:rPr>
              <a:t>ēku</a:t>
            </a:r>
            <a:endParaRPr sz="1400" dirty="0">
              <a:latin typeface="Cambria"/>
              <a:cs typeface="Cambria"/>
            </a:endParaRPr>
          </a:p>
          <a:p>
            <a:pPr marL="356870">
              <a:lnSpc>
                <a:spcPct val="100000"/>
              </a:lnSpc>
            </a:pPr>
            <a:r>
              <a:rPr sz="1400" spc="-10" dirty="0">
                <a:latin typeface="Cambria"/>
                <a:cs typeface="Cambria"/>
              </a:rPr>
              <a:t>energoefektivitātes  </a:t>
            </a:r>
            <a:r>
              <a:rPr sz="1400" spc="-15" dirty="0">
                <a:latin typeface="Cambria"/>
                <a:cs typeface="Cambria"/>
              </a:rPr>
              <a:t>projektos </a:t>
            </a:r>
            <a:r>
              <a:rPr sz="1400" spc="-10" dirty="0">
                <a:latin typeface="Cambria"/>
                <a:cs typeface="Cambria"/>
              </a:rPr>
              <a:t>un</a:t>
            </a:r>
            <a:r>
              <a:rPr sz="1400" spc="-80" dirty="0">
                <a:latin typeface="Cambria"/>
                <a:cs typeface="Cambria"/>
              </a:rPr>
              <a:t> </a:t>
            </a:r>
            <a:r>
              <a:rPr sz="1400" spc="-15" dirty="0">
                <a:latin typeface="Cambria"/>
                <a:cs typeface="Cambria"/>
              </a:rPr>
              <a:t>jaunajā</a:t>
            </a:r>
            <a:endParaRPr sz="1400" dirty="0">
              <a:latin typeface="Cambria"/>
              <a:cs typeface="Cambria"/>
            </a:endParaRPr>
          </a:p>
          <a:p>
            <a:pPr marL="356870">
              <a:lnSpc>
                <a:spcPct val="100000"/>
              </a:lnSpc>
              <a:spcBef>
                <a:spcPts val="5"/>
              </a:spcBef>
            </a:pPr>
            <a:r>
              <a:rPr sz="1400" spc="-10" dirty="0">
                <a:latin typeface="Cambria"/>
                <a:cs typeface="Cambria"/>
              </a:rPr>
              <a:t>būvniecībā (gandrīz nulles enerģijas</a:t>
            </a:r>
            <a:r>
              <a:rPr sz="1400" spc="245" dirty="0">
                <a:latin typeface="Cambria"/>
                <a:cs typeface="Cambria"/>
              </a:rPr>
              <a:t> </a:t>
            </a:r>
            <a:r>
              <a:rPr sz="1400" spc="-20" dirty="0">
                <a:latin typeface="Cambria"/>
                <a:cs typeface="Cambria"/>
              </a:rPr>
              <a:t>ēku</a:t>
            </a:r>
            <a:endParaRPr sz="14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buAutoNum type="arabicPeriod" startAt="3"/>
              <a:tabLst>
                <a:tab pos="356870" algn="l"/>
                <a:tab pos="357505" algn="l"/>
              </a:tabLst>
            </a:pPr>
            <a:r>
              <a:rPr sz="1400" spc="-10" dirty="0">
                <a:latin typeface="Cambria"/>
                <a:cs typeface="Cambria"/>
              </a:rPr>
              <a:t>Finansējuma</a:t>
            </a:r>
            <a:r>
              <a:rPr sz="1400" spc="11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piesaiste</a:t>
            </a:r>
            <a:endParaRPr sz="1400" dirty="0">
              <a:latin typeface="Cambria"/>
              <a:cs typeface="Cambria"/>
            </a:endParaRPr>
          </a:p>
          <a:p>
            <a:pPr marL="356870">
              <a:lnSpc>
                <a:spcPct val="100000"/>
              </a:lnSpc>
            </a:pPr>
            <a:r>
              <a:rPr sz="1400" spc="-10" dirty="0">
                <a:latin typeface="Cambria"/>
                <a:cs typeface="Cambria"/>
              </a:rPr>
              <a:t>energoefektivitātes</a:t>
            </a:r>
            <a:r>
              <a:rPr sz="1400" spc="114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projektiem</a:t>
            </a:r>
            <a:endParaRPr sz="1400" dirty="0">
              <a:latin typeface="Cambria"/>
              <a:cs typeface="Cambria"/>
            </a:endParaRPr>
          </a:p>
          <a:p>
            <a:pPr marL="356870" indent="-344805">
              <a:lnSpc>
                <a:spcPct val="100000"/>
              </a:lnSpc>
              <a:spcBef>
                <a:spcPts val="335"/>
              </a:spcBef>
              <a:buAutoNum type="arabicPeriod" startAt="4"/>
              <a:tabLst>
                <a:tab pos="356870" algn="l"/>
                <a:tab pos="357505" algn="l"/>
              </a:tabLst>
            </a:pPr>
            <a:r>
              <a:rPr sz="1400" spc="-5" dirty="0">
                <a:latin typeface="Cambria"/>
                <a:cs typeface="Cambria"/>
              </a:rPr>
              <a:t>Standartizēti līgumu </a:t>
            </a:r>
            <a:r>
              <a:rPr sz="1400" spc="-15" dirty="0">
                <a:latin typeface="Cambria"/>
                <a:cs typeface="Cambria"/>
              </a:rPr>
              <a:t>paraugu</a:t>
            </a:r>
            <a:r>
              <a:rPr sz="1400" spc="14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izstrāde,</a:t>
            </a:r>
            <a:endParaRPr sz="1400" dirty="0">
              <a:latin typeface="Cambria"/>
              <a:cs typeface="Cambria"/>
            </a:endParaRPr>
          </a:p>
          <a:p>
            <a:pPr marL="356870">
              <a:lnSpc>
                <a:spcPct val="100000"/>
              </a:lnSpc>
            </a:pPr>
            <a:r>
              <a:rPr sz="1400" spc="-5" dirty="0">
                <a:latin typeface="Cambria"/>
                <a:cs typeface="Cambria"/>
              </a:rPr>
              <a:t>sadarbība </a:t>
            </a:r>
            <a:r>
              <a:rPr sz="1400" spc="-10" dirty="0">
                <a:latin typeface="Cambria"/>
                <a:cs typeface="Cambria"/>
              </a:rPr>
              <a:t>ar FM, </a:t>
            </a:r>
            <a:r>
              <a:rPr sz="1400" spc="-5" dirty="0">
                <a:latin typeface="Cambria"/>
                <a:cs typeface="Cambria"/>
              </a:rPr>
              <a:t>CFLA, IUB, </a:t>
            </a:r>
            <a:r>
              <a:rPr sz="1400" spc="-10" dirty="0">
                <a:latin typeface="Cambria"/>
                <a:cs typeface="Cambria"/>
              </a:rPr>
              <a:t>EM,</a:t>
            </a:r>
            <a:r>
              <a:rPr sz="1400" spc="150" dirty="0">
                <a:latin typeface="Cambria"/>
                <a:cs typeface="Cambria"/>
              </a:rPr>
              <a:t> </a:t>
            </a:r>
            <a:r>
              <a:rPr sz="1400" spc="-35" dirty="0">
                <a:latin typeface="Cambria"/>
                <a:cs typeface="Cambria"/>
              </a:rPr>
              <a:t>VARAM</a:t>
            </a:r>
            <a:endParaRPr sz="1400" dirty="0">
              <a:latin typeface="Cambria"/>
              <a:cs typeface="Cambria"/>
            </a:endParaRPr>
          </a:p>
        </p:txBody>
      </p:sp>
      <p:sp>
        <p:nvSpPr>
          <p:cNvPr id="9" name="object 5"/>
          <p:cNvSpPr/>
          <p:nvPr/>
        </p:nvSpPr>
        <p:spPr>
          <a:xfrm>
            <a:off x="606551" y="2822012"/>
            <a:ext cx="1865376" cy="5083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6"/>
          <p:cNvSpPr txBox="1"/>
          <p:nvPr/>
        </p:nvSpPr>
        <p:spPr>
          <a:xfrm>
            <a:off x="129539" y="1573745"/>
            <a:ext cx="2819400" cy="17427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71475">
              <a:lnSpc>
                <a:spcPct val="100000"/>
              </a:lnSpc>
              <a:spcBef>
                <a:spcPts val="90"/>
              </a:spcBef>
              <a:tabLst>
                <a:tab pos="628650" algn="l"/>
              </a:tabLst>
            </a:pPr>
            <a:r>
              <a:rPr sz="1400" b="1" u="sng" spc="-10" dirty="0" err="1" smtClean="0">
                <a:uFill>
                  <a:solidFill>
                    <a:srgbClr val="7E7E7E"/>
                  </a:solidFill>
                </a:uFill>
                <a:latin typeface="Cambria"/>
                <a:cs typeface="Cambria"/>
              </a:rPr>
              <a:t>Mērķis</a:t>
            </a:r>
            <a:r>
              <a:rPr sz="1400" b="1" u="sng" spc="-10" dirty="0">
                <a:uFill>
                  <a:solidFill>
                    <a:srgbClr val="7E7E7E"/>
                  </a:solidFill>
                </a:uFill>
                <a:latin typeface="Cambria"/>
                <a:cs typeface="Cambria"/>
              </a:rPr>
              <a:t>:</a:t>
            </a:r>
            <a:r>
              <a:rPr sz="1400" b="1" spc="-50" dirty="0">
                <a:latin typeface="Cambria"/>
                <a:cs typeface="Cambria"/>
              </a:rPr>
              <a:t> </a:t>
            </a:r>
            <a:endParaRPr lang="lv-LV" sz="1400" b="1" spc="-50" dirty="0" smtClean="0">
              <a:latin typeface="Cambria"/>
              <a:cs typeface="Cambria"/>
            </a:endParaRPr>
          </a:p>
          <a:p>
            <a:pPr marL="371475">
              <a:lnSpc>
                <a:spcPct val="100000"/>
              </a:lnSpc>
              <a:spcBef>
                <a:spcPts val="90"/>
              </a:spcBef>
              <a:tabLst>
                <a:tab pos="628650" algn="l"/>
              </a:tabLst>
            </a:pPr>
            <a:r>
              <a:rPr lang="lv-LV" sz="1400" spc="-15" dirty="0" smtClean="0">
                <a:latin typeface="Cambria"/>
                <a:cs typeface="Cambria"/>
              </a:rPr>
              <a:t>V</a:t>
            </a:r>
            <a:r>
              <a:rPr sz="1400" spc="-15" dirty="0" err="1" smtClean="0">
                <a:latin typeface="Cambria"/>
                <a:cs typeface="Cambria"/>
              </a:rPr>
              <a:t>eicināt</a:t>
            </a:r>
            <a:r>
              <a:rPr lang="lv-LV" sz="1400" dirty="0" smtClean="0">
                <a:latin typeface="Cambria"/>
                <a:cs typeface="Cambria"/>
              </a:rPr>
              <a:t> </a:t>
            </a:r>
            <a:r>
              <a:rPr sz="1400" spc="-15" dirty="0" err="1" smtClean="0">
                <a:latin typeface="Cambria"/>
                <a:cs typeface="Cambria"/>
              </a:rPr>
              <a:t>energoefektivitātes</a:t>
            </a:r>
            <a:r>
              <a:rPr sz="1400" spc="150" dirty="0" smtClean="0">
                <a:latin typeface="Cambria"/>
                <a:cs typeface="Cambria"/>
              </a:rPr>
              <a:t> </a:t>
            </a:r>
            <a:r>
              <a:rPr sz="1400" spc="-15" dirty="0" err="1" smtClean="0">
                <a:latin typeface="Cambria"/>
                <a:cs typeface="Cambria"/>
              </a:rPr>
              <a:t>pakalpojum</a:t>
            </a:r>
            <a:r>
              <a:rPr lang="lv-LV" sz="1400" spc="-15" dirty="0" smtClean="0">
                <a:latin typeface="Cambria"/>
                <a:cs typeface="Cambria"/>
              </a:rPr>
              <a:t>u</a:t>
            </a:r>
            <a:r>
              <a:rPr lang="lv-LV" sz="1400" dirty="0" smtClean="0">
                <a:latin typeface="Cambria"/>
                <a:cs typeface="Cambria"/>
              </a:rPr>
              <a:t> </a:t>
            </a:r>
            <a:r>
              <a:rPr sz="1400" spc="-10" dirty="0" smtClean="0">
                <a:latin typeface="Cambria"/>
                <a:cs typeface="Cambria"/>
              </a:rPr>
              <a:t>un  </a:t>
            </a:r>
            <a:r>
              <a:rPr sz="1400" spc="-15" dirty="0">
                <a:latin typeface="Cambria"/>
                <a:cs typeface="Cambria"/>
              </a:rPr>
              <a:t>kvalitātes </a:t>
            </a:r>
            <a:r>
              <a:rPr sz="1400" spc="-10" dirty="0">
                <a:latin typeface="Cambria"/>
                <a:cs typeface="Cambria"/>
              </a:rPr>
              <a:t>kritēriju</a:t>
            </a:r>
            <a:r>
              <a:rPr sz="1400" spc="110" dirty="0">
                <a:latin typeface="Cambria"/>
                <a:cs typeface="Cambria"/>
              </a:rPr>
              <a:t> </a:t>
            </a:r>
            <a:r>
              <a:rPr sz="1400" spc="-15" dirty="0">
                <a:latin typeface="Cambria"/>
                <a:cs typeface="Cambria"/>
              </a:rPr>
              <a:t>izmantošanu</a:t>
            </a:r>
            <a:endParaRPr sz="14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lv-LV" sz="145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R="249554" algn="ctr">
              <a:lnSpc>
                <a:spcPts val="1614"/>
              </a:lnSpc>
            </a:pPr>
            <a:r>
              <a:rPr sz="1350" spc="-15" dirty="0">
                <a:latin typeface="Calibri"/>
                <a:cs typeface="Calibri"/>
              </a:rPr>
              <a:t>Energoefektivitātes</a:t>
            </a:r>
            <a:endParaRPr sz="1350" dirty="0">
              <a:latin typeface="Calibri"/>
              <a:cs typeface="Calibri"/>
            </a:endParaRPr>
          </a:p>
          <a:p>
            <a:pPr marR="245110" algn="ctr">
              <a:lnSpc>
                <a:spcPts val="1614"/>
              </a:lnSpc>
            </a:pPr>
            <a:r>
              <a:rPr sz="1350" spc="-15" dirty="0">
                <a:latin typeface="Calibri"/>
                <a:cs typeface="Calibri"/>
              </a:rPr>
              <a:t>garantija</a:t>
            </a:r>
            <a:endParaRPr sz="1350" dirty="0">
              <a:latin typeface="Calibri"/>
              <a:cs typeface="Calibri"/>
            </a:endParaRPr>
          </a:p>
        </p:txBody>
      </p:sp>
      <p:sp>
        <p:nvSpPr>
          <p:cNvPr id="11" name="object 7"/>
          <p:cNvSpPr/>
          <p:nvPr/>
        </p:nvSpPr>
        <p:spPr>
          <a:xfrm>
            <a:off x="615695" y="3382152"/>
            <a:ext cx="1856232" cy="12359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8"/>
          <p:cNvSpPr txBox="1"/>
          <p:nvPr/>
        </p:nvSpPr>
        <p:spPr>
          <a:xfrm>
            <a:off x="6167247" y="4855052"/>
            <a:ext cx="167005" cy="132729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z="800" spc="10" dirty="0">
                <a:latin typeface="Cambria"/>
                <a:cs typeface="Cambria"/>
              </a:rPr>
              <a:t>7</a:t>
            </a:fld>
            <a:endParaRPr sz="800">
              <a:latin typeface="Cambria"/>
              <a:cs typeface="Cambria"/>
            </a:endParaRPr>
          </a:p>
        </p:txBody>
      </p:sp>
      <p:pic>
        <p:nvPicPr>
          <p:cNvPr id="13" name="Content Placeholder 7" descr="Αποτέλεσμα εικόνας για RIGAS PLANOSANAS REGIONS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40" y="4711700"/>
            <a:ext cx="930519" cy="28575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660587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43400" y="2003111"/>
            <a:ext cx="2362200" cy="2575555"/>
          </a:xfrm>
          <a:custGeom>
            <a:avLst/>
            <a:gdLst/>
            <a:ahLst/>
            <a:cxnLst/>
            <a:rect l="l" t="t" r="r" b="b"/>
            <a:pathLst>
              <a:path w="2362200" h="2578735">
                <a:moveTo>
                  <a:pt x="0" y="2578608"/>
                </a:moveTo>
                <a:lnTo>
                  <a:pt x="2362200" y="2578608"/>
                </a:lnTo>
                <a:lnTo>
                  <a:pt x="2362200" y="0"/>
                </a:lnTo>
                <a:lnTo>
                  <a:pt x="0" y="0"/>
                </a:lnTo>
                <a:lnTo>
                  <a:pt x="0" y="2578608"/>
                </a:lnTo>
                <a:close/>
              </a:path>
            </a:pathLst>
          </a:custGeom>
          <a:solidFill>
            <a:srgbClr val="FFFFFF">
              <a:alpha val="8784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6200" y="845792"/>
            <a:ext cx="6629400" cy="2885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spcBef>
                <a:spcPts val="90"/>
              </a:spcBef>
            </a:pPr>
            <a:r>
              <a:rPr b="1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Arial" pitchFamily="34" charset="0"/>
              </a:rPr>
              <a:t>IESAISTE STARPTAUTISKOS</a:t>
            </a:r>
            <a:r>
              <a:rPr lang="lv-LV" b="1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Arial" pitchFamily="34" charset="0"/>
              </a:rPr>
              <a:t> </a:t>
            </a:r>
            <a:r>
              <a:rPr b="1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Arial" pitchFamily="34" charset="0"/>
              </a:rPr>
              <a:t>PROJEKTOS</a:t>
            </a:r>
            <a:endParaRPr b="1" dirty="0">
              <a:solidFill>
                <a:schemeClr val="accent1">
                  <a:lumMod val="75000"/>
                </a:schemeClr>
              </a:solidFill>
              <a:ea typeface="+mj-ea"/>
              <a:cs typeface="Arial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2400" y="1380057"/>
            <a:ext cx="3175025" cy="1257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6">
              <a:lnSpc>
                <a:spcPct val="100000"/>
              </a:lnSpc>
              <a:spcBef>
                <a:spcPts val="105"/>
              </a:spcBef>
              <a:tabLst>
                <a:tab pos="268605" algn="l"/>
              </a:tabLst>
            </a:pPr>
            <a:r>
              <a:rPr sz="1600" u="heavy" spc="-400" dirty="0">
                <a:uFill>
                  <a:solidFill>
                    <a:srgbClr val="7E7E7E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dirty="0">
                <a:uFill>
                  <a:solidFill>
                    <a:srgbClr val="7E7E7E"/>
                  </a:solidFill>
                </a:uFill>
                <a:latin typeface="Cambria"/>
                <a:cs typeface="Cambria"/>
              </a:rPr>
              <a:t>Mērķis:</a:t>
            </a:r>
            <a:r>
              <a:rPr sz="1600" b="1" dirty="0">
                <a:latin typeface="Cambria"/>
                <a:cs typeface="Cambria"/>
              </a:rPr>
              <a:t> </a:t>
            </a:r>
            <a:endParaRPr lang="lv-LV" sz="1600" b="1" dirty="0" smtClean="0">
              <a:latin typeface="Cambria"/>
              <a:cs typeface="Cambria"/>
            </a:endParaRPr>
          </a:p>
          <a:p>
            <a:pPr marL="12066">
              <a:lnSpc>
                <a:spcPct val="100000"/>
              </a:lnSpc>
              <a:spcBef>
                <a:spcPts val="105"/>
              </a:spcBef>
              <a:tabLst>
                <a:tab pos="268605" algn="l"/>
              </a:tabLst>
            </a:pPr>
            <a:r>
              <a:rPr lang="lv-LV" sz="1600" spc="-5" dirty="0" smtClean="0">
                <a:latin typeface="Cambria"/>
                <a:cs typeface="Cambria"/>
              </a:rPr>
              <a:t>V</a:t>
            </a:r>
            <a:r>
              <a:rPr sz="1600" spc="-5" dirty="0" err="1" smtClean="0">
                <a:latin typeface="Cambria"/>
                <a:cs typeface="Cambria"/>
              </a:rPr>
              <a:t>airāk</a:t>
            </a:r>
            <a:r>
              <a:rPr lang="lv-LV" sz="1600" spc="-5" dirty="0" smtClean="0">
                <a:latin typeface="Cambria"/>
                <a:cs typeface="Cambria"/>
              </a:rPr>
              <a:t> </a:t>
            </a:r>
            <a:r>
              <a:rPr sz="1600" spc="-125" dirty="0" smtClean="0">
                <a:latin typeface="Cambria"/>
                <a:cs typeface="Cambria"/>
              </a:rPr>
              <a:t> </a:t>
            </a:r>
            <a:r>
              <a:rPr sz="1600" dirty="0" err="1" smtClean="0">
                <a:latin typeface="Cambria"/>
                <a:cs typeface="Cambria"/>
              </a:rPr>
              <a:t>starptautisku</a:t>
            </a:r>
            <a:r>
              <a:rPr lang="lv-LV" sz="1600" dirty="0" smtClean="0">
                <a:latin typeface="Cambria"/>
                <a:cs typeface="Cambria"/>
              </a:rPr>
              <a:t> </a:t>
            </a:r>
            <a:r>
              <a:rPr sz="1600" spc="5" dirty="0" smtClean="0">
                <a:latin typeface="Cambria"/>
                <a:cs typeface="Cambria"/>
              </a:rPr>
              <a:t>sad</a:t>
            </a:r>
            <a:r>
              <a:rPr lang="lv-LV" sz="1600" spc="5" dirty="0" smtClean="0">
                <a:latin typeface="Cambria"/>
                <a:cs typeface="Cambria"/>
              </a:rPr>
              <a:t>a</a:t>
            </a:r>
            <a:r>
              <a:rPr sz="1600" spc="5" dirty="0" smtClean="0">
                <a:latin typeface="Cambria"/>
                <a:cs typeface="Cambria"/>
              </a:rPr>
              <a:t>r</a:t>
            </a:r>
            <a:r>
              <a:rPr lang="lv-LV" sz="1600" spc="5" dirty="0" smtClean="0">
                <a:latin typeface="Cambria"/>
                <a:cs typeface="Cambria"/>
              </a:rPr>
              <a:t>b</a:t>
            </a:r>
            <a:r>
              <a:rPr sz="1600" spc="5" dirty="0" err="1" smtClean="0">
                <a:latin typeface="Cambria"/>
                <a:cs typeface="Cambria"/>
              </a:rPr>
              <a:t>ības</a:t>
            </a:r>
            <a:r>
              <a:rPr sz="1600" spc="5" dirty="0" smtClean="0">
                <a:latin typeface="Cambria"/>
                <a:cs typeface="Cambria"/>
              </a:rPr>
              <a:t> </a:t>
            </a:r>
            <a:r>
              <a:rPr sz="1600" dirty="0" err="1">
                <a:latin typeface="Cambria"/>
                <a:cs typeface="Cambria"/>
              </a:rPr>
              <a:t>projektu</a:t>
            </a:r>
            <a:r>
              <a:rPr sz="1600" spc="-165" dirty="0">
                <a:latin typeface="Cambria"/>
                <a:cs typeface="Cambria"/>
              </a:rPr>
              <a:t> </a:t>
            </a:r>
            <a:r>
              <a:rPr sz="1600" dirty="0" err="1" smtClean="0">
                <a:latin typeface="Cambria"/>
                <a:cs typeface="Cambria"/>
              </a:rPr>
              <a:t>ar</a:t>
            </a:r>
            <a:r>
              <a:rPr lang="lv-LV" sz="1600" dirty="0" smtClean="0">
                <a:latin typeface="Cambria"/>
                <a:cs typeface="Cambria"/>
              </a:rPr>
              <a:t> </a:t>
            </a:r>
            <a:r>
              <a:rPr sz="1600" dirty="0" err="1" smtClean="0">
                <a:latin typeface="Cambria"/>
                <a:cs typeface="Cambria"/>
              </a:rPr>
              <a:t>pašvaldību</a:t>
            </a:r>
            <a:r>
              <a:rPr sz="1600" dirty="0" smtClean="0">
                <a:latin typeface="Cambria"/>
                <a:cs typeface="Cambria"/>
              </a:rPr>
              <a:t> </a:t>
            </a:r>
            <a:r>
              <a:rPr sz="1600" spc="5" dirty="0">
                <a:latin typeface="Cambria"/>
                <a:cs typeface="Cambria"/>
              </a:rPr>
              <a:t>iesaisti</a:t>
            </a:r>
            <a:r>
              <a:rPr sz="1600" spc="-185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(</a:t>
            </a:r>
            <a:r>
              <a:rPr sz="1600" i="1" dirty="0">
                <a:latin typeface="Cambria"/>
                <a:cs typeface="Cambria"/>
              </a:rPr>
              <a:t>H2020,  </a:t>
            </a:r>
            <a:r>
              <a:rPr sz="1600" i="1" spc="-5" dirty="0">
                <a:latin typeface="Cambria"/>
                <a:cs typeface="Cambria"/>
              </a:rPr>
              <a:t>Interreg </a:t>
            </a:r>
            <a:r>
              <a:rPr sz="1600" i="1" dirty="0">
                <a:latin typeface="Cambria"/>
                <a:cs typeface="Cambria"/>
              </a:rPr>
              <a:t>Baltic Sea Region,  Life</a:t>
            </a:r>
            <a:r>
              <a:rPr sz="1600" i="1" spc="-35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u.c.)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671570" y="1533492"/>
            <a:ext cx="1852930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u="heavy" spc="-10" dirty="0">
                <a:uFill>
                  <a:solidFill>
                    <a:srgbClr val="7E7E7E"/>
                  </a:solidFill>
                </a:uFill>
                <a:latin typeface="Cambria"/>
                <a:cs typeface="Cambria"/>
              </a:rPr>
              <a:t>Galvenie</a:t>
            </a:r>
            <a:r>
              <a:rPr sz="1600" b="1" u="heavy" spc="-85" dirty="0">
                <a:uFill>
                  <a:solidFill>
                    <a:srgbClr val="7E7E7E"/>
                  </a:solidFill>
                </a:uFill>
                <a:latin typeface="Cambria"/>
                <a:cs typeface="Cambria"/>
              </a:rPr>
              <a:t> </a:t>
            </a:r>
            <a:r>
              <a:rPr sz="1600" b="1" u="heavy" spc="-5" dirty="0">
                <a:uFill>
                  <a:solidFill>
                    <a:srgbClr val="7E7E7E"/>
                  </a:solidFill>
                </a:uFill>
                <a:latin typeface="Cambria"/>
                <a:cs typeface="Cambria"/>
              </a:rPr>
              <a:t>uzdevumi:</a:t>
            </a:r>
            <a:endParaRPr sz="1600" dirty="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67430" y="1964803"/>
            <a:ext cx="3138170" cy="25885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7815" marR="79375" indent="-285750">
              <a:lnSpc>
                <a:spcPct val="100000"/>
              </a:lnSpc>
              <a:spcBef>
                <a:spcPts val="105"/>
              </a:spcBef>
              <a:buFont typeface="Arial" pitchFamily="34" charset="0"/>
              <a:buChar char="•"/>
              <a:tabLst>
                <a:tab pos="269240" algn="l"/>
              </a:tabLst>
            </a:pPr>
            <a:r>
              <a:rPr sz="1400" spc="5" dirty="0">
                <a:latin typeface="Cambria"/>
                <a:cs typeface="Cambria"/>
              </a:rPr>
              <a:t>Identificēt </a:t>
            </a:r>
            <a:r>
              <a:rPr sz="1400" dirty="0">
                <a:latin typeface="Cambria"/>
                <a:cs typeface="Cambria"/>
              </a:rPr>
              <a:t>projektu tēmas</a:t>
            </a:r>
            <a:r>
              <a:rPr sz="1400" spc="-22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un  </a:t>
            </a:r>
            <a:r>
              <a:rPr sz="1400" spc="5" dirty="0">
                <a:latin typeface="Cambria"/>
                <a:cs typeface="Cambria"/>
              </a:rPr>
              <a:t>iespējamās</a:t>
            </a:r>
            <a:r>
              <a:rPr sz="1400" spc="-9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programmas;</a:t>
            </a:r>
          </a:p>
          <a:p>
            <a:pPr marL="297815" marR="5080" indent="-285750">
              <a:lnSpc>
                <a:spcPct val="100000"/>
              </a:lnSpc>
              <a:spcBef>
                <a:spcPts val="390"/>
              </a:spcBef>
              <a:buFont typeface="Arial" pitchFamily="34" charset="0"/>
              <a:buChar char="•"/>
              <a:tabLst>
                <a:tab pos="269240" algn="l"/>
              </a:tabLst>
            </a:pPr>
            <a:r>
              <a:rPr sz="1400" spc="5" dirty="0">
                <a:latin typeface="Cambria"/>
                <a:cs typeface="Cambria"/>
              </a:rPr>
              <a:t>Ekspertu </a:t>
            </a:r>
            <a:r>
              <a:rPr sz="1400" dirty="0">
                <a:latin typeface="Cambria"/>
                <a:cs typeface="Cambria"/>
              </a:rPr>
              <a:t>un finansējuma  piesaiste projektu</a:t>
            </a:r>
            <a:r>
              <a:rPr sz="1400" spc="-16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pieteikumu  sagatavošanai;</a:t>
            </a:r>
          </a:p>
          <a:p>
            <a:pPr marL="297815" marR="219710" indent="-285750">
              <a:lnSpc>
                <a:spcPct val="100000"/>
              </a:lnSpc>
              <a:spcBef>
                <a:spcPts val="385"/>
              </a:spcBef>
              <a:buFont typeface="Arial" pitchFamily="34" charset="0"/>
              <a:buChar char="•"/>
              <a:tabLst>
                <a:tab pos="269240" algn="l"/>
              </a:tabLst>
            </a:pPr>
            <a:r>
              <a:rPr sz="1400" spc="5" dirty="0">
                <a:latin typeface="Cambria"/>
                <a:cs typeface="Cambria"/>
              </a:rPr>
              <a:t>Sadarbības ar</a:t>
            </a:r>
            <a:r>
              <a:rPr sz="1400" spc="-11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zinātniekiem  veicināšana – </a:t>
            </a:r>
            <a:r>
              <a:rPr sz="1400" spc="-5" dirty="0">
                <a:latin typeface="Cambria"/>
                <a:cs typeface="Cambria"/>
              </a:rPr>
              <a:t>inovatīvu  </a:t>
            </a:r>
            <a:r>
              <a:rPr sz="1400" dirty="0" err="1">
                <a:latin typeface="Cambria"/>
                <a:cs typeface="Cambria"/>
              </a:rPr>
              <a:t>projektu</a:t>
            </a:r>
            <a:r>
              <a:rPr sz="1400" spc="-70" dirty="0">
                <a:latin typeface="Cambria"/>
                <a:cs typeface="Cambria"/>
              </a:rPr>
              <a:t> </a:t>
            </a:r>
            <a:r>
              <a:rPr sz="1400" dirty="0" err="1" smtClean="0">
                <a:latin typeface="Cambria"/>
                <a:cs typeface="Cambria"/>
              </a:rPr>
              <a:t>pilotēšana</a:t>
            </a:r>
            <a:endParaRPr lang="lv-LV" sz="1400" dirty="0" smtClean="0">
              <a:latin typeface="Cambria"/>
              <a:cs typeface="Cambria"/>
            </a:endParaRPr>
          </a:p>
          <a:p>
            <a:pPr marL="297815" marR="219710" indent="-285750">
              <a:lnSpc>
                <a:spcPct val="100000"/>
              </a:lnSpc>
              <a:spcBef>
                <a:spcPts val="385"/>
              </a:spcBef>
              <a:buFont typeface="Arial" pitchFamily="34" charset="0"/>
              <a:buChar char="•"/>
              <a:tabLst>
                <a:tab pos="269240" algn="l"/>
              </a:tabLst>
            </a:pPr>
            <a:r>
              <a:rPr lang="lv-LV" sz="1400" dirty="0" smtClean="0">
                <a:latin typeface="Cambria"/>
                <a:cs typeface="Cambria"/>
              </a:rPr>
              <a:t>Pieejamo finanšu avotu analīze;</a:t>
            </a:r>
          </a:p>
          <a:p>
            <a:pPr marL="297815" marR="219710" indent="-285750">
              <a:lnSpc>
                <a:spcPct val="100000"/>
              </a:lnSpc>
              <a:spcBef>
                <a:spcPts val="385"/>
              </a:spcBef>
              <a:buFont typeface="Arial" pitchFamily="34" charset="0"/>
              <a:buChar char="•"/>
              <a:tabLst>
                <a:tab pos="269240" algn="l"/>
              </a:tabLst>
            </a:pPr>
            <a:r>
              <a:rPr lang="lv-LV" sz="1400" dirty="0" smtClean="0">
                <a:latin typeface="Cambria"/>
                <a:cs typeface="Cambria"/>
              </a:rPr>
              <a:t>Piesaistīt tehniskās palīdzības finansējumu energoefektivitātes projektiem.</a:t>
            </a:r>
            <a:endParaRPr sz="1400" dirty="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68898" y="4852013"/>
            <a:ext cx="135255" cy="13785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800" spc="-5" dirty="0">
                <a:latin typeface="Dubai"/>
                <a:cs typeface="Dubai"/>
              </a:rPr>
              <a:t>22</a:t>
            </a:r>
            <a:endParaRPr sz="800">
              <a:latin typeface="Dubai"/>
              <a:cs typeface="Duba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52400" y="2637452"/>
            <a:ext cx="2514600" cy="18843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Content Placeholder 7" descr="Αποτέλεσμα εικόνας για RIGAS PLANOSANAS REGIONS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40" y="4711700"/>
            <a:ext cx="930519" cy="28575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47778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86000" y="2876550"/>
            <a:ext cx="4419600" cy="1219200"/>
          </a:xfrm>
        </p:spPr>
        <p:txBody>
          <a:bodyPr/>
          <a:lstStyle/>
          <a:p>
            <a:pPr algn="ctr"/>
            <a:r>
              <a:rPr lang="lv-LV" sz="2000" b="1" dirty="0" smtClean="0">
                <a:solidFill>
                  <a:schemeClr val="tx1"/>
                </a:solidFill>
              </a:rPr>
              <a:t>Edgars Rantiņš</a:t>
            </a:r>
          </a:p>
          <a:p>
            <a:pPr algn="ctr"/>
            <a:r>
              <a:rPr lang="lv-LV" sz="2000" b="1" dirty="0">
                <a:solidFill>
                  <a:schemeClr val="tx1"/>
                </a:solidFill>
              </a:rPr>
              <a:t>Rīgas plānošanas reģiona administrācijas vadītājs</a:t>
            </a:r>
            <a:endParaRPr lang="fr-FR" sz="2000" b="1" dirty="0">
              <a:solidFill>
                <a:schemeClr val="tx1"/>
              </a:solidFill>
            </a:endParaRPr>
          </a:p>
          <a:p>
            <a:pPr algn="ctr"/>
            <a:endParaRPr lang="lv-LV" sz="2000" b="1" dirty="0" smtClean="0">
              <a:solidFill>
                <a:schemeClr val="tx1"/>
              </a:solidFill>
            </a:endParaRPr>
          </a:p>
        </p:txBody>
      </p:sp>
      <p:pic>
        <p:nvPicPr>
          <p:cNvPr id="4" name="Content Placeholder 7" descr="Αποτέλεσμα εικόνας για RIGAS PLANOSANAS REGIONS"/>
          <p:cNvPicPr>
            <a:picLocks noGrp="1"/>
          </p:cNvPicPr>
          <p:nvPr>
            <p:ph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40" y="4629150"/>
            <a:ext cx="930519" cy="28575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91741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-TRACK 50 layou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-TRACK 50 layou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-TRACK 50 layout">
  <a:themeElements>
    <a:clrScheme name="C-Track 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877D"/>
      </a:accent1>
      <a:accent2>
        <a:srgbClr val="339F97"/>
      </a:accent2>
      <a:accent3>
        <a:srgbClr val="CCCCCC"/>
      </a:accent3>
      <a:accent4>
        <a:srgbClr val="06804C"/>
      </a:accent4>
      <a:accent5>
        <a:srgbClr val="D0AD00"/>
      </a:accent5>
      <a:accent6>
        <a:srgbClr val="080E86"/>
      </a:accent6>
      <a:hlink>
        <a:srgbClr val="003068"/>
      </a:hlink>
      <a:folHlink>
        <a:srgbClr val="003068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C-Track 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877D"/>
      </a:accent1>
      <a:accent2>
        <a:srgbClr val="339F97"/>
      </a:accent2>
      <a:accent3>
        <a:srgbClr val="CCCCCC"/>
      </a:accent3>
      <a:accent4>
        <a:srgbClr val="06804C"/>
      </a:accent4>
      <a:accent5>
        <a:srgbClr val="D0AD00"/>
      </a:accent5>
      <a:accent6>
        <a:srgbClr val="080E86"/>
      </a:accent6>
      <a:hlink>
        <a:srgbClr val="003068"/>
      </a:hlink>
      <a:folHlink>
        <a:srgbClr val="003068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-TRACK 50 layout">
  <a:themeElements>
    <a:clrScheme name="C-Track 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877D"/>
      </a:accent1>
      <a:accent2>
        <a:srgbClr val="339F97"/>
      </a:accent2>
      <a:accent3>
        <a:srgbClr val="CCCCCC"/>
      </a:accent3>
      <a:accent4>
        <a:srgbClr val="06804C"/>
      </a:accent4>
      <a:accent5>
        <a:srgbClr val="D0AD00"/>
      </a:accent5>
      <a:accent6>
        <a:srgbClr val="080E86"/>
      </a:accent6>
      <a:hlink>
        <a:srgbClr val="003068"/>
      </a:hlink>
      <a:folHlink>
        <a:srgbClr val="003068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2938</TotalTime>
  <Words>439</Words>
  <Application>Microsoft Office PowerPoint</Application>
  <PresentationFormat>Custom</PresentationFormat>
  <Paragraphs>96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9</vt:i4>
      </vt:variant>
    </vt:vector>
  </HeadingPairs>
  <TitlesOfParts>
    <vt:vector size="23" baseType="lpstr">
      <vt:lpstr>Arial</vt:lpstr>
      <vt:lpstr>Calibri</vt:lpstr>
      <vt:lpstr>Cambria</vt:lpstr>
      <vt:lpstr>DaunPenh</vt:lpstr>
      <vt:lpstr>Dubai</vt:lpstr>
      <vt:lpstr>Times New Roman</vt:lpstr>
      <vt:lpstr>Wingdings</vt:lpstr>
      <vt:lpstr>Wingdings 3</vt:lpstr>
      <vt:lpstr>C-TRACK 50 layout</vt:lpstr>
      <vt:lpstr>1_C-TRACK 50 layout</vt:lpstr>
      <vt:lpstr>2_C-TRACK 50 layout</vt:lpstr>
      <vt:lpstr>1_Office Theme</vt:lpstr>
      <vt:lpstr>3_C-TRACK 50 layout</vt:lpstr>
      <vt:lpstr>Office Theme</vt:lpstr>
      <vt:lpstr>Atziņas no projekta  "Nodrošināt neitrālu oglekļa emisiju reģionos līdz 2050. gadam"</vt:lpstr>
      <vt:lpstr>C – TRACK - 50 </vt:lpstr>
      <vt:lpstr>Ilgtspējīgas enerģētikas un klimata rīcības plānu izstrāde 10 RPR pašvaldībām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PROSPECT PPT template</dc:title>
  <dc:creator>Hera Neofytou</dc:creator>
  <cp:lastModifiedBy>zinas</cp:lastModifiedBy>
  <cp:revision>367</cp:revision>
  <dcterms:created xsi:type="dcterms:W3CDTF">2006-08-16T00:00:00Z</dcterms:created>
  <dcterms:modified xsi:type="dcterms:W3CDTF">2019-11-25T20:48:30Z</dcterms:modified>
</cp:coreProperties>
</file>