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20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16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43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73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18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90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41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443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57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16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7D3CD-E99B-4C71-8DBD-D78BCA32190F}" type="datetimeFigureOut">
              <a:rPr lang="lv-LV" smtClean="0"/>
              <a:t>11.10.2019.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9A410DE-9AE3-4218-AB45-DD6EF1C0FA7F}" type="slidenum">
              <a:rPr lang="lv-LV" smtClean="0"/>
              <a:t>‹#›</a:t>
            </a:fld>
            <a:endParaRPr 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16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431637" y="802298"/>
            <a:ext cx="9623216" cy="2541431"/>
          </a:xfrm>
        </p:spPr>
        <p:txBody>
          <a:bodyPr>
            <a:noAutofit/>
          </a:bodyPr>
          <a:lstStyle/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Ģimenes asistenta pakalpojums – </a:t>
            </a:r>
            <a:r>
              <a:rPr lang="lv-L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investīcija Latvijas novadu nākotnes attīstībā</a:t>
            </a:r>
            <a:endParaRPr lang="lv-L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5680364" y="4461164"/>
            <a:ext cx="4987636" cy="796636"/>
          </a:xfrm>
        </p:spPr>
        <p:txBody>
          <a:bodyPr/>
          <a:lstStyle/>
          <a:p>
            <a:r>
              <a:rPr lang="lv-LV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ViesTURS</a:t>
            </a: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 KLEINBERGS</a:t>
            </a: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1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Sociālā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sfēra - vai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tikai izdevumu pozīcija pašvaldībā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Sakārtojot ceļus un infrastruktūru, investē attīstībā, bet kā ir ar sociālo sfēru???</a:t>
            </a:r>
          </a:p>
          <a:p>
            <a:endParaRPr lang="lv-LV" dirty="0"/>
          </a:p>
          <a:p>
            <a:r>
              <a:rPr lang="lv-LV" dirty="0" smtClean="0"/>
              <a:t>Cik līdzekļus pašvaldībai un valstij ienes viens darbspējīgs iedzīvotājs?</a:t>
            </a:r>
          </a:p>
          <a:p>
            <a:pPr lvl="1"/>
            <a:r>
              <a:rPr lang="lv-LV" dirty="0" smtClean="0"/>
              <a:t>Tikai IIN veidā dzīves laikā vidēji EUR 78 </a:t>
            </a:r>
            <a:r>
              <a:rPr lang="lv-LV" dirty="0" smtClean="0"/>
              <a:t>720</a:t>
            </a:r>
          </a:p>
          <a:p>
            <a:pPr marL="914400" lvl="2" indent="0">
              <a:buNone/>
            </a:pPr>
            <a:endParaRPr lang="lv-LV" dirty="0" smtClean="0"/>
          </a:p>
          <a:p>
            <a:endParaRPr lang="lv-LV" dirty="0"/>
          </a:p>
        </p:txBody>
      </p:sp>
      <p:pic>
        <p:nvPicPr>
          <p:cNvPr id="1026" name="Picture 2" descr="AttÄlu rezultÄti vaicÄjumam âbag with euroâ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350" y="3965437"/>
            <a:ext cx="2025650" cy="213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6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19481"/>
          </a:xfrm>
        </p:spPr>
        <p:txBody>
          <a:bodyPr/>
          <a:lstStyle/>
          <a:p>
            <a:r>
              <a:rPr lang="lv-LV" dirty="0" smtClean="0"/>
              <a:t>	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Prevencija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vai cīņa ar sekām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764309" y="1927225"/>
            <a:ext cx="10515600" cy="4351338"/>
          </a:xfrm>
        </p:spPr>
        <p:txBody>
          <a:bodyPr/>
          <a:lstStyle/>
          <a:p>
            <a:r>
              <a:rPr lang="lv-LV" dirty="0" smtClean="0"/>
              <a:t>Krīzes centra izmaksas personai: </a:t>
            </a:r>
            <a:r>
              <a:rPr lang="lv-LV" dirty="0" err="1" smtClean="0"/>
              <a:t>Eur</a:t>
            </a:r>
            <a:r>
              <a:rPr lang="lv-LV" dirty="0" smtClean="0"/>
              <a:t> 540 – 800 mēnesī (parasti vidēji vismaz x 3) = vidēji 7 200 – 12 000</a:t>
            </a:r>
          </a:p>
          <a:p>
            <a:r>
              <a:rPr lang="lv-LV" dirty="0" smtClean="0"/>
              <a:t>Izmaksas ilgstošas sociālās aprūpes institūcijā – EUR 8 000 – 10 000 gadā par personu </a:t>
            </a:r>
          </a:p>
          <a:p>
            <a:r>
              <a:rPr lang="lv-LV" dirty="0" smtClean="0"/>
              <a:t>Izmaksas alternatīvās </a:t>
            </a:r>
            <a:r>
              <a:rPr lang="lv-LV" dirty="0" err="1" smtClean="0"/>
              <a:t>ārpusģimenes</a:t>
            </a:r>
            <a:r>
              <a:rPr lang="lv-LV" dirty="0" smtClean="0"/>
              <a:t> aprūpes formās </a:t>
            </a:r>
          </a:p>
          <a:p>
            <a:endParaRPr lang="lv-LV" dirty="0"/>
          </a:p>
          <a:p>
            <a:r>
              <a:rPr lang="lv-LV" dirty="0" smtClean="0"/>
              <a:t>Analoģija ar citiem pakalpojuma veidiem – aprūpe mājās pret institucionālo aprūpi</a:t>
            </a:r>
          </a:p>
          <a:p>
            <a:pPr marL="0" indent="0">
              <a:buNone/>
            </a:pPr>
            <a:r>
              <a:rPr lang="lv-LV" dirty="0" smtClean="0"/>
              <a:t>		120-160 EUR/</a:t>
            </a:r>
            <a:r>
              <a:rPr lang="lv-LV" dirty="0" err="1" smtClean="0"/>
              <a:t>mēn</a:t>
            </a:r>
            <a:r>
              <a:rPr lang="lv-LV" dirty="0" smtClean="0"/>
              <a:t> pret 490-650 EUR/mēnesī</a:t>
            </a:r>
          </a:p>
          <a:p>
            <a:r>
              <a:rPr lang="lv-LV" dirty="0" smtClean="0"/>
              <a:t>Ģimenes asistenta izmaksas: Ļoti sarežģītās un komplicētās ģimenēs </a:t>
            </a:r>
            <a:r>
              <a:rPr lang="lv-LV" dirty="0" err="1" smtClean="0"/>
              <a:t>Eur</a:t>
            </a:r>
            <a:r>
              <a:rPr lang="lv-LV" dirty="0" smtClean="0"/>
              <a:t> 400 – 600 mēnesī (12h/</a:t>
            </a:r>
            <a:r>
              <a:rPr lang="lv-LV" dirty="0" err="1" smtClean="0"/>
              <a:t>ned</a:t>
            </a:r>
            <a:r>
              <a:rPr lang="lv-LV" dirty="0" smtClean="0"/>
              <a:t>.)   </a:t>
            </a:r>
            <a:r>
              <a:rPr lang="lv-LV" b="1" dirty="0" smtClean="0"/>
              <a:t>Sociālajam darbiniekam nav jāpilda asistenta funkcija!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0867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Rīgas un citu pašvaldību pieredze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Rīgā kopš 2010. gada – 2 ģimenes</a:t>
            </a:r>
          </a:p>
          <a:p>
            <a:pPr lvl="1"/>
            <a:r>
              <a:rPr lang="lv-LV" dirty="0" smtClean="0"/>
              <a:t>2018. gadā tika nodrošināts pakalpojums 151 ģimenei</a:t>
            </a:r>
          </a:p>
          <a:p>
            <a:pPr lvl="1"/>
            <a:r>
              <a:rPr lang="lv-LV" dirty="0" smtClean="0"/>
              <a:t>Veikts pētījums par pakalpojuma efektivitāti, viens no galvenajiem secinājumiem: </a:t>
            </a:r>
          </a:p>
          <a:p>
            <a:pPr marL="457200" lvl="1" indent="0">
              <a:buNone/>
            </a:pPr>
            <a:r>
              <a:rPr lang="lv-LV" dirty="0"/>
              <a:t>	</a:t>
            </a:r>
            <a:r>
              <a:rPr lang="lv-LV" dirty="0" smtClean="0"/>
              <a:t>«Ģimenes </a:t>
            </a:r>
            <a:r>
              <a:rPr lang="lv-LV" dirty="0"/>
              <a:t>asistenta pakalpojums ir ļoti būtiska un nozīmīga </a:t>
            </a:r>
            <a:r>
              <a:rPr lang="lv-LV" i="1" u="sng" dirty="0"/>
              <a:t>sociālā darba </a:t>
            </a:r>
            <a:r>
              <a:rPr lang="lv-LV" dirty="0"/>
              <a:t>sastāvdaļa</a:t>
            </a:r>
            <a:r>
              <a:rPr lang="lv-LV" dirty="0" smtClean="0"/>
              <a:t>.»</a:t>
            </a:r>
            <a:endParaRPr lang="lv-LV" dirty="0"/>
          </a:p>
          <a:p>
            <a:pPr lvl="1"/>
            <a:endParaRPr lang="lv-LV" dirty="0" smtClean="0"/>
          </a:p>
          <a:p>
            <a:r>
              <a:rPr lang="lv-LV" dirty="0" smtClean="0"/>
              <a:t>Rīgas plānošanas reģionā </a:t>
            </a:r>
            <a:r>
              <a:rPr lang="lv-LV" dirty="0" smtClean="0"/>
              <a:t>tiek nodrošināts:  </a:t>
            </a:r>
            <a:r>
              <a:rPr lang="lv-LV" dirty="0" smtClean="0"/>
              <a:t>Babīte, Tukums, Kandava, Olaine, Ogre, Inčukalns, Jūrmala.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203673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Ģimenes asistentu projekta ietvars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Izstrādāt apmācību programmu – apmācīt 50 asistentus</a:t>
            </a:r>
          </a:p>
          <a:p>
            <a:r>
              <a:rPr lang="lv-LV" dirty="0" smtClean="0"/>
              <a:t>Izstrādāt pakalpojuma aprakstu – aprobēt to </a:t>
            </a:r>
          </a:p>
          <a:p>
            <a:r>
              <a:rPr lang="lv-LV" dirty="0" smtClean="0"/>
              <a:t>Pētīt vai ģimenes asistenta pakalpojums maina situāciju – mērīt tā ietekmi</a:t>
            </a:r>
          </a:p>
          <a:p>
            <a:pPr lvl="1"/>
            <a:r>
              <a:rPr lang="lv-LV" dirty="0" smtClean="0"/>
              <a:t>25 pašvaldības Latvijā</a:t>
            </a:r>
          </a:p>
          <a:p>
            <a:pPr lvl="1"/>
            <a:r>
              <a:rPr lang="lv-LV" dirty="0" smtClean="0"/>
              <a:t>50 ģimenes asistenti</a:t>
            </a:r>
          </a:p>
          <a:p>
            <a:pPr lvl="1"/>
            <a:r>
              <a:rPr lang="lv-LV" dirty="0" smtClean="0"/>
              <a:t>170 ģimenes ~ 450 personas </a:t>
            </a:r>
          </a:p>
          <a:p>
            <a:pPr lvl="1"/>
            <a:r>
              <a:rPr lang="lv-LV" dirty="0" smtClean="0"/>
              <a:t>EUR 6,10 (jeb 60%) pakalpojuma nodrošināšanai 22 mēnešus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238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Pašvaldības pakalpojums vai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iepirkums,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vai pakalpojums deleģēta funkcija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Pašvaldību ieinteresētība kvalitatīva pakalpojuma izveidē</a:t>
            </a:r>
          </a:p>
          <a:p>
            <a:endParaRPr lang="lv-LV" dirty="0"/>
          </a:p>
          <a:p>
            <a:r>
              <a:rPr lang="lv-LV" dirty="0" smtClean="0"/>
              <a:t>Ņemot vērā līdzšinējo pieredzi un pakalpojumu attīstību, iespējamie (diskutējamie) pakalpojuma attīstības scenāriji: </a:t>
            </a:r>
          </a:p>
          <a:p>
            <a:pPr lvl="1"/>
            <a:r>
              <a:rPr lang="lv-LV" dirty="0" smtClean="0"/>
              <a:t>Ģimenes asistents, kā štata darbinieks ar valsts līdzfinansējumu</a:t>
            </a:r>
          </a:p>
          <a:p>
            <a:pPr lvl="1"/>
            <a:r>
              <a:rPr lang="lv-LV" dirty="0" smtClean="0"/>
              <a:t>Ārpakalpojums ar valsts finansējumu</a:t>
            </a:r>
          </a:p>
          <a:p>
            <a:pPr lvl="1"/>
            <a:r>
              <a:rPr lang="lv-LV" dirty="0" smtClean="0"/>
              <a:t>Deleģēta funkcija ar valsts līdzfinansējumu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85635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2583</TotalTime>
  <Words>238</Words>
  <Application>Microsoft Office PowerPoint</Application>
  <PresentationFormat>Platekrāna</PresentationFormat>
  <Paragraphs>37</Paragraphs>
  <Slides>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Ģimenes asistenta pakalpojums – investīcija Latvijas novadu nākotnes attīstībā</vt:lpstr>
      <vt:lpstr>Sociālā sfēra - vai tikai izdevumu pozīcija pašvaldībā ?</vt:lpstr>
      <vt:lpstr> Prevencija vai cīņa ar sekām</vt:lpstr>
      <vt:lpstr>Rīgas un citu pašvaldību pieredze</vt:lpstr>
      <vt:lpstr>Ģimenes asistentu projekta ietvars</vt:lpstr>
      <vt:lpstr>Pašvaldības pakalpojums vai iepirkums, vai pakalpojums deleģēta funkcija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Ģimenes asistenta pakalpojums – investīcija novadu nākotnes attīstībā</dc:title>
  <dc:creator>Viesturs</dc:creator>
  <cp:lastModifiedBy>Viesturs</cp:lastModifiedBy>
  <cp:revision>21</cp:revision>
  <dcterms:created xsi:type="dcterms:W3CDTF">2019-06-17T13:22:50Z</dcterms:created>
  <dcterms:modified xsi:type="dcterms:W3CDTF">2019-10-11T06:11:46Z</dcterms:modified>
</cp:coreProperties>
</file>