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handoutMasterIdLst>
    <p:handoutMasterId r:id="rId17"/>
  </p:handoutMasterIdLst>
  <p:sldIdLst>
    <p:sldId id="257" r:id="rId2"/>
    <p:sldId id="637" r:id="rId3"/>
    <p:sldId id="638" r:id="rId4"/>
    <p:sldId id="639" r:id="rId5"/>
    <p:sldId id="646" r:id="rId6"/>
    <p:sldId id="630" r:id="rId7"/>
    <p:sldId id="631" r:id="rId8"/>
    <p:sldId id="643" r:id="rId9"/>
    <p:sldId id="358" r:id="rId10"/>
    <p:sldId id="260" r:id="rId11"/>
    <p:sldId id="633" r:id="rId12"/>
    <p:sldId id="634" r:id="rId13"/>
    <p:sldId id="346" r:id="rId14"/>
    <p:sldId id="640" r:id="rId15"/>
  </p:sldIdLst>
  <p:sldSz cx="9144000" cy="6858000" type="screen4x3"/>
  <p:notesSz cx="9929813" cy="679926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gmārs Ķikāns" initials="ZĶ" lastIdx="1" clrIdx="0">
    <p:extLst>
      <p:ext uri="{19B8F6BF-5375-455C-9EA6-DF929625EA0E}">
        <p15:presenceInfo xmlns:p15="http://schemas.microsoft.com/office/powerpoint/2012/main" userId="S::Zigmars.Kikans@zm.gov.lv::1114aebf-d0f2-474a-ab59-4628bd324814" providerId="AD"/>
      </p:ext>
    </p:extLst>
  </p:cmAuthor>
  <p:cmAuthor id="2" name="ZM" initials="ZM" lastIdx="1" clrIdx="1">
    <p:extLst>
      <p:ext uri="{19B8F6BF-5375-455C-9EA6-DF929625EA0E}">
        <p15:presenceInfo xmlns:p15="http://schemas.microsoft.com/office/powerpoint/2012/main" userId="Z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EE"/>
    <a:srgbClr val="FEF6F0"/>
    <a:srgbClr val="F3F7FB"/>
    <a:srgbClr val="ADDB7B"/>
    <a:srgbClr val="4F81BD"/>
    <a:srgbClr val="E8E8E8"/>
    <a:srgbClr val="6CA52D"/>
    <a:srgbClr val="A6A6A6"/>
    <a:srgbClr val="95B3D7"/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Gaišs stils 1 - izcēlum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Gaišs stils 1 - izcēlum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Gaišs stils 1 - izcēlum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Vidējs stils 4 - izcēlum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Vidējs stils 2 - izcēlum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Gaišs stil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Gaišs stils 1 - izcēlum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354" autoAdjust="0"/>
  </p:normalViewPr>
  <p:slideViewPr>
    <p:cSldViewPr>
      <p:cViewPr varScale="1">
        <p:scale>
          <a:sx n="70" d="100"/>
          <a:sy n="70" d="100"/>
        </p:scale>
        <p:origin x="89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0-07T10:44:30.04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5BDB7-C5ED-41D1-9C5A-5A26BEBB52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6C9DFE5-9A41-4D90-A358-0B72A388A3E0}">
      <dgm:prSet phldrT="[Teksts]" custT="1"/>
      <dgm:spPr>
        <a:solidFill>
          <a:srgbClr val="5FA408"/>
        </a:solidFill>
      </dgm:spPr>
      <dgm:t>
        <a:bodyPr/>
        <a:lstStyle/>
        <a:p>
          <a:r>
            <a:rPr lang="lv-LV" sz="3200" b="1" dirty="0">
              <a:latin typeface="Segoe UI Light" panose="020B0502040204020203" pitchFamily="34" charset="0"/>
              <a:cs typeface="Segoe UI Light" panose="020B0502040204020203" pitchFamily="34" charset="0"/>
            </a:rPr>
            <a:t>2017</a:t>
          </a:r>
        </a:p>
      </dgm:t>
    </dgm:pt>
    <dgm:pt modelId="{30B2B720-EC61-4186-A98C-309E13D199FE}" type="parTrans" cxnId="{0F133487-7240-4670-9C93-3F8538A20F65}">
      <dgm:prSet/>
      <dgm:spPr/>
      <dgm:t>
        <a:bodyPr/>
        <a:lstStyle/>
        <a:p>
          <a:endParaRPr lang="lv-LV"/>
        </a:p>
      </dgm:t>
    </dgm:pt>
    <dgm:pt modelId="{B6A10A0A-CFD5-4252-9948-B2E755B2099D}" type="sibTrans" cxnId="{0F133487-7240-4670-9C93-3F8538A20F65}">
      <dgm:prSet/>
      <dgm:spPr/>
      <dgm:t>
        <a:bodyPr/>
        <a:lstStyle/>
        <a:p>
          <a:endParaRPr lang="lv-LV"/>
        </a:p>
      </dgm:t>
    </dgm:pt>
    <dgm:pt modelId="{A894EA1F-E2C9-459D-8F59-00DCB05168BC}" type="pres">
      <dgm:prSet presAssocID="{A735BDB7-C5ED-41D1-9C5A-5A26BEBB52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4E5F71-65E7-4DE5-9E66-15B548266501}" type="pres">
      <dgm:prSet presAssocID="{86C9DFE5-9A41-4D90-A358-0B72A388A3E0}" presName="node" presStyleLbl="node1" presStyleIdx="0" presStyleCnt="1" custScaleY="109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1C04F-9EE4-45A7-B6C5-53CAF2579554}" type="presOf" srcId="{A735BDB7-C5ED-41D1-9C5A-5A26BEBB521E}" destId="{A894EA1F-E2C9-459D-8F59-00DCB05168BC}" srcOrd="0" destOrd="0" presId="urn:microsoft.com/office/officeart/2005/8/layout/default"/>
    <dgm:cxn modelId="{278BEE64-AF97-440B-9618-690674751DDC}" type="presOf" srcId="{86C9DFE5-9A41-4D90-A358-0B72A388A3E0}" destId="{FC4E5F71-65E7-4DE5-9E66-15B548266501}" srcOrd="0" destOrd="0" presId="urn:microsoft.com/office/officeart/2005/8/layout/default"/>
    <dgm:cxn modelId="{0F133487-7240-4670-9C93-3F8538A20F65}" srcId="{A735BDB7-C5ED-41D1-9C5A-5A26BEBB521E}" destId="{86C9DFE5-9A41-4D90-A358-0B72A388A3E0}" srcOrd="0" destOrd="0" parTransId="{30B2B720-EC61-4186-A98C-309E13D199FE}" sibTransId="{B6A10A0A-CFD5-4252-9948-B2E755B2099D}"/>
    <dgm:cxn modelId="{217E7DFC-F307-48D3-8A58-57ACBDBB7EE2}" type="presParOf" srcId="{A894EA1F-E2C9-459D-8F59-00DCB05168BC}" destId="{FC4E5F71-65E7-4DE5-9E66-15B548266501}" srcOrd="0" destOrd="0" presId="urn:microsoft.com/office/officeart/2005/8/layout/default"/>
  </dgm:cxnLst>
  <dgm:bg>
    <a:solidFill>
      <a:srgbClr val="5FA408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5BDB7-C5ED-41D1-9C5A-5A26BEBB52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6C9DFE5-9A41-4D90-A358-0B72A388A3E0}">
      <dgm:prSet phldrT="[Teksts]" custT="1"/>
      <dgm:spPr>
        <a:solidFill>
          <a:srgbClr val="5FA408"/>
        </a:solidFill>
      </dgm:spPr>
      <dgm:t>
        <a:bodyPr/>
        <a:lstStyle/>
        <a:p>
          <a:r>
            <a:rPr lang="lv-LV" sz="3200" b="1" dirty="0">
              <a:latin typeface="Segoe UI Light" panose="020B0502040204020203" pitchFamily="34" charset="0"/>
              <a:cs typeface="Segoe UI Light" panose="020B0502040204020203" pitchFamily="34" charset="0"/>
            </a:rPr>
            <a:t>2018</a:t>
          </a:r>
        </a:p>
      </dgm:t>
    </dgm:pt>
    <dgm:pt modelId="{30B2B720-EC61-4186-A98C-309E13D199FE}" type="parTrans" cxnId="{0F133487-7240-4670-9C93-3F8538A20F65}">
      <dgm:prSet/>
      <dgm:spPr/>
      <dgm:t>
        <a:bodyPr/>
        <a:lstStyle/>
        <a:p>
          <a:endParaRPr lang="lv-LV"/>
        </a:p>
      </dgm:t>
    </dgm:pt>
    <dgm:pt modelId="{B6A10A0A-CFD5-4252-9948-B2E755B2099D}" type="sibTrans" cxnId="{0F133487-7240-4670-9C93-3F8538A20F65}">
      <dgm:prSet/>
      <dgm:spPr/>
      <dgm:t>
        <a:bodyPr/>
        <a:lstStyle/>
        <a:p>
          <a:endParaRPr lang="lv-LV"/>
        </a:p>
      </dgm:t>
    </dgm:pt>
    <dgm:pt modelId="{A894EA1F-E2C9-459D-8F59-00DCB05168BC}" type="pres">
      <dgm:prSet presAssocID="{A735BDB7-C5ED-41D1-9C5A-5A26BEBB52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4E5F71-65E7-4DE5-9E66-15B548266501}" type="pres">
      <dgm:prSet presAssocID="{86C9DFE5-9A41-4D90-A358-0B72A388A3E0}" presName="node" presStyleLbl="node1" presStyleIdx="0" presStyleCnt="1" custScaleY="112553" custLinFactNeighborX="-30512" custLinFactNeighborY="6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1C04F-9EE4-45A7-B6C5-53CAF2579554}" type="presOf" srcId="{A735BDB7-C5ED-41D1-9C5A-5A26BEBB521E}" destId="{A894EA1F-E2C9-459D-8F59-00DCB05168BC}" srcOrd="0" destOrd="0" presId="urn:microsoft.com/office/officeart/2005/8/layout/default"/>
    <dgm:cxn modelId="{278BEE64-AF97-440B-9618-690674751DDC}" type="presOf" srcId="{86C9DFE5-9A41-4D90-A358-0B72A388A3E0}" destId="{FC4E5F71-65E7-4DE5-9E66-15B548266501}" srcOrd="0" destOrd="0" presId="urn:microsoft.com/office/officeart/2005/8/layout/default"/>
    <dgm:cxn modelId="{0F133487-7240-4670-9C93-3F8538A20F65}" srcId="{A735BDB7-C5ED-41D1-9C5A-5A26BEBB521E}" destId="{86C9DFE5-9A41-4D90-A358-0B72A388A3E0}" srcOrd="0" destOrd="0" parTransId="{30B2B720-EC61-4186-A98C-309E13D199FE}" sibTransId="{B6A10A0A-CFD5-4252-9948-B2E755B2099D}"/>
    <dgm:cxn modelId="{217E7DFC-F307-48D3-8A58-57ACBDBB7EE2}" type="presParOf" srcId="{A894EA1F-E2C9-459D-8F59-00DCB05168BC}" destId="{FC4E5F71-65E7-4DE5-9E66-15B54826650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35BDB7-C5ED-41D1-9C5A-5A26BEBB52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6C9DFE5-9A41-4D90-A358-0B72A388A3E0}">
      <dgm:prSet phldrT="[Teksts]" custT="1"/>
      <dgm:spPr>
        <a:solidFill>
          <a:srgbClr val="5FA408"/>
        </a:solidFill>
      </dgm:spPr>
      <dgm:t>
        <a:bodyPr/>
        <a:lstStyle/>
        <a:p>
          <a:r>
            <a:rPr lang="lv-LV" sz="3200" b="1" dirty="0">
              <a:latin typeface="Segoe UI Light" panose="020B0502040204020203" pitchFamily="34" charset="0"/>
              <a:cs typeface="Segoe UI Light" panose="020B0502040204020203" pitchFamily="34" charset="0"/>
            </a:rPr>
            <a:t>2019</a:t>
          </a:r>
        </a:p>
      </dgm:t>
    </dgm:pt>
    <dgm:pt modelId="{30B2B720-EC61-4186-A98C-309E13D199FE}" type="parTrans" cxnId="{0F133487-7240-4670-9C93-3F8538A20F65}">
      <dgm:prSet/>
      <dgm:spPr/>
      <dgm:t>
        <a:bodyPr/>
        <a:lstStyle/>
        <a:p>
          <a:endParaRPr lang="lv-LV"/>
        </a:p>
      </dgm:t>
    </dgm:pt>
    <dgm:pt modelId="{B6A10A0A-CFD5-4252-9948-B2E755B2099D}" type="sibTrans" cxnId="{0F133487-7240-4670-9C93-3F8538A20F65}">
      <dgm:prSet/>
      <dgm:spPr/>
      <dgm:t>
        <a:bodyPr/>
        <a:lstStyle/>
        <a:p>
          <a:endParaRPr lang="lv-LV"/>
        </a:p>
      </dgm:t>
    </dgm:pt>
    <dgm:pt modelId="{A894EA1F-E2C9-459D-8F59-00DCB05168BC}" type="pres">
      <dgm:prSet presAssocID="{A735BDB7-C5ED-41D1-9C5A-5A26BEBB52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4E5F71-65E7-4DE5-9E66-15B548266501}" type="pres">
      <dgm:prSet presAssocID="{86C9DFE5-9A41-4D90-A358-0B72A388A3E0}" presName="node" presStyleLbl="node1" presStyleIdx="0" presStyleCnt="1" custScaleY="133387" custLinFactNeighborX="54556" custLinFactNeighborY="-84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1C04F-9EE4-45A7-B6C5-53CAF2579554}" type="presOf" srcId="{A735BDB7-C5ED-41D1-9C5A-5A26BEBB521E}" destId="{A894EA1F-E2C9-459D-8F59-00DCB05168BC}" srcOrd="0" destOrd="0" presId="urn:microsoft.com/office/officeart/2005/8/layout/default"/>
    <dgm:cxn modelId="{278BEE64-AF97-440B-9618-690674751DDC}" type="presOf" srcId="{86C9DFE5-9A41-4D90-A358-0B72A388A3E0}" destId="{FC4E5F71-65E7-4DE5-9E66-15B548266501}" srcOrd="0" destOrd="0" presId="urn:microsoft.com/office/officeart/2005/8/layout/default"/>
    <dgm:cxn modelId="{0F133487-7240-4670-9C93-3F8538A20F65}" srcId="{A735BDB7-C5ED-41D1-9C5A-5A26BEBB521E}" destId="{86C9DFE5-9A41-4D90-A358-0B72A388A3E0}" srcOrd="0" destOrd="0" parTransId="{30B2B720-EC61-4186-A98C-309E13D199FE}" sibTransId="{B6A10A0A-CFD5-4252-9948-B2E755B2099D}"/>
    <dgm:cxn modelId="{217E7DFC-F307-48D3-8A58-57ACBDBB7EE2}" type="presParOf" srcId="{A894EA1F-E2C9-459D-8F59-00DCB05168BC}" destId="{FC4E5F71-65E7-4DE5-9E66-15B54826650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35BDB7-C5ED-41D1-9C5A-5A26BEBB52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6C9DFE5-9A41-4D90-A358-0B72A388A3E0}">
      <dgm:prSet phldrT="[Teksts]" custT="1"/>
      <dgm:spPr>
        <a:noFill/>
        <a:ln>
          <a:solidFill>
            <a:srgbClr val="5FA408"/>
          </a:solidFill>
        </a:ln>
      </dgm:spPr>
      <dgm:t>
        <a:bodyPr/>
        <a:lstStyle/>
        <a:p>
          <a:r>
            <a:rPr lang="lv-LV" sz="3200" b="1" dirty="0">
              <a:solidFill>
                <a:srgbClr val="5FA408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2020</a:t>
          </a:r>
        </a:p>
      </dgm:t>
    </dgm:pt>
    <dgm:pt modelId="{30B2B720-EC61-4186-A98C-309E13D199FE}" type="parTrans" cxnId="{0F133487-7240-4670-9C93-3F8538A20F65}">
      <dgm:prSet/>
      <dgm:spPr/>
      <dgm:t>
        <a:bodyPr/>
        <a:lstStyle/>
        <a:p>
          <a:endParaRPr lang="lv-LV"/>
        </a:p>
      </dgm:t>
    </dgm:pt>
    <dgm:pt modelId="{B6A10A0A-CFD5-4252-9948-B2E755B2099D}" type="sibTrans" cxnId="{0F133487-7240-4670-9C93-3F8538A20F65}">
      <dgm:prSet/>
      <dgm:spPr/>
      <dgm:t>
        <a:bodyPr/>
        <a:lstStyle/>
        <a:p>
          <a:endParaRPr lang="lv-LV"/>
        </a:p>
      </dgm:t>
    </dgm:pt>
    <dgm:pt modelId="{A894EA1F-E2C9-459D-8F59-00DCB05168BC}" type="pres">
      <dgm:prSet presAssocID="{A735BDB7-C5ED-41D1-9C5A-5A26BEBB52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4E5F71-65E7-4DE5-9E66-15B548266501}" type="pres">
      <dgm:prSet presAssocID="{86C9DFE5-9A41-4D90-A358-0B72A388A3E0}" presName="node" presStyleLbl="node1" presStyleIdx="0" presStyleCnt="1" custScaleY="109910" custLinFactNeighborY="-12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1C04F-9EE4-45A7-B6C5-53CAF2579554}" type="presOf" srcId="{A735BDB7-C5ED-41D1-9C5A-5A26BEBB521E}" destId="{A894EA1F-E2C9-459D-8F59-00DCB05168BC}" srcOrd="0" destOrd="0" presId="urn:microsoft.com/office/officeart/2005/8/layout/default"/>
    <dgm:cxn modelId="{278BEE64-AF97-440B-9618-690674751DDC}" type="presOf" srcId="{86C9DFE5-9A41-4D90-A358-0B72A388A3E0}" destId="{FC4E5F71-65E7-4DE5-9E66-15B548266501}" srcOrd="0" destOrd="0" presId="urn:microsoft.com/office/officeart/2005/8/layout/default"/>
    <dgm:cxn modelId="{0F133487-7240-4670-9C93-3F8538A20F65}" srcId="{A735BDB7-C5ED-41D1-9C5A-5A26BEBB521E}" destId="{86C9DFE5-9A41-4D90-A358-0B72A388A3E0}" srcOrd="0" destOrd="0" parTransId="{30B2B720-EC61-4186-A98C-309E13D199FE}" sibTransId="{B6A10A0A-CFD5-4252-9948-B2E755B2099D}"/>
    <dgm:cxn modelId="{217E7DFC-F307-48D3-8A58-57ACBDBB7EE2}" type="presParOf" srcId="{A894EA1F-E2C9-459D-8F59-00DCB05168BC}" destId="{FC4E5F71-65E7-4DE5-9E66-15B54826650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35BDB7-C5ED-41D1-9C5A-5A26BEBB52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6C9DFE5-9A41-4D90-A358-0B72A388A3E0}">
      <dgm:prSet phldrT="[Teksts]" custT="1"/>
      <dgm:spPr>
        <a:noFill/>
        <a:ln>
          <a:solidFill>
            <a:srgbClr val="5FA408"/>
          </a:solidFill>
        </a:ln>
      </dgm:spPr>
      <dgm:t>
        <a:bodyPr/>
        <a:lstStyle/>
        <a:p>
          <a:r>
            <a:rPr lang="lv-LV" sz="3200" b="1" dirty="0">
              <a:solidFill>
                <a:srgbClr val="5FA408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2021-2027</a:t>
          </a:r>
        </a:p>
      </dgm:t>
    </dgm:pt>
    <dgm:pt modelId="{30B2B720-EC61-4186-A98C-309E13D199FE}" type="parTrans" cxnId="{0F133487-7240-4670-9C93-3F8538A20F65}">
      <dgm:prSet/>
      <dgm:spPr/>
      <dgm:t>
        <a:bodyPr/>
        <a:lstStyle/>
        <a:p>
          <a:endParaRPr lang="lv-LV"/>
        </a:p>
      </dgm:t>
    </dgm:pt>
    <dgm:pt modelId="{B6A10A0A-CFD5-4252-9948-B2E755B2099D}" type="sibTrans" cxnId="{0F133487-7240-4670-9C93-3F8538A20F65}">
      <dgm:prSet/>
      <dgm:spPr/>
      <dgm:t>
        <a:bodyPr/>
        <a:lstStyle/>
        <a:p>
          <a:endParaRPr lang="lv-LV"/>
        </a:p>
      </dgm:t>
    </dgm:pt>
    <dgm:pt modelId="{A894EA1F-E2C9-459D-8F59-00DCB05168BC}" type="pres">
      <dgm:prSet presAssocID="{A735BDB7-C5ED-41D1-9C5A-5A26BEBB52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4E5F71-65E7-4DE5-9E66-15B548266501}" type="pres">
      <dgm:prSet presAssocID="{86C9DFE5-9A41-4D90-A358-0B72A388A3E0}" presName="node" presStyleLbl="node1" presStyleIdx="0" presStyleCnt="1" custScaleY="138248" custLinFactNeighborY="-12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51C04F-9EE4-45A7-B6C5-53CAF2579554}" type="presOf" srcId="{A735BDB7-C5ED-41D1-9C5A-5A26BEBB521E}" destId="{A894EA1F-E2C9-459D-8F59-00DCB05168BC}" srcOrd="0" destOrd="0" presId="urn:microsoft.com/office/officeart/2005/8/layout/default"/>
    <dgm:cxn modelId="{278BEE64-AF97-440B-9618-690674751DDC}" type="presOf" srcId="{86C9DFE5-9A41-4D90-A358-0B72A388A3E0}" destId="{FC4E5F71-65E7-4DE5-9E66-15B548266501}" srcOrd="0" destOrd="0" presId="urn:microsoft.com/office/officeart/2005/8/layout/default"/>
    <dgm:cxn modelId="{0F133487-7240-4670-9C93-3F8538A20F65}" srcId="{A735BDB7-C5ED-41D1-9C5A-5A26BEBB521E}" destId="{86C9DFE5-9A41-4D90-A358-0B72A388A3E0}" srcOrd="0" destOrd="0" parTransId="{30B2B720-EC61-4186-A98C-309E13D199FE}" sibTransId="{B6A10A0A-CFD5-4252-9948-B2E755B2099D}"/>
    <dgm:cxn modelId="{217E7DFC-F307-48D3-8A58-57ACBDBB7EE2}" type="presParOf" srcId="{A894EA1F-E2C9-459D-8F59-00DCB05168BC}" destId="{FC4E5F71-65E7-4DE5-9E66-15B54826650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E5F71-65E7-4DE5-9E66-15B548266501}">
      <dsp:nvSpPr>
        <dsp:cNvPr id="0" name=""/>
        <dsp:cNvSpPr/>
      </dsp:nvSpPr>
      <dsp:spPr>
        <a:xfrm>
          <a:off x="527" y="2"/>
          <a:ext cx="1079065" cy="711606"/>
        </a:xfrm>
        <a:prstGeom prst="rect">
          <a:avLst/>
        </a:prstGeom>
        <a:solidFill>
          <a:srgbClr val="5FA4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2017</a:t>
          </a:r>
        </a:p>
      </dsp:txBody>
      <dsp:txXfrm>
        <a:off x="527" y="2"/>
        <a:ext cx="1079065" cy="711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E5F71-65E7-4DE5-9E66-15B548266501}">
      <dsp:nvSpPr>
        <dsp:cNvPr id="0" name=""/>
        <dsp:cNvSpPr/>
      </dsp:nvSpPr>
      <dsp:spPr>
        <a:xfrm>
          <a:off x="0" y="23499"/>
          <a:ext cx="1079065" cy="728712"/>
        </a:xfrm>
        <a:prstGeom prst="rect">
          <a:avLst/>
        </a:prstGeom>
        <a:solidFill>
          <a:srgbClr val="5FA4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2018</a:t>
          </a:r>
        </a:p>
      </dsp:txBody>
      <dsp:txXfrm>
        <a:off x="0" y="23499"/>
        <a:ext cx="1079065" cy="728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E5F71-65E7-4DE5-9E66-15B548266501}">
      <dsp:nvSpPr>
        <dsp:cNvPr id="0" name=""/>
        <dsp:cNvSpPr/>
      </dsp:nvSpPr>
      <dsp:spPr>
        <a:xfrm>
          <a:off x="1054" y="0"/>
          <a:ext cx="1079065" cy="863599"/>
        </a:xfrm>
        <a:prstGeom prst="rect">
          <a:avLst/>
        </a:prstGeom>
        <a:solidFill>
          <a:srgbClr val="5FA4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>
              <a:latin typeface="Segoe UI Light" panose="020B0502040204020203" pitchFamily="34" charset="0"/>
              <a:cs typeface="Segoe UI Light" panose="020B0502040204020203" pitchFamily="34" charset="0"/>
            </a:rPr>
            <a:t>2019</a:t>
          </a:r>
        </a:p>
      </dsp:txBody>
      <dsp:txXfrm>
        <a:off x="1054" y="0"/>
        <a:ext cx="1079065" cy="863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E5F71-65E7-4DE5-9E66-15B548266501}">
      <dsp:nvSpPr>
        <dsp:cNvPr id="0" name=""/>
        <dsp:cNvSpPr/>
      </dsp:nvSpPr>
      <dsp:spPr>
        <a:xfrm>
          <a:off x="569" y="0"/>
          <a:ext cx="1164563" cy="767983"/>
        </a:xfrm>
        <a:prstGeom prst="rect">
          <a:avLst/>
        </a:prstGeom>
        <a:noFill/>
        <a:ln w="25400" cap="flat" cmpd="sng" algn="ctr">
          <a:solidFill>
            <a:srgbClr val="5FA40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>
              <a:solidFill>
                <a:srgbClr val="5FA408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2020</a:t>
          </a:r>
        </a:p>
      </dsp:txBody>
      <dsp:txXfrm>
        <a:off x="569" y="0"/>
        <a:ext cx="1164563" cy="7679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E5F71-65E7-4DE5-9E66-15B548266501}">
      <dsp:nvSpPr>
        <dsp:cNvPr id="0" name=""/>
        <dsp:cNvSpPr/>
      </dsp:nvSpPr>
      <dsp:spPr>
        <a:xfrm>
          <a:off x="614" y="0"/>
          <a:ext cx="1256756" cy="1042464"/>
        </a:xfrm>
        <a:prstGeom prst="rect">
          <a:avLst/>
        </a:prstGeom>
        <a:noFill/>
        <a:ln w="25400" cap="flat" cmpd="sng" algn="ctr">
          <a:solidFill>
            <a:srgbClr val="5FA40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3200" b="1" kern="1200" dirty="0">
              <a:solidFill>
                <a:srgbClr val="5FA408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2021-2027</a:t>
          </a:r>
        </a:p>
      </dsp:txBody>
      <dsp:txXfrm>
        <a:off x="614" y="0"/>
        <a:ext cx="1256756" cy="104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5624600" y="5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90861-B7C6-498B-8108-B96BAFEB0909}" type="datetimeFigureOut">
              <a:rPr lang="lv-LV" smtClean="0"/>
              <a:t>11.10.2019</a:t>
            </a:fld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1" y="6458132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5624600" y="6458132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0237C-9B00-4FCC-9341-7728E1D410A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283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562460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BE9AA-8E77-4DC3-A931-D699EECC4912}" type="datetimeFigureOut">
              <a:rPr lang="lv-LV" smtClean="0"/>
              <a:t>11.10.2019</a:t>
            </a:fld>
            <a:endParaRPr lang="lv-LV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992983" y="3229651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1" y="6458122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5624600" y="6458122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106F8-55BE-4375-99CB-999F6EDDA859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9747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2655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12370-58FF-4844-B6D8-3615CC3AED22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224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3897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516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4870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6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17172D2A-A335-45D1-B5BB-8EEF06FA6A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62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2477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4493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5795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791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8016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360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0067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0577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23574-3613-4BC7-92B6-70EB1B4E1FB3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1365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2852936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lv-LV" altLang="en-US" sz="3600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Gaidāmās izmaiņas Eiropas savienības politikā un to ietekme uz Latvijas lauksaimniecības, zivsaimniecības un lauku attīstību</a:t>
            </a:r>
            <a:endParaRPr lang="en-GB" altLang="en-US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Ķekava, 11.10.2019</a:t>
            </a:r>
          </a:p>
          <a:p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Rīgas plānošanas reģiona Attīstības padomes sēde</a:t>
            </a:r>
          </a:p>
        </p:txBody>
      </p:sp>
      <p:sp>
        <p:nvSpPr>
          <p:cNvPr id="4" name="Teksta vietturis 2">
            <a:extLst>
              <a:ext uri="{FF2B5EF4-FFF2-40B4-BE49-F238E27FC236}">
                <a16:creationId xmlns:a16="http://schemas.microsoft.com/office/drawing/2014/main" id="{67427CB7-B826-4F0E-97D8-D64A8A3A73EB}"/>
              </a:ext>
            </a:extLst>
          </p:cNvPr>
          <p:cNvSpPr txBox="1">
            <a:spLocks/>
          </p:cNvSpPr>
          <p:nvPr/>
        </p:nvSpPr>
        <p:spPr>
          <a:xfrm>
            <a:off x="685800" y="5045022"/>
            <a:ext cx="7772400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Jānis </a:t>
            </a:r>
            <a:r>
              <a:rPr lang="lv-LV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Grasbergs</a:t>
            </a:r>
            <a:endParaRPr lang="lv-LV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lv-LV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Parlamentārais sekretārs</a:t>
            </a:r>
          </a:p>
        </p:txBody>
      </p:sp>
    </p:spTree>
    <p:extLst>
      <p:ext uri="{BB962C8B-B14F-4D97-AF65-F5344CB8AC3E}">
        <p14:creationId xmlns:p14="http://schemas.microsoft.com/office/powerpoint/2010/main" val="237011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atura vietturis 3"/>
          <p:cNvSpPr txBox="1">
            <a:spLocks/>
          </p:cNvSpPr>
          <p:nvPr/>
        </p:nvSpPr>
        <p:spPr>
          <a:xfrm>
            <a:off x="123974" y="1889414"/>
            <a:ext cx="8896052" cy="39727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1725" dirty="0"/>
          </a:p>
        </p:txBody>
      </p:sp>
      <p:sp>
        <p:nvSpPr>
          <p:cNvPr id="3" name="Taisnstūris 2"/>
          <p:cNvSpPr/>
          <p:nvPr/>
        </p:nvSpPr>
        <p:spPr>
          <a:xfrm>
            <a:off x="6891924" y="2423850"/>
            <a:ext cx="316523" cy="2807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8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MLS</a:t>
            </a:r>
          </a:p>
        </p:txBody>
      </p:sp>
      <p:sp>
        <p:nvSpPr>
          <p:cNvPr id="5" name="Taisnstūris 4"/>
          <p:cNvSpPr/>
          <p:nvPr/>
        </p:nvSpPr>
        <p:spPr>
          <a:xfrm>
            <a:off x="7208447" y="2420082"/>
            <a:ext cx="257175" cy="8189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8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</a:p>
        </p:txBody>
      </p:sp>
      <p:sp>
        <p:nvSpPr>
          <p:cNvPr id="8" name="Taisnstūris 7"/>
          <p:cNvSpPr/>
          <p:nvPr/>
        </p:nvSpPr>
        <p:spPr>
          <a:xfrm>
            <a:off x="7782145" y="3426173"/>
            <a:ext cx="277097" cy="7215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8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</a:t>
            </a:r>
          </a:p>
        </p:txBody>
      </p:sp>
      <p:sp>
        <p:nvSpPr>
          <p:cNvPr id="11" name="Taisnstūris 10"/>
          <p:cNvSpPr/>
          <p:nvPr/>
        </p:nvSpPr>
        <p:spPr>
          <a:xfrm>
            <a:off x="7472215" y="2420082"/>
            <a:ext cx="303335" cy="17238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8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857" y="4797926"/>
            <a:ext cx="8610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MLS – mazo lauksaimnieku shēma (TM)</a:t>
            </a:r>
          </a:p>
          <a:p>
            <a:r>
              <a:rPr lang="lv-LV" sz="1600" dirty="0"/>
              <a:t>MS – Mazo saimniecību atbalsts (Biznesa plāns)</a:t>
            </a:r>
          </a:p>
          <a:p>
            <a:r>
              <a:rPr lang="lv-LV" sz="1600" dirty="0"/>
              <a:t>JL – Atbalsts jauniem lauksaimniekiem (Biznesa plāns)</a:t>
            </a:r>
          </a:p>
          <a:p>
            <a:r>
              <a:rPr lang="lv-LV" sz="1600" dirty="0"/>
              <a:t>IMA – Ieguldījumi materiālajos aktīvos (Investīcijas)</a:t>
            </a:r>
          </a:p>
          <a:p>
            <a:r>
              <a:rPr lang="lv-LV" sz="1600" dirty="0"/>
              <a:t>FI – finanšu instrumenti </a:t>
            </a:r>
          </a:p>
          <a:p>
            <a:r>
              <a:rPr lang="lv-LV" sz="1600" dirty="0"/>
              <a:t>FI+ - kombinētais finanšu instruments (</a:t>
            </a:r>
            <a:r>
              <a:rPr lang="lv-LV" sz="1600" dirty="0" err="1"/>
              <a:t>Grants+aizdevums</a:t>
            </a:r>
            <a:r>
              <a:rPr lang="lv-LV" sz="1600" dirty="0"/>
              <a:t>)</a:t>
            </a:r>
          </a:p>
          <a:p>
            <a:r>
              <a:rPr lang="lv-LV" sz="1600" dirty="0"/>
              <a:t>Klimats/vide – specifisks</a:t>
            </a:r>
            <a:r>
              <a:rPr lang="lv-LV" sz="1600" b="1" dirty="0"/>
              <a:t> </a:t>
            </a:r>
            <a:r>
              <a:rPr lang="lv-LV" sz="1600" dirty="0"/>
              <a:t>atbalsta instruments (grants, finanšu instruments) lielām saimniecībām klimata un vides jautājumu risināšanai</a:t>
            </a:r>
          </a:p>
          <a:p>
            <a:endParaRPr lang="lv-LV" sz="1600" dirty="0"/>
          </a:p>
        </p:txBody>
      </p:sp>
      <p:sp>
        <p:nvSpPr>
          <p:cNvPr id="13" name="Taisnstūris 12"/>
          <p:cNvSpPr/>
          <p:nvPr/>
        </p:nvSpPr>
        <p:spPr>
          <a:xfrm>
            <a:off x="8073172" y="2931606"/>
            <a:ext cx="277097" cy="497822"/>
          </a:xfrm>
          <a:prstGeom prst="rect">
            <a:avLst/>
          </a:prstGeom>
          <a:solidFill>
            <a:srgbClr val="B68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8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FI+</a:t>
            </a:r>
          </a:p>
        </p:txBody>
      </p:sp>
      <p:sp>
        <p:nvSpPr>
          <p:cNvPr id="14" name="Taisnstūris 13"/>
          <p:cNvSpPr/>
          <p:nvPr/>
        </p:nvSpPr>
        <p:spPr>
          <a:xfrm>
            <a:off x="6904890" y="2908055"/>
            <a:ext cx="303556" cy="51811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sz="8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</a:t>
            </a:r>
          </a:p>
        </p:txBody>
      </p:sp>
      <p:sp>
        <p:nvSpPr>
          <p:cNvPr id="16" name="Taisnstūris 15"/>
          <p:cNvSpPr/>
          <p:nvPr/>
        </p:nvSpPr>
        <p:spPr>
          <a:xfrm>
            <a:off x="6891924" y="1813414"/>
            <a:ext cx="1970723" cy="6066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350" b="1" dirty="0">
                <a:solidFill>
                  <a:schemeClr val="tx1"/>
                </a:solidFill>
              </a:rPr>
              <a:t>Iespējamie pasākumi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0269" y="2420082"/>
            <a:ext cx="323165" cy="1727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lv-LV" sz="900" dirty="0"/>
              <a:t>Klimats/vide</a:t>
            </a:r>
          </a:p>
        </p:txBody>
      </p:sp>
      <p:pic>
        <p:nvPicPr>
          <p:cNvPr id="15" name="Attēls 13">
            <a:extLst>
              <a:ext uri="{FF2B5EF4-FFF2-40B4-BE49-F238E27FC236}">
                <a16:creationId xmlns:a16="http://schemas.microsoft.com/office/drawing/2014/main" id="{B19D52E7-F4B6-486E-8FB6-D84873076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4" y="610987"/>
            <a:ext cx="6206441" cy="3584516"/>
          </a:xfrm>
          <a:prstGeom prst="rect">
            <a:avLst/>
          </a:prstGeom>
        </p:spPr>
      </p:pic>
      <p:sp>
        <p:nvSpPr>
          <p:cNvPr id="17" name="Virsraksts 1">
            <a:extLst>
              <a:ext uri="{FF2B5EF4-FFF2-40B4-BE49-F238E27FC236}">
                <a16:creationId xmlns:a16="http://schemas.microsoft.com/office/drawing/2014/main" id="{701D3DE4-F3BB-4CCD-B153-59109617F19B}"/>
              </a:ext>
            </a:extLst>
          </p:cNvPr>
          <p:cNvSpPr txBox="1">
            <a:spLocks/>
          </p:cNvSpPr>
          <p:nvPr/>
        </p:nvSpPr>
        <p:spPr>
          <a:xfrm>
            <a:off x="1155539" y="83338"/>
            <a:ext cx="7723584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Pasākumi pielāgoti saimniecību lielumam</a:t>
            </a:r>
          </a:p>
        </p:txBody>
      </p:sp>
    </p:spTree>
    <p:extLst>
      <p:ext uri="{BB962C8B-B14F-4D97-AF65-F5344CB8AC3E}">
        <p14:creationId xmlns:p14="http://schemas.microsoft.com/office/powerpoint/2010/main" val="49216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EC130-4093-442F-AE8F-314F07635D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28223C45-988E-4C7A-8D95-CE71A536BA6C}"/>
              </a:ext>
            </a:extLst>
          </p:cNvPr>
          <p:cNvSpPr txBox="1">
            <a:spLocks/>
          </p:cNvSpPr>
          <p:nvPr/>
        </p:nvSpPr>
        <p:spPr>
          <a:xfrm>
            <a:off x="1979712" y="214604"/>
            <a:ext cx="6931496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VALSTS BUDŽETĀ PLĀNOTAIS VALSTS ATBALSTS 2020.gadam, milj. eiro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393206-B038-4499-8758-C9A8B391F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12689"/>
              </p:ext>
            </p:extLst>
          </p:nvPr>
        </p:nvGraphicFramePr>
        <p:xfrm>
          <a:off x="172510" y="1556792"/>
          <a:ext cx="8738697" cy="51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697">
                  <a:extLst>
                    <a:ext uri="{9D8B030D-6E8A-4147-A177-3AD203B41FA5}">
                      <a16:colId xmlns:a16="http://schemas.microsoft.com/office/drawing/2014/main" val="2148313874"/>
                    </a:ext>
                  </a:extLst>
                </a:gridCol>
              </a:tblGrid>
              <a:tr h="518344">
                <a:tc>
                  <a:txBody>
                    <a:bodyPr/>
                    <a:lstStyle/>
                    <a:p>
                      <a:pPr algn="ctr"/>
                      <a:r>
                        <a:rPr lang="lv-LV" sz="24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Kopumā plānoti </a:t>
                      </a:r>
                      <a:r>
                        <a:rPr lang="lv-LV" sz="24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 miljoni eiro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38435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190E2CE-5E2F-4B7E-B6BF-723108F78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637" y="1916832"/>
            <a:ext cx="5676448" cy="47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1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19FCE-BE47-4230-B61A-C1E90473FB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69852" y="6423536"/>
            <a:ext cx="322625" cy="324273"/>
          </a:xfrm>
        </p:spPr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12</a:t>
            </a:fld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C3B6BD6B-323C-44F1-AEEF-849D6E361FD8}"/>
              </a:ext>
            </a:extLst>
          </p:cNvPr>
          <p:cNvSpPr txBox="1">
            <a:spLocks/>
          </p:cNvSpPr>
          <p:nvPr/>
        </p:nvSpPr>
        <p:spPr>
          <a:xfrm>
            <a:off x="1924998" y="129817"/>
            <a:ext cx="6806166" cy="11505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4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MAZO LAUKSAIMNIECĪBAS RAŽOTĀJU VALSTS ATBALSTS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76F5E62-3C11-45E1-B3F1-22A366183CEE}"/>
              </a:ext>
            </a:extLst>
          </p:cNvPr>
          <p:cNvSpPr txBox="1">
            <a:spLocks/>
          </p:cNvSpPr>
          <p:nvPr/>
        </p:nvSpPr>
        <p:spPr bwMode="auto">
          <a:xfrm>
            <a:off x="11379200" y="6324600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623725-AE23-4017-BDA2-F1EC3477F77E}" type="slidenum">
              <a:rPr lang="en-US" alt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F3B26-4282-487D-B4DE-0F6046B30F09}"/>
              </a:ext>
            </a:extLst>
          </p:cNvPr>
          <p:cNvSpPr/>
          <p:nvPr/>
        </p:nvSpPr>
        <p:spPr>
          <a:xfrm>
            <a:off x="251520" y="3099367"/>
            <a:ext cx="8659688" cy="1446550"/>
          </a:xfrm>
          <a:prstGeom prst="rect">
            <a:avLst/>
          </a:prstGeom>
          <a:solidFill>
            <a:srgbClr val="FEF6F0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Deklarētā dzīvesvieta vai reģistrācijas adrese ir Latvijā </a:t>
            </a:r>
            <a:r>
              <a:rPr lang="lv-LV" sz="2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ārpus republikas nozīmes pilsētām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Kopējā VPM vai MLS atbalsta tiesīgā platība ir </a:t>
            </a:r>
            <a:r>
              <a:rPr lang="lv-LV" sz="2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mazāka nekā 7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Lauksaimniekiem ES tiešos maksājumus </a:t>
            </a:r>
            <a:r>
              <a:rPr lang="lv-LV" sz="2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aprēķināti līdz 1200 EUR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277833-AA5F-4E1D-AF8D-36FB9B693435}"/>
              </a:ext>
            </a:extLst>
          </p:cNvPr>
          <p:cNvSpPr/>
          <p:nvPr/>
        </p:nvSpPr>
        <p:spPr>
          <a:xfrm>
            <a:off x="4073915" y="4681925"/>
            <a:ext cx="973443" cy="512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7A2A5A-EEBC-4BFF-8BA7-A736848EB1BB}"/>
              </a:ext>
            </a:extLst>
          </p:cNvPr>
          <p:cNvCxnSpPr>
            <a:cxnSpLocks/>
          </p:cNvCxnSpPr>
          <p:nvPr/>
        </p:nvCxnSpPr>
        <p:spPr>
          <a:xfrm flipV="1">
            <a:off x="4560638" y="4537910"/>
            <a:ext cx="0" cy="1636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165943E-6A4E-4489-8DD1-8B020D91C203}"/>
              </a:ext>
            </a:extLst>
          </p:cNvPr>
          <p:cNvSpPr/>
          <p:nvPr/>
        </p:nvSpPr>
        <p:spPr>
          <a:xfrm>
            <a:off x="251520" y="5222810"/>
            <a:ext cx="3384374" cy="1446550"/>
          </a:xfrm>
          <a:prstGeom prst="rect">
            <a:avLst/>
          </a:prstGeom>
          <a:solidFill>
            <a:srgbClr val="F5F8EE"/>
          </a:solidFill>
          <a:ln>
            <a:noFill/>
          </a:ln>
        </p:spPr>
        <p:txBody>
          <a:bodyPr wrap="square">
            <a:spAutoFit/>
          </a:bodyPr>
          <a:lstStyle/>
          <a:p>
            <a:pPr marR="0" algn="ctr"/>
            <a:r>
              <a:rPr lang="lv-LV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Lauksaimniecības  </a:t>
            </a:r>
          </a:p>
          <a:p>
            <a:pPr marR="0" algn="ctr"/>
            <a:r>
              <a:rPr lang="lv-LV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dzīvnieku skaits 2019.g.</a:t>
            </a:r>
          </a:p>
          <a:p>
            <a:pPr marR="0" algn="ctr"/>
            <a:r>
              <a:rPr lang="lv-LV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ekvivalents: vismaz </a:t>
            </a:r>
          </a:p>
          <a:p>
            <a:pPr marR="0" algn="ctr"/>
            <a:r>
              <a:rPr lang="lv-LV" sz="2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liellopu vienība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E5C8AB-A17E-4623-8F7F-47CE69C2AF0D}"/>
              </a:ext>
            </a:extLst>
          </p:cNvPr>
          <p:cNvSpPr/>
          <p:nvPr/>
        </p:nvSpPr>
        <p:spPr>
          <a:xfrm>
            <a:off x="4073916" y="5568147"/>
            <a:ext cx="973443" cy="512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364A29-EB31-4338-A10B-94F65BEB7A31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560638" y="5222810"/>
            <a:ext cx="0" cy="3453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F16B7F3-0FBE-4D42-B24C-A3049A6127AC}"/>
              </a:ext>
            </a:extLst>
          </p:cNvPr>
          <p:cNvSpPr/>
          <p:nvPr/>
        </p:nvSpPr>
        <p:spPr>
          <a:xfrm>
            <a:off x="5450725" y="5100904"/>
            <a:ext cx="3441755" cy="1446550"/>
          </a:xfrm>
          <a:prstGeom prst="rect">
            <a:avLst/>
          </a:prstGeom>
          <a:solidFill>
            <a:srgbClr val="F5F8EE"/>
          </a:solidFill>
          <a:ln>
            <a:noFill/>
          </a:ln>
        </p:spPr>
        <p:txBody>
          <a:bodyPr wrap="square">
            <a:spAutoFit/>
          </a:bodyPr>
          <a:lstStyle/>
          <a:p>
            <a:pPr marR="0" algn="ctr"/>
            <a:r>
              <a:rPr lang="fi-FI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VPM vai MLS atbalsta</a:t>
            </a:r>
            <a:endParaRPr lang="lv-LV" sz="2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algn="ctr"/>
            <a:r>
              <a:rPr lang="lv-LV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fi-FI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iesīgā</a:t>
            </a:r>
            <a:r>
              <a:rPr lang="lv-LV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LIZ platība </a:t>
            </a:r>
            <a:r>
              <a:rPr lang="lv-LV" sz="2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bez</a:t>
            </a:r>
          </a:p>
          <a:p>
            <a:pPr marR="0" algn="ctr"/>
            <a:r>
              <a:rPr lang="lv-LV" sz="2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ilggadīgajiem zālājiem</a:t>
            </a:r>
            <a:r>
              <a:rPr lang="lv-LV" sz="2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marR="0" algn="ctr"/>
            <a:r>
              <a:rPr lang="lv-LV" sz="2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vismaz 0.3 ha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B0023-B936-412F-9F2B-F385F812BC91}"/>
              </a:ext>
            </a:extLst>
          </p:cNvPr>
          <p:cNvCxnSpPr>
            <a:cxnSpLocks/>
            <a:stCxn id="11" idx="2"/>
          </p:cNvCxnSpPr>
          <p:nvPr/>
        </p:nvCxnSpPr>
        <p:spPr>
          <a:xfrm flipH="1" flipV="1">
            <a:off x="3635896" y="5812522"/>
            <a:ext cx="438020" cy="116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621494-33A3-4117-9A64-2D15087E2A06}"/>
              </a:ext>
            </a:extLst>
          </p:cNvPr>
          <p:cNvCxnSpPr>
            <a:cxnSpLocks/>
            <a:stCxn id="11" idx="6"/>
            <a:endCxn id="13" idx="1"/>
          </p:cNvCxnSpPr>
          <p:nvPr/>
        </p:nvCxnSpPr>
        <p:spPr>
          <a:xfrm>
            <a:off x="5047359" y="5824179"/>
            <a:ext cx="4033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2C6CD31-20D9-4F6F-AB32-9C0E1C66E4A9}"/>
              </a:ext>
            </a:extLst>
          </p:cNvPr>
          <p:cNvSpPr txBox="1"/>
          <p:nvPr/>
        </p:nvSpPr>
        <p:spPr>
          <a:xfrm>
            <a:off x="251520" y="1449652"/>
            <a:ext cx="8640957" cy="769441"/>
          </a:xfrm>
          <a:prstGeom prst="rect">
            <a:avLst/>
          </a:prstGeom>
          <a:solidFill>
            <a:srgbClr val="F3F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200" b="1" dirty="0">
                <a:solidFill>
                  <a:srgbClr val="FF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Atbalsta apmērs - 50% no ES tiešajiem maksājumiem, </a:t>
            </a:r>
          </a:p>
          <a:p>
            <a:pPr algn="ctr"/>
            <a:r>
              <a:rPr lang="lv-LV" sz="2200" b="1" dirty="0">
                <a:solidFill>
                  <a:srgbClr val="FF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nepārsniedzot 1250 eiro </a:t>
            </a:r>
            <a:r>
              <a:rPr lang="lv-LV" sz="22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kopā ar ES tiešajiem maksājumiem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99BEBD-FC4D-4377-929B-60851DDA198A}"/>
              </a:ext>
            </a:extLst>
          </p:cNvPr>
          <p:cNvCxnSpPr>
            <a:stCxn id="2" idx="2"/>
            <a:endCxn id="7" idx="0"/>
          </p:cNvCxnSpPr>
          <p:nvPr/>
        </p:nvCxnSpPr>
        <p:spPr>
          <a:xfrm>
            <a:off x="4571999" y="2219093"/>
            <a:ext cx="9365" cy="8802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49C6C6A-F35D-4432-8F4B-49A897D37AD8}"/>
              </a:ext>
            </a:extLst>
          </p:cNvPr>
          <p:cNvSpPr/>
          <p:nvPr/>
        </p:nvSpPr>
        <p:spPr>
          <a:xfrm>
            <a:off x="2481768" y="2367500"/>
            <a:ext cx="4157736" cy="42363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ja izpildīs šādus nosacījumus: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1418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8" y="0"/>
            <a:ext cx="1160748" cy="128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isnstūris 5"/>
          <p:cNvSpPr/>
          <p:nvPr/>
        </p:nvSpPr>
        <p:spPr>
          <a:xfrm>
            <a:off x="323528" y="1261310"/>
            <a:ext cx="8568952" cy="12731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sz="1350"/>
          </a:p>
        </p:txBody>
      </p:sp>
      <p:sp>
        <p:nvSpPr>
          <p:cNvPr id="7" name="Taisnstūris 6"/>
          <p:cNvSpPr/>
          <p:nvPr/>
        </p:nvSpPr>
        <p:spPr>
          <a:xfrm>
            <a:off x="323527" y="2643503"/>
            <a:ext cx="8567861" cy="11905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sz="1350"/>
          </a:p>
        </p:txBody>
      </p:sp>
      <p:sp>
        <p:nvSpPr>
          <p:cNvPr id="8" name="Taisnstūris 7"/>
          <p:cNvSpPr/>
          <p:nvPr/>
        </p:nvSpPr>
        <p:spPr>
          <a:xfrm>
            <a:off x="323528" y="4015852"/>
            <a:ext cx="8567860" cy="12196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sz="1350"/>
          </a:p>
        </p:txBody>
      </p:sp>
      <p:sp>
        <p:nvSpPr>
          <p:cNvPr id="9" name="Taisnstūris 8"/>
          <p:cNvSpPr/>
          <p:nvPr/>
        </p:nvSpPr>
        <p:spPr>
          <a:xfrm>
            <a:off x="323528" y="5465644"/>
            <a:ext cx="8567860" cy="116678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lv-LV" sz="1350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38944" y="395445"/>
            <a:ext cx="6483928" cy="865866"/>
          </a:xfrm>
        </p:spPr>
        <p:txBody>
          <a:bodyPr>
            <a:noAutofit/>
          </a:bodyPr>
          <a:lstStyle/>
          <a:p>
            <a:r>
              <a:rPr lang="lv-LV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Eiropas Jūrlietu, zivsaimniecības [un akvakultūras] fonda 2021-2027 prioritātes un specifiskie mērķi *</a:t>
            </a:r>
            <a:br>
              <a:rPr lang="lv-LV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BA8F-F76E-47DF-BEAD-6EB16D4C4D13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6EB7EA-F734-4FFA-AA2E-7AEAC402D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12" y="2897188"/>
            <a:ext cx="680148" cy="662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E70FFC-C5D5-496B-BF25-E2C5D203D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29" y="1587709"/>
            <a:ext cx="685731" cy="632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15A0CC-6592-40A3-B89D-E54EC1610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18" y="5714964"/>
            <a:ext cx="685731" cy="6681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A35385-8030-4CE9-9E2D-B1D5D9836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30" y="4328524"/>
            <a:ext cx="685731" cy="6343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BFA9E5-2399-494B-AD9B-5F835A2C48F3}"/>
              </a:ext>
            </a:extLst>
          </p:cNvPr>
          <p:cNvSpPr/>
          <p:nvPr/>
        </p:nvSpPr>
        <p:spPr>
          <a:xfrm>
            <a:off x="682479" y="148304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2" algn="just">
              <a:spcBef>
                <a:spcPts val="1200"/>
              </a:spcBef>
              <a:spcAft>
                <a:spcPts val="1800"/>
              </a:spcAft>
            </a:pP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Veicināt ilgtspējīgu zivsaimniecību un ūdens bioloģisko resursu saglabāšanu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8FD509-F48E-4C23-94E9-5A8CBBA72C05}"/>
              </a:ext>
            </a:extLst>
          </p:cNvPr>
          <p:cNvSpPr/>
          <p:nvPr/>
        </p:nvSpPr>
        <p:spPr>
          <a:xfrm>
            <a:off x="710203" y="5565936"/>
            <a:ext cx="4447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2" algn="just">
              <a:spcBef>
                <a:spcPts val="1200"/>
              </a:spcBef>
              <a:spcAft>
                <a:spcPts val="1800"/>
              </a:spcAft>
            </a:pP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Stiprināt starptautisko okeānu pārvaldību un veicināt nebīstamas, drošas, tīras un ilgtspējīgi pārvaldītas jūras un okeānus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9E4289-7780-45E8-90E6-AE6F93B34EB1}"/>
              </a:ext>
            </a:extLst>
          </p:cNvPr>
          <p:cNvSpPr/>
          <p:nvPr/>
        </p:nvSpPr>
        <p:spPr>
          <a:xfrm>
            <a:off x="710203" y="27645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263" lvl="2" algn="just">
              <a:spcBef>
                <a:spcPts val="1200"/>
              </a:spcBef>
              <a:spcAft>
                <a:spcPts val="1800"/>
              </a:spcAft>
            </a:pP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Veicināt ilgtspējīgas akvakultūras aktivitātes un zvejniecības un akvakultūras produktu apstrādi un tirdzniecību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49D8AE-59B3-47F8-A713-507B18877E7F}"/>
              </a:ext>
            </a:extLst>
          </p:cNvPr>
          <p:cNvSpPr/>
          <p:nvPr/>
        </p:nvSpPr>
        <p:spPr>
          <a:xfrm>
            <a:off x="710203" y="40529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263" lvl="2" algn="just">
              <a:spcBef>
                <a:spcPts val="1200"/>
              </a:spcBef>
              <a:spcAft>
                <a:spcPts val="1800"/>
              </a:spcAft>
            </a:pP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Sekmēt ilgtspējīgas zilās ekonomikas izaugsmi un veicināt zvejniecības un akvakultūras kopienu attīstību piekrastē un iekšzemē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905434-9ABF-4878-B480-7A8AE4C37E5A}"/>
              </a:ext>
            </a:extLst>
          </p:cNvPr>
          <p:cNvSpPr/>
          <p:nvPr/>
        </p:nvSpPr>
        <p:spPr>
          <a:xfrm>
            <a:off x="4786934" y="1289416"/>
            <a:ext cx="4104455" cy="1233205"/>
          </a:xfrm>
          <a:prstGeom prst="rect">
            <a:avLst/>
          </a:prstGeom>
          <a:solidFill>
            <a:schemeClr val="accent1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Ekonomiskā, sociālā un vides ilgtspēja zvejniecībā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Energoefektivitāte un CO2 emisiju mazināšana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Zvejas jaudas pielāgošana zvejas iespējām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Zvejas kontrole un zivsaimniecības datu vākšana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Biodaudzveidības</a:t>
            </a: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ekosistēmu saglabāšana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F47636-15CB-45E9-86C9-CCF5299C6C92}"/>
              </a:ext>
            </a:extLst>
          </p:cNvPr>
          <p:cNvSpPr/>
          <p:nvPr/>
        </p:nvSpPr>
        <p:spPr>
          <a:xfrm>
            <a:off x="5282203" y="2645332"/>
            <a:ext cx="3609185" cy="1188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Ilgtspējīgu akvakultūras darbību veicināšana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Zivsaimniecības produktu mārketings, kvalitāte, pievienotā vērtība, pārstrāde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56801B-A1CB-4D15-ABB7-78272C2CBDA4}"/>
              </a:ext>
            </a:extLst>
          </p:cNvPr>
          <p:cNvSpPr/>
          <p:nvPr/>
        </p:nvSpPr>
        <p:spPr>
          <a:xfrm>
            <a:off x="5282202" y="4031313"/>
            <a:ext cx="3609185" cy="11886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Stiprināt vides, kultūras, sociālo un cilvēku resursu izmantošana un stiprināšana zivsaimniecības kopienās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CC62BD-C59E-4E66-8EA1-C3974D22537A}"/>
              </a:ext>
            </a:extLst>
          </p:cNvPr>
          <p:cNvSpPr/>
          <p:nvPr/>
        </p:nvSpPr>
        <p:spPr>
          <a:xfrm>
            <a:off x="5282201" y="5483449"/>
            <a:ext cx="3609185" cy="1137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Zināšanu par jūru, jūras novērošanas attīstība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BBD987-8FBD-435F-84BB-5482A779C248}"/>
              </a:ext>
            </a:extLst>
          </p:cNvPr>
          <p:cNvSpPr/>
          <p:nvPr/>
        </p:nvSpPr>
        <p:spPr>
          <a:xfrm>
            <a:off x="323527" y="6650237"/>
            <a:ext cx="8820473" cy="194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200" i="1" dirty="0">
                <a:solidFill>
                  <a:schemeClr val="tx2"/>
                </a:solidFill>
              </a:rPr>
              <a:t>* Pasākumi regulā netiks definēti. Tos noteiks dalībvalsts saskaņā ar vajadzībām. Zvejniecībā būs noteikts neatbalstāmo darbību saraksts.</a:t>
            </a:r>
            <a:endParaRPr lang="lv-LV" sz="1200" i="1" dirty="0"/>
          </a:p>
        </p:txBody>
      </p:sp>
    </p:spTree>
    <p:extLst>
      <p:ext uri="{BB962C8B-B14F-4D97-AF65-F5344CB8AC3E}">
        <p14:creationId xmlns:p14="http://schemas.microsoft.com/office/powerpoint/2010/main" val="411478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0C889E-248D-460A-BB7A-F822A817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4" y="3140968"/>
            <a:ext cx="7772400" cy="2088232"/>
          </a:xfrm>
        </p:spPr>
        <p:txBody>
          <a:bodyPr>
            <a:normAutofit/>
          </a:bodyPr>
          <a:lstStyle/>
          <a:p>
            <a:r>
              <a:rPr lang="lv-LV" altLang="en-US" sz="3600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PALDIES PAR JŪSU UZMANĪBU!</a:t>
            </a:r>
            <a:endParaRPr lang="en-GB" altLang="en-US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2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35BA5-0A3B-4BE9-B596-1C58FBEE9B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0088" cy="416768"/>
          </a:xfrm>
        </p:spPr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3" name="Virsraksts 1">
            <a:extLst>
              <a:ext uri="{FF2B5EF4-FFF2-40B4-BE49-F238E27FC236}">
                <a16:creationId xmlns:a16="http://schemas.microsoft.com/office/drawing/2014/main" id="{F24C0D55-39C7-4D7A-8BCC-52CDE56DBCFA}"/>
              </a:ext>
            </a:extLst>
          </p:cNvPr>
          <p:cNvSpPr txBox="1">
            <a:spLocks/>
          </p:cNvSpPr>
          <p:nvPr/>
        </p:nvSpPr>
        <p:spPr>
          <a:xfrm>
            <a:off x="1907704" y="199963"/>
            <a:ext cx="7128792" cy="1417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4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GRAUDAUGU NOZARĒ IZAUGSME GALVENOKĀRT UZ KVIEŠU RĒĶINA – </a:t>
            </a:r>
          </a:p>
          <a:p>
            <a:pPr algn="l"/>
            <a:r>
              <a:rPr lang="lv-LV" sz="24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67% NO PLATĪBĀM UN 75% NO GRAUDU KOPRAŽAS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4273E-CC2C-4B1B-8543-66DD3E69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801786"/>
            <a:ext cx="91085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35BA5-0A3B-4BE9-B596-1C58FBEE9B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88424" y="6324600"/>
            <a:ext cx="450776" cy="416768"/>
          </a:xfrm>
        </p:spPr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Virsraksts 1">
            <a:extLst>
              <a:ext uri="{FF2B5EF4-FFF2-40B4-BE49-F238E27FC236}">
                <a16:creationId xmlns:a16="http://schemas.microsoft.com/office/drawing/2014/main" id="{F24C0D55-39C7-4D7A-8BCC-52CDE56DBCFA}"/>
              </a:ext>
            </a:extLst>
          </p:cNvPr>
          <p:cNvSpPr txBox="1">
            <a:spLocks/>
          </p:cNvSpPr>
          <p:nvPr/>
        </p:nvSpPr>
        <p:spPr>
          <a:xfrm>
            <a:off x="1998437" y="116632"/>
            <a:ext cx="6840763" cy="1417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4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PIENSAIMNIECĪBAS NOZARĒ – </a:t>
            </a:r>
          </a:p>
          <a:p>
            <a:pPr algn="l"/>
            <a:r>
              <a:rPr lang="lv-LV" sz="24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SAMAZINĀS SLAUCAMO GOVJU SKAITS, BET</a:t>
            </a:r>
          </a:p>
          <a:p>
            <a:pPr algn="l"/>
            <a:r>
              <a:rPr lang="lv-LV" sz="24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PIEAUG PRODUKTIVITĀTE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2B762-F349-40E8-9848-5D4FB2660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070"/>
            <a:ext cx="9144000" cy="4967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92C097-985B-4BE7-BC36-FA7DC6D16440}"/>
              </a:ext>
            </a:extLst>
          </p:cNvPr>
          <p:cNvSpPr txBox="1"/>
          <p:nvPr/>
        </p:nvSpPr>
        <p:spPr>
          <a:xfrm>
            <a:off x="1043608" y="1412776"/>
            <a:ext cx="6984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u="sng" dirty="0">
                <a:solidFill>
                  <a:srgbClr val="4F8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2018/2004</a:t>
            </a:r>
            <a:r>
              <a:rPr lang="lv-LV" sz="1400" dirty="0">
                <a:solidFill>
                  <a:srgbClr val="4F81B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rgbClr val="4F81BD"/>
                </a:solidFill>
              </a:rPr>
              <a:t>Saražotais apjoms + 25% (no 786,4 tūkst. tonnu uz 982,9 tūkst. tonnu)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rgbClr val="4F81BD"/>
                </a:solidFill>
              </a:rPr>
              <a:t>Slaucamo govju skaits -23% samazinājies (no 186 tūkst. dzīvnieku uz 144 tūkst. govju)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rgbClr val="4F81BD"/>
                </a:solidFill>
              </a:rPr>
              <a:t>Vidējais izslaukums no govs +56% (no 4251 kg uz 6614 kg gadā)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rgbClr val="4F81BD"/>
                </a:solidFill>
              </a:rPr>
              <a:t>Vidējais ganāmpulka (saimniecības) lielums pieaudzis no 3 līdz 10 govīm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v-LV" sz="1400" dirty="0">
              <a:solidFill>
                <a:srgbClr val="4F8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v-LV" sz="1400" dirty="0">
              <a:solidFill>
                <a:srgbClr val="4F81B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1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35BA5-0A3B-4BE9-B596-1C58FBEE9B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44408" y="6324600"/>
            <a:ext cx="594792" cy="533400"/>
          </a:xfrm>
        </p:spPr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" name="Virsraksts 1">
            <a:extLst>
              <a:ext uri="{FF2B5EF4-FFF2-40B4-BE49-F238E27FC236}">
                <a16:creationId xmlns:a16="http://schemas.microsoft.com/office/drawing/2014/main" id="{F24C0D55-39C7-4D7A-8BCC-52CDE56DBCFA}"/>
              </a:ext>
            </a:extLst>
          </p:cNvPr>
          <p:cNvSpPr txBox="1">
            <a:spLocks/>
          </p:cNvSpPr>
          <p:nvPr/>
        </p:nvSpPr>
        <p:spPr>
          <a:xfrm>
            <a:off x="1998437" y="116632"/>
            <a:ext cx="6840763" cy="1417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4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LIELLOPU GAĻAS NOZARĒ PIEAUG DZĪVNIEKU SKAITS, BET SAMAZINĀS LIELLOPU GAĻAS RAŽOŠANA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B998A8-1A96-48D0-A8E4-049CAD809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304"/>
            <a:ext cx="9144000" cy="518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9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F363F-2560-44BC-AA0B-D25C3914FF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1DD83C-EF47-4298-AC65-70F15C366CCE}"/>
              </a:ext>
            </a:extLst>
          </p:cNvPr>
          <p:cNvSpPr/>
          <p:nvPr/>
        </p:nvSpPr>
        <p:spPr>
          <a:xfrm>
            <a:off x="621904" y="1611021"/>
            <a:ext cx="80648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Ražošana  - no pašpatēriņa par tirgus dalībnieku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Augstāka pievienotā vērtība, priekšroka vietējam produktam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Eksportspēja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Ģimenes saimniecības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Saimniecībām jāsadarbojas/</a:t>
            </a:r>
            <a:r>
              <a:rPr lang="lv-LV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jākooperējās</a:t>
            </a: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 augstākai nākošā līmeņa pievienotai vērtībai!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Vides prasībām lauksaimniecībā jābūt atbilstošām KLP finansējumam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Atbalstam ja kaut ko dari nevis vienkārši pienākas!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lv-LV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Virsraksts 1">
            <a:extLst>
              <a:ext uri="{FF2B5EF4-FFF2-40B4-BE49-F238E27FC236}">
                <a16:creationId xmlns:a16="http://schemas.microsoft.com/office/drawing/2014/main" id="{FF70DE40-4977-45F7-93CA-7D22C975C0C4}"/>
              </a:ext>
            </a:extLst>
          </p:cNvPr>
          <p:cNvSpPr txBox="1">
            <a:spLocks/>
          </p:cNvSpPr>
          <p:nvPr/>
        </p:nvSpPr>
        <p:spPr>
          <a:xfrm>
            <a:off x="1871192" y="0"/>
            <a:ext cx="7272808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Galvenie uzsvari!</a:t>
            </a:r>
            <a:endParaRPr lang="lv-LV" sz="280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AE797-F24A-480E-BA7E-28AB0DE292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8" name="Virsraksts 1">
            <a:extLst>
              <a:ext uri="{FF2B5EF4-FFF2-40B4-BE49-F238E27FC236}">
                <a16:creationId xmlns:a16="http://schemas.microsoft.com/office/drawing/2014/main" id="{BE7173F9-F615-4CEB-AC1D-0BB33AEDF498}"/>
              </a:ext>
            </a:extLst>
          </p:cNvPr>
          <p:cNvSpPr txBox="1">
            <a:spLocks/>
          </p:cNvSpPr>
          <p:nvPr/>
        </p:nvSpPr>
        <p:spPr>
          <a:xfrm>
            <a:off x="1979712" y="214604"/>
            <a:ext cx="6931496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TIEŠO MAKSĀJUMU UN LAUKU ATTĪSTĪBAS FINANSĒJUMS, miljardi EUR </a:t>
            </a:r>
            <a:endParaRPr lang="lv-LV" sz="2800" dirty="0">
              <a:solidFill>
                <a:schemeClr val="bg2">
                  <a:lumMod val="10000"/>
                </a:schemeClr>
              </a:solidFill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280325-3F10-4D30-A5F3-2E4A75B5F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64" y="1196752"/>
            <a:ext cx="9144000" cy="553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8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E648C-3976-473A-B3AC-8307116F1C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Slaida numura vietturis 3">
            <a:extLst>
              <a:ext uri="{FF2B5EF4-FFF2-40B4-BE49-F238E27FC236}">
                <a16:creationId xmlns:a16="http://schemas.microsoft.com/office/drawing/2014/main" id="{E9CFF265-0AA5-4391-AB77-9292F35F8288}"/>
              </a:ext>
            </a:extLst>
          </p:cNvPr>
          <p:cNvSpPr txBox="1">
            <a:spLocks/>
          </p:cNvSpPr>
          <p:nvPr/>
        </p:nvSpPr>
        <p:spPr>
          <a:xfrm>
            <a:off x="8534400" y="6627573"/>
            <a:ext cx="304800" cy="289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Taisnstūris 5">
            <a:extLst>
              <a:ext uri="{FF2B5EF4-FFF2-40B4-BE49-F238E27FC236}">
                <a16:creationId xmlns:a16="http://schemas.microsoft.com/office/drawing/2014/main" id="{F5B9E934-ED88-4581-B6D4-9CAAA09D6D2D}"/>
              </a:ext>
            </a:extLst>
          </p:cNvPr>
          <p:cNvSpPr/>
          <p:nvPr/>
        </p:nvSpPr>
        <p:spPr>
          <a:xfrm>
            <a:off x="251520" y="2061413"/>
            <a:ext cx="8712968" cy="150651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aisnstūris 6">
            <a:extLst>
              <a:ext uri="{FF2B5EF4-FFF2-40B4-BE49-F238E27FC236}">
                <a16:creationId xmlns:a16="http://schemas.microsoft.com/office/drawing/2014/main" id="{AB94DF85-9B6E-443D-857E-62BD79A8E59F}"/>
              </a:ext>
            </a:extLst>
          </p:cNvPr>
          <p:cNvSpPr/>
          <p:nvPr/>
        </p:nvSpPr>
        <p:spPr>
          <a:xfrm>
            <a:off x="251520" y="3640157"/>
            <a:ext cx="8712968" cy="150651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168095D2-69D0-4D09-89C7-06F2CCA58303}"/>
              </a:ext>
            </a:extLst>
          </p:cNvPr>
          <p:cNvSpPr/>
          <p:nvPr/>
        </p:nvSpPr>
        <p:spPr>
          <a:xfrm>
            <a:off x="251520" y="5232215"/>
            <a:ext cx="8712968" cy="1506519"/>
          </a:xfrm>
          <a:prstGeom prst="rect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CB7ACFD6-0CAF-4782-A651-7D518E7CB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07804" y="2103206"/>
            <a:ext cx="864096" cy="821737"/>
          </a:xfrm>
          <a:prstGeom prst="rect">
            <a:avLst/>
          </a:prstGeom>
        </p:spPr>
      </p:pic>
      <p:sp>
        <p:nvSpPr>
          <p:cNvPr id="10" name="Taisnstūris 1">
            <a:extLst>
              <a:ext uri="{FF2B5EF4-FFF2-40B4-BE49-F238E27FC236}">
                <a16:creationId xmlns:a16="http://schemas.microsoft.com/office/drawing/2014/main" id="{83C57FFC-E627-492A-A9A5-2428C02D81BF}"/>
              </a:ext>
            </a:extLst>
          </p:cNvPr>
          <p:cNvSpPr/>
          <p:nvPr/>
        </p:nvSpPr>
        <p:spPr>
          <a:xfrm>
            <a:off x="1947910" y="2928528"/>
            <a:ext cx="2628292" cy="61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TAISNĪGI IENĀKUMI</a:t>
            </a:r>
          </a:p>
        </p:txBody>
      </p:sp>
      <p:pic>
        <p:nvPicPr>
          <p:cNvPr id="11" name="Attēls 9">
            <a:extLst>
              <a:ext uri="{FF2B5EF4-FFF2-40B4-BE49-F238E27FC236}">
                <a16:creationId xmlns:a16="http://schemas.microsoft.com/office/drawing/2014/main" id="{70A29DAC-4CD0-4815-81B4-E38AD0FDE3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04048" y="2101797"/>
            <a:ext cx="864096" cy="794385"/>
          </a:xfrm>
          <a:prstGeom prst="rect">
            <a:avLst/>
          </a:prstGeom>
        </p:spPr>
      </p:pic>
      <p:sp>
        <p:nvSpPr>
          <p:cNvPr id="12" name="Taisnstūris 10">
            <a:extLst>
              <a:ext uri="{FF2B5EF4-FFF2-40B4-BE49-F238E27FC236}">
                <a16:creationId xmlns:a16="http://schemas.microsoft.com/office/drawing/2014/main" id="{330636FE-DFBD-4514-A367-149677D08649}"/>
              </a:ext>
            </a:extLst>
          </p:cNvPr>
          <p:cNvSpPr/>
          <p:nvPr/>
        </p:nvSpPr>
        <p:spPr>
          <a:xfrm>
            <a:off x="4142053" y="2961547"/>
            <a:ext cx="2628292" cy="61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PALIELINĀT KONKURĒTSPĒJU</a:t>
            </a:r>
          </a:p>
        </p:txBody>
      </p:sp>
      <p:sp>
        <p:nvSpPr>
          <p:cNvPr id="13" name="Taisnstūris 11">
            <a:extLst>
              <a:ext uri="{FF2B5EF4-FFF2-40B4-BE49-F238E27FC236}">
                <a16:creationId xmlns:a16="http://schemas.microsoft.com/office/drawing/2014/main" id="{90EA68FD-4F85-45D5-B5C2-5D06CA988E9C}"/>
              </a:ext>
            </a:extLst>
          </p:cNvPr>
          <p:cNvSpPr/>
          <p:nvPr/>
        </p:nvSpPr>
        <p:spPr>
          <a:xfrm>
            <a:off x="6372200" y="2956464"/>
            <a:ext cx="2628292" cy="61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LĪDZSVAROT VARU PĀRTIKAS ĶĒDĒ</a:t>
            </a:r>
          </a:p>
        </p:txBody>
      </p:sp>
      <p:pic>
        <p:nvPicPr>
          <p:cNvPr id="14" name="Attēls 12">
            <a:extLst>
              <a:ext uri="{FF2B5EF4-FFF2-40B4-BE49-F238E27FC236}">
                <a16:creationId xmlns:a16="http://schemas.microsoft.com/office/drawing/2014/main" id="{E9E6371B-04F7-4626-8796-9B373F37FF0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77414" y="2116311"/>
            <a:ext cx="864096" cy="794103"/>
          </a:xfrm>
          <a:prstGeom prst="rect">
            <a:avLst/>
          </a:prstGeom>
        </p:spPr>
      </p:pic>
      <p:pic>
        <p:nvPicPr>
          <p:cNvPr id="15" name="Attēls 13">
            <a:extLst>
              <a:ext uri="{FF2B5EF4-FFF2-40B4-BE49-F238E27FC236}">
                <a16:creationId xmlns:a16="http://schemas.microsoft.com/office/drawing/2014/main" id="{05C374B4-D01B-445F-91EF-826A5D8E607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753798" y="3702804"/>
            <a:ext cx="864096" cy="812754"/>
          </a:xfrm>
          <a:prstGeom prst="rect">
            <a:avLst/>
          </a:prstGeom>
        </p:spPr>
      </p:pic>
      <p:sp>
        <p:nvSpPr>
          <p:cNvPr id="16" name="Taisnstūris 14">
            <a:extLst>
              <a:ext uri="{FF2B5EF4-FFF2-40B4-BE49-F238E27FC236}">
                <a16:creationId xmlns:a16="http://schemas.microsoft.com/office/drawing/2014/main" id="{6863206C-9EA8-45F7-BBE6-59A5438D4252}"/>
              </a:ext>
            </a:extLst>
          </p:cNvPr>
          <p:cNvSpPr/>
          <p:nvPr/>
        </p:nvSpPr>
        <p:spPr>
          <a:xfrm>
            <a:off x="1871700" y="4541143"/>
            <a:ext cx="2628292" cy="61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accent3">
                    <a:lumMod val="75000"/>
                  </a:schemeClr>
                </a:solidFill>
              </a:rPr>
              <a:t>RĪCĪBA KLIMATA JOMĀ</a:t>
            </a:r>
          </a:p>
        </p:txBody>
      </p:sp>
      <p:sp>
        <p:nvSpPr>
          <p:cNvPr id="17" name="Taisnstūris 15">
            <a:extLst>
              <a:ext uri="{FF2B5EF4-FFF2-40B4-BE49-F238E27FC236}">
                <a16:creationId xmlns:a16="http://schemas.microsoft.com/office/drawing/2014/main" id="{09CA175B-2CD2-4CF3-A4F7-8A791AD69BE5}"/>
              </a:ext>
            </a:extLst>
          </p:cNvPr>
          <p:cNvSpPr/>
          <p:nvPr/>
        </p:nvSpPr>
        <p:spPr>
          <a:xfrm>
            <a:off x="4193958" y="4545723"/>
            <a:ext cx="2628292" cy="61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accent3">
                    <a:lumMod val="75000"/>
                  </a:schemeClr>
                </a:solidFill>
              </a:rPr>
              <a:t>VIDRŪPE</a:t>
            </a:r>
          </a:p>
        </p:txBody>
      </p:sp>
      <p:pic>
        <p:nvPicPr>
          <p:cNvPr id="18" name="Attēls 16">
            <a:extLst>
              <a:ext uri="{FF2B5EF4-FFF2-40B4-BE49-F238E27FC236}">
                <a16:creationId xmlns:a16="http://schemas.microsoft.com/office/drawing/2014/main" id="{A4FE59CC-13CB-4E66-84A7-46426D454AD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076056" y="3737955"/>
            <a:ext cx="864096" cy="807111"/>
          </a:xfrm>
          <a:prstGeom prst="rect">
            <a:avLst/>
          </a:prstGeom>
        </p:spPr>
      </p:pic>
      <p:pic>
        <p:nvPicPr>
          <p:cNvPr id="19" name="Attēls 17">
            <a:extLst>
              <a:ext uri="{FF2B5EF4-FFF2-40B4-BE49-F238E27FC236}">
                <a16:creationId xmlns:a16="http://schemas.microsoft.com/office/drawing/2014/main" id="{30F85588-CB7E-49F4-AC87-D1483E59C6B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331420" y="3705479"/>
            <a:ext cx="810090" cy="807111"/>
          </a:xfrm>
          <a:prstGeom prst="rect">
            <a:avLst/>
          </a:prstGeom>
        </p:spPr>
      </p:pic>
      <p:sp>
        <p:nvSpPr>
          <p:cNvPr id="20" name="Taisnstūris 18">
            <a:extLst>
              <a:ext uri="{FF2B5EF4-FFF2-40B4-BE49-F238E27FC236}">
                <a16:creationId xmlns:a16="http://schemas.microsoft.com/office/drawing/2014/main" id="{B099CCB9-F614-4DE0-87BB-429AB41510C8}"/>
              </a:ext>
            </a:extLst>
          </p:cNvPr>
          <p:cNvSpPr/>
          <p:nvPr/>
        </p:nvSpPr>
        <p:spPr>
          <a:xfrm>
            <a:off x="6300192" y="4530125"/>
            <a:ext cx="2628292" cy="61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accent3">
                    <a:lumMod val="75000"/>
                  </a:schemeClr>
                </a:solidFill>
              </a:rPr>
              <a:t>SAGLABĀT AINAVAS UN BIODAUDZVEIDĪBU</a:t>
            </a:r>
          </a:p>
        </p:txBody>
      </p:sp>
      <p:pic>
        <p:nvPicPr>
          <p:cNvPr id="21" name="Attēls 19">
            <a:extLst>
              <a:ext uri="{FF2B5EF4-FFF2-40B4-BE49-F238E27FC236}">
                <a16:creationId xmlns:a16="http://schemas.microsoft.com/office/drawing/2014/main" id="{A10C503C-27DB-46C4-9AC6-D07B8101504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753798" y="5298963"/>
            <a:ext cx="864096" cy="833548"/>
          </a:xfrm>
          <a:prstGeom prst="rect">
            <a:avLst/>
          </a:prstGeom>
        </p:spPr>
      </p:pic>
      <p:pic>
        <p:nvPicPr>
          <p:cNvPr id="22" name="Attēls 20">
            <a:extLst>
              <a:ext uri="{FF2B5EF4-FFF2-40B4-BE49-F238E27FC236}">
                <a16:creationId xmlns:a16="http://schemas.microsoft.com/office/drawing/2014/main" id="{093C8E54-5F2F-4B86-AAD0-2305B965E011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082239" y="5298963"/>
            <a:ext cx="864096" cy="833548"/>
          </a:xfrm>
          <a:prstGeom prst="rect">
            <a:avLst/>
          </a:prstGeom>
        </p:spPr>
      </p:pic>
      <p:pic>
        <p:nvPicPr>
          <p:cNvPr id="23" name="Attēls 21">
            <a:extLst>
              <a:ext uri="{FF2B5EF4-FFF2-40B4-BE49-F238E27FC236}">
                <a16:creationId xmlns:a16="http://schemas.microsoft.com/office/drawing/2014/main" id="{55A55FCC-2AC7-44EE-A0BB-01AA37D07E63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7331420" y="5273688"/>
            <a:ext cx="864096" cy="858823"/>
          </a:xfrm>
          <a:prstGeom prst="rect">
            <a:avLst/>
          </a:prstGeom>
        </p:spPr>
      </p:pic>
      <p:sp>
        <p:nvSpPr>
          <p:cNvPr id="24" name="Taisnstūris 22">
            <a:extLst>
              <a:ext uri="{FF2B5EF4-FFF2-40B4-BE49-F238E27FC236}">
                <a16:creationId xmlns:a16="http://schemas.microsoft.com/office/drawing/2014/main" id="{3A5C0B74-8643-4B1E-B676-4150F8A06100}"/>
              </a:ext>
            </a:extLst>
          </p:cNvPr>
          <p:cNvSpPr/>
          <p:nvPr/>
        </p:nvSpPr>
        <p:spPr>
          <a:xfrm>
            <a:off x="1871700" y="6108884"/>
            <a:ext cx="2628292" cy="61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SEKMĒT PAAUDŽU MAIŅU</a:t>
            </a:r>
          </a:p>
        </p:txBody>
      </p:sp>
      <p:sp>
        <p:nvSpPr>
          <p:cNvPr id="25" name="Taisnstūris 23">
            <a:extLst>
              <a:ext uri="{FF2B5EF4-FFF2-40B4-BE49-F238E27FC236}">
                <a16:creationId xmlns:a16="http://schemas.microsoft.com/office/drawing/2014/main" id="{A8E99484-7D27-4D1E-945C-D789CBC60F2F}"/>
              </a:ext>
            </a:extLst>
          </p:cNvPr>
          <p:cNvSpPr/>
          <p:nvPr/>
        </p:nvSpPr>
        <p:spPr>
          <a:xfrm>
            <a:off x="4160511" y="6090502"/>
            <a:ext cx="2628292" cy="61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PLAUKSTOŠI LAUKU APVIDI</a:t>
            </a:r>
          </a:p>
        </p:txBody>
      </p:sp>
      <p:sp>
        <p:nvSpPr>
          <p:cNvPr id="26" name="Taisnstūris 24">
            <a:extLst>
              <a:ext uri="{FF2B5EF4-FFF2-40B4-BE49-F238E27FC236}">
                <a16:creationId xmlns:a16="http://schemas.microsoft.com/office/drawing/2014/main" id="{6B9CD7C6-1D3D-4CB1-BF16-D160A890F5BF}"/>
              </a:ext>
            </a:extLst>
          </p:cNvPr>
          <p:cNvSpPr/>
          <p:nvPr/>
        </p:nvSpPr>
        <p:spPr>
          <a:xfrm>
            <a:off x="6449322" y="6094058"/>
            <a:ext cx="2628292" cy="61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AIZSARGĀT PĀRTIKAS &amp; VESELĪBAS KVALITĀTI</a:t>
            </a:r>
          </a:p>
        </p:txBody>
      </p:sp>
      <p:sp>
        <p:nvSpPr>
          <p:cNvPr id="27" name="Taisnstūris 25">
            <a:extLst>
              <a:ext uri="{FF2B5EF4-FFF2-40B4-BE49-F238E27FC236}">
                <a16:creationId xmlns:a16="http://schemas.microsoft.com/office/drawing/2014/main" id="{45C939FC-4A18-4B55-9860-F18E6A9894CB}"/>
              </a:ext>
            </a:extLst>
          </p:cNvPr>
          <p:cNvSpPr/>
          <p:nvPr/>
        </p:nvSpPr>
        <p:spPr>
          <a:xfrm>
            <a:off x="409143" y="2485126"/>
            <a:ext cx="1861432" cy="61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accent6">
                    <a:lumMod val="75000"/>
                  </a:schemeClr>
                </a:solidFill>
              </a:rPr>
              <a:t>EKONOMIKAS MĒRĶI</a:t>
            </a:r>
          </a:p>
        </p:txBody>
      </p:sp>
      <p:sp>
        <p:nvSpPr>
          <p:cNvPr id="28" name="Taisnstūris 26">
            <a:extLst>
              <a:ext uri="{FF2B5EF4-FFF2-40B4-BE49-F238E27FC236}">
                <a16:creationId xmlns:a16="http://schemas.microsoft.com/office/drawing/2014/main" id="{3252E170-2658-4437-A3F6-E7A5ACA39938}"/>
              </a:ext>
            </a:extLst>
          </p:cNvPr>
          <p:cNvSpPr/>
          <p:nvPr/>
        </p:nvSpPr>
        <p:spPr>
          <a:xfrm>
            <a:off x="351070" y="4341804"/>
            <a:ext cx="1861432" cy="61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accent3">
                    <a:lumMod val="75000"/>
                  </a:schemeClr>
                </a:solidFill>
              </a:rPr>
              <a:t>VIDES</a:t>
            </a:r>
          </a:p>
          <a:p>
            <a:pPr algn="ctr"/>
            <a:r>
              <a:rPr lang="lv-LV" b="1" dirty="0">
                <a:solidFill>
                  <a:schemeClr val="accent3">
                    <a:lumMod val="75000"/>
                  </a:schemeClr>
                </a:solidFill>
              </a:rPr>
              <a:t> MĒRĶI</a:t>
            </a:r>
          </a:p>
        </p:txBody>
      </p:sp>
      <p:sp>
        <p:nvSpPr>
          <p:cNvPr id="29" name="Taisnstūris 27">
            <a:extLst>
              <a:ext uri="{FF2B5EF4-FFF2-40B4-BE49-F238E27FC236}">
                <a16:creationId xmlns:a16="http://schemas.microsoft.com/office/drawing/2014/main" id="{791F5DDF-894E-493C-A463-9A85CA959437}"/>
              </a:ext>
            </a:extLst>
          </p:cNvPr>
          <p:cNvSpPr/>
          <p:nvPr/>
        </p:nvSpPr>
        <p:spPr>
          <a:xfrm>
            <a:off x="310119" y="5599805"/>
            <a:ext cx="1861432" cy="61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SOCIĀLIE</a:t>
            </a:r>
          </a:p>
          <a:p>
            <a:pPr algn="ctr"/>
            <a:r>
              <a:rPr lang="lv-LV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MĒRĶI</a:t>
            </a:r>
          </a:p>
        </p:txBody>
      </p:sp>
      <p:sp>
        <p:nvSpPr>
          <p:cNvPr id="30" name="Taisnstūris 28">
            <a:extLst>
              <a:ext uri="{FF2B5EF4-FFF2-40B4-BE49-F238E27FC236}">
                <a16:creationId xmlns:a16="http://schemas.microsoft.com/office/drawing/2014/main" id="{D724D082-9BB6-4E1A-A468-D51AFD3A1B4D}"/>
              </a:ext>
            </a:extLst>
          </p:cNvPr>
          <p:cNvSpPr/>
          <p:nvPr/>
        </p:nvSpPr>
        <p:spPr>
          <a:xfrm>
            <a:off x="251520" y="1409653"/>
            <a:ext cx="8712968" cy="53546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aisnstūris 29">
            <a:extLst>
              <a:ext uri="{FF2B5EF4-FFF2-40B4-BE49-F238E27FC236}">
                <a16:creationId xmlns:a16="http://schemas.microsoft.com/office/drawing/2014/main" id="{2D399BFA-9F7E-48BD-ADDD-F5E3B8F6EF0D}"/>
              </a:ext>
            </a:extLst>
          </p:cNvPr>
          <p:cNvSpPr/>
          <p:nvPr/>
        </p:nvSpPr>
        <p:spPr>
          <a:xfrm>
            <a:off x="351070" y="1501139"/>
            <a:ext cx="8037354" cy="4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dirty="0">
                <a:solidFill>
                  <a:schemeClr val="bg1">
                    <a:lumMod val="50000"/>
                  </a:schemeClr>
                </a:solidFill>
              </a:rPr>
              <a:t>HORIZONTĀLAIS MĒRĶIS – ZINĀŠANAS, KONSULTĀCIJAS, INOVĀCIJAS</a:t>
            </a:r>
          </a:p>
        </p:txBody>
      </p:sp>
      <p:sp>
        <p:nvSpPr>
          <p:cNvPr id="32" name="Virsraksts 1">
            <a:extLst>
              <a:ext uri="{FF2B5EF4-FFF2-40B4-BE49-F238E27FC236}">
                <a16:creationId xmlns:a16="http://schemas.microsoft.com/office/drawing/2014/main" id="{505E948F-FC64-4B56-997A-F4AB88760B6B}"/>
              </a:ext>
            </a:extLst>
          </p:cNvPr>
          <p:cNvSpPr txBox="1">
            <a:spLocks/>
          </p:cNvSpPr>
          <p:nvPr/>
        </p:nvSpPr>
        <p:spPr>
          <a:xfrm>
            <a:off x="1979712" y="214604"/>
            <a:ext cx="6931496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JĀNOSAKA SVARĪGĀKIE </a:t>
            </a:r>
          </a:p>
          <a:p>
            <a:pPr algn="l"/>
            <a:r>
              <a:rPr lang="lv-LV" sz="28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KLP NĀKOTNES MĒRĶI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1FCC5E4-698A-469A-83E9-7D53181DE315}"/>
              </a:ext>
            </a:extLst>
          </p:cNvPr>
          <p:cNvSpPr/>
          <p:nvPr/>
        </p:nvSpPr>
        <p:spPr>
          <a:xfrm>
            <a:off x="807849" y="3426135"/>
            <a:ext cx="1928770" cy="707583"/>
          </a:xfrm>
          <a:prstGeom prst="wedgeEllipseCallout">
            <a:avLst>
              <a:gd name="adj1" fmla="val -30007"/>
              <a:gd name="adj2" fmla="val 86805"/>
            </a:avLst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40% no finansējuma</a:t>
            </a:r>
          </a:p>
        </p:txBody>
      </p:sp>
    </p:spTree>
    <p:extLst>
      <p:ext uri="{BB962C8B-B14F-4D97-AF65-F5344CB8AC3E}">
        <p14:creationId xmlns:p14="http://schemas.microsoft.com/office/powerpoint/2010/main" val="203913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1EF6D-2B19-49AE-987C-4538A2C138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8</a:t>
            </a:fld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aida numura vietturis 3">
            <a:extLst>
              <a:ext uri="{FF2B5EF4-FFF2-40B4-BE49-F238E27FC236}">
                <a16:creationId xmlns:a16="http://schemas.microsoft.com/office/drawing/2014/main" id="{9094CF56-4B73-4957-978D-2D5F28BD82A3}"/>
              </a:ext>
            </a:extLst>
          </p:cNvPr>
          <p:cNvSpPr txBox="1">
            <a:spLocks/>
          </p:cNvSpPr>
          <p:nvPr/>
        </p:nvSpPr>
        <p:spPr>
          <a:xfrm>
            <a:off x="8534400" y="6324600"/>
            <a:ext cx="304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7172D2A-A335-45D1-B5BB-8EEF06FA6A4E}" type="slidenum">
              <a:rPr lang="en-US" altLang="en-US" smtClean="0">
                <a:latin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8</a:t>
            </a:fld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Shēma 4">
            <a:extLst>
              <a:ext uri="{FF2B5EF4-FFF2-40B4-BE49-F238E27FC236}">
                <a16:creationId xmlns:a16="http://schemas.microsoft.com/office/drawing/2014/main" id="{7949DA3E-0C67-4728-A2DC-F3BB49A2B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447155"/>
              </p:ext>
            </p:extLst>
          </p:nvPr>
        </p:nvGraphicFramePr>
        <p:xfrm>
          <a:off x="251520" y="1412776"/>
          <a:ext cx="1080120" cy="71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hēma 5">
            <a:extLst>
              <a:ext uri="{FF2B5EF4-FFF2-40B4-BE49-F238E27FC236}">
                <a16:creationId xmlns:a16="http://schemas.microsoft.com/office/drawing/2014/main" id="{2BFEF9C5-DACC-4D72-85CC-ACE500B8B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310196"/>
              </p:ext>
            </p:extLst>
          </p:nvPr>
        </p:nvGraphicFramePr>
        <p:xfrm>
          <a:off x="885547" y="2316748"/>
          <a:ext cx="1080120" cy="75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Shēma 6">
            <a:extLst>
              <a:ext uri="{FF2B5EF4-FFF2-40B4-BE49-F238E27FC236}">
                <a16:creationId xmlns:a16="http://schemas.microsoft.com/office/drawing/2014/main" id="{D3055481-BE4E-434E-8C56-24B8F0F62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845511"/>
              </p:ext>
            </p:extLst>
          </p:nvPr>
        </p:nvGraphicFramePr>
        <p:xfrm>
          <a:off x="1458329" y="3348529"/>
          <a:ext cx="1080120" cy="86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Shēma 7">
            <a:extLst>
              <a:ext uri="{FF2B5EF4-FFF2-40B4-BE49-F238E27FC236}">
                <a16:creationId xmlns:a16="http://schemas.microsoft.com/office/drawing/2014/main" id="{0C81BAE5-A78C-4874-9980-A4A95FA04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842590"/>
              </p:ext>
            </p:extLst>
          </p:nvPr>
        </p:nvGraphicFramePr>
        <p:xfrm>
          <a:off x="926654" y="4407924"/>
          <a:ext cx="1165702" cy="767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10" name="Taisns savienotājs 27">
            <a:extLst>
              <a:ext uri="{FF2B5EF4-FFF2-40B4-BE49-F238E27FC236}">
                <a16:creationId xmlns:a16="http://schemas.microsoft.com/office/drawing/2014/main" id="{7D5A3891-5BC9-4F4C-8B10-FBA31C184DA5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1425607" y="3068960"/>
            <a:ext cx="572782" cy="279569"/>
          </a:xfrm>
          <a:prstGeom prst="line">
            <a:avLst/>
          </a:prstGeom>
          <a:ln w="31750">
            <a:solidFill>
              <a:srgbClr val="5FA4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savienotājs 35">
            <a:extLst>
              <a:ext uri="{FF2B5EF4-FFF2-40B4-BE49-F238E27FC236}">
                <a16:creationId xmlns:a16="http://schemas.microsoft.com/office/drawing/2014/main" id="{DF235663-859D-4BCE-A3A3-259634543AAE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791580" y="2124388"/>
            <a:ext cx="634027" cy="192360"/>
          </a:xfrm>
          <a:prstGeom prst="line">
            <a:avLst/>
          </a:prstGeom>
          <a:ln w="31750">
            <a:solidFill>
              <a:srgbClr val="5FA40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38">
            <a:extLst>
              <a:ext uri="{FF2B5EF4-FFF2-40B4-BE49-F238E27FC236}">
                <a16:creationId xmlns:a16="http://schemas.microsoft.com/office/drawing/2014/main" id="{F05EF5FB-1249-4123-90B6-4251AE781856}"/>
              </a:ext>
            </a:extLst>
          </p:cNvPr>
          <p:cNvCxnSpPr>
            <a:stCxn id="9" idx="2"/>
          </p:cNvCxnSpPr>
          <p:nvPr/>
        </p:nvCxnSpPr>
        <p:spPr>
          <a:xfrm flipH="1">
            <a:off x="885547" y="5175911"/>
            <a:ext cx="623958" cy="192362"/>
          </a:xfrm>
          <a:prstGeom prst="line">
            <a:avLst/>
          </a:prstGeom>
          <a:ln w="28575">
            <a:solidFill>
              <a:srgbClr val="5FA408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Shēma 50">
            <a:extLst>
              <a:ext uri="{FF2B5EF4-FFF2-40B4-BE49-F238E27FC236}">
                <a16:creationId xmlns:a16="http://schemas.microsoft.com/office/drawing/2014/main" id="{444147E0-0A06-4C8C-869B-A4B978E72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497564"/>
              </p:ext>
            </p:extLst>
          </p:nvPr>
        </p:nvGraphicFramePr>
        <p:xfrm>
          <a:off x="251519" y="5368272"/>
          <a:ext cx="1257985" cy="104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cxnSp>
        <p:nvCxnSpPr>
          <p:cNvPr id="14" name="Taisns savienotājs 52">
            <a:extLst>
              <a:ext uri="{FF2B5EF4-FFF2-40B4-BE49-F238E27FC236}">
                <a16:creationId xmlns:a16="http://schemas.microsoft.com/office/drawing/2014/main" id="{BDAEE293-078D-4C87-8B32-98987E7024B4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1509505" y="4212129"/>
            <a:ext cx="488884" cy="195795"/>
          </a:xfrm>
          <a:prstGeom prst="line">
            <a:avLst/>
          </a:prstGeom>
          <a:ln w="31750">
            <a:solidFill>
              <a:srgbClr val="5FA4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aisnstūris 57">
            <a:extLst>
              <a:ext uri="{FF2B5EF4-FFF2-40B4-BE49-F238E27FC236}">
                <a16:creationId xmlns:a16="http://schemas.microsoft.com/office/drawing/2014/main" id="{B6177CF0-0BB4-4404-A239-BD08E10FF2AB}"/>
              </a:ext>
            </a:extLst>
          </p:cNvPr>
          <p:cNvSpPr/>
          <p:nvPr/>
        </p:nvSpPr>
        <p:spPr>
          <a:xfrm>
            <a:off x="1586608" y="1533128"/>
            <a:ext cx="7128792" cy="447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Sabiedriskā apspriešana par EK paziņojumu par KLP un Zivsaimniecības politikas nākotni</a:t>
            </a:r>
          </a:p>
        </p:txBody>
      </p:sp>
      <p:sp>
        <p:nvSpPr>
          <p:cNvPr id="16" name="Taisnstūris 59">
            <a:extLst>
              <a:ext uri="{FF2B5EF4-FFF2-40B4-BE49-F238E27FC236}">
                <a16:creationId xmlns:a16="http://schemas.microsoft.com/office/drawing/2014/main" id="{001F3143-12C6-4C05-AEE5-509D603B488F}"/>
              </a:ext>
            </a:extLst>
          </p:cNvPr>
          <p:cNvSpPr/>
          <p:nvPr/>
        </p:nvSpPr>
        <p:spPr>
          <a:xfrm>
            <a:off x="2295708" y="2420888"/>
            <a:ext cx="6266656" cy="591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 paziņojums par daudzgadu finanšu shēmu un regulu priekšlikumi</a:t>
            </a:r>
          </a:p>
        </p:txBody>
      </p:sp>
      <p:sp>
        <p:nvSpPr>
          <p:cNvPr id="17" name="Taisnstūris 61">
            <a:extLst>
              <a:ext uri="{FF2B5EF4-FFF2-40B4-BE49-F238E27FC236}">
                <a16:creationId xmlns:a16="http://schemas.microsoft.com/office/drawing/2014/main" id="{7CA52631-1971-4598-8F63-9214ACFD62EB}"/>
              </a:ext>
            </a:extLst>
          </p:cNvPr>
          <p:cNvSpPr/>
          <p:nvPr/>
        </p:nvSpPr>
        <p:spPr>
          <a:xfrm>
            <a:off x="2589625" y="3244361"/>
            <a:ext cx="6418907" cy="1048735"/>
          </a:xfrm>
          <a:prstGeom prst="rect">
            <a:avLst/>
          </a:prstGeom>
          <a:pattFill prst="pct20">
            <a:fgClr>
              <a:srgbClr val="5FA40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KLP un stratēģiskā plāna un Zivsaimniecības programmas izstrāde, apspriešana (t.sk. reģionālās konferences)</a:t>
            </a:r>
          </a:p>
        </p:txBody>
      </p:sp>
      <p:sp>
        <p:nvSpPr>
          <p:cNvPr id="18" name="Taisnstūris 63">
            <a:extLst>
              <a:ext uri="{FF2B5EF4-FFF2-40B4-BE49-F238E27FC236}">
                <a16:creationId xmlns:a16="http://schemas.microsoft.com/office/drawing/2014/main" id="{1C100682-C9C4-4C8C-8997-DA5F9D67414E}"/>
              </a:ext>
            </a:extLst>
          </p:cNvPr>
          <p:cNvSpPr/>
          <p:nvPr/>
        </p:nvSpPr>
        <p:spPr>
          <a:xfrm>
            <a:off x="2267744" y="4443929"/>
            <a:ext cx="6740788" cy="785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Apstiprināšana EK, MK noteikumu apstiprināšana</a:t>
            </a:r>
          </a:p>
        </p:txBody>
      </p:sp>
      <p:sp>
        <p:nvSpPr>
          <p:cNvPr id="19" name="Taisnstūris 64">
            <a:extLst>
              <a:ext uri="{FF2B5EF4-FFF2-40B4-BE49-F238E27FC236}">
                <a16:creationId xmlns:a16="http://schemas.microsoft.com/office/drawing/2014/main" id="{FA18CB28-2311-41D2-9B29-BC778B95B480}"/>
              </a:ext>
            </a:extLst>
          </p:cNvPr>
          <p:cNvSpPr/>
          <p:nvPr/>
        </p:nvSpPr>
        <p:spPr>
          <a:xfrm>
            <a:off x="1619672" y="5461000"/>
            <a:ext cx="6266656" cy="447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KLP stratēģiskā plāna un ZP īstenošana</a:t>
            </a:r>
          </a:p>
        </p:txBody>
      </p:sp>
      <p:sp>
        <p:nvSpPr>
          <p:cNvPr id="20" name="Virsraksts 1">
            <a:extLst>
              <a:ext uri="{FF2B5EF4-FFF2-40B4-BE49-F238E27FC236}">
                <a16:creationId xmlns:a16="http://schemas.microsoft.com/office/drawing/2014/main" id="{4CC41455-331D-42E2-9B2C-84485F12BF3C}"/>
              </a:ext>
            </a:extLst>
          </p:cNvPr>
          <p:cNvSpPr txBox="1">
            <a:spLocks/>
          </p:cNvSpPr>
          <p:nvPr/>
        </p:nvSpPr>
        <p:spPr>
          <a:xfrm>
            <a:off x="2269704" y="188640"/>
            <a:ext cx="6569496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b="1" dirty="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KLP stratēģiskā plāna un Zivsaimniecības programmas SAGATAVOŠANA</a:t>
            </a:r>
          </a:p>
        </p:txBody>
      </p:sp>
    </p:spTree>
    <p:extLst>
      <p:ext uri="{BB962C8B-B14F-4D97-AF65-F5344CB8AC3E}">
        <p14:creationId xmlns:p14="http://schemas.microsoft.com/office/powerpoint/2010/main" val="384657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42370"/>
              </p:ext>
            </p:extLst>
          </p:nvPr>
        </p:nvGraphicFramePr>
        <p:xfrm>
          <a:off x="373521" y="404664"/>
          <a:ext cx="8541179" cy="29191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797">
                <a:tc rowSpan="5">
                  <a:txBody>
                    <a:bodyPr/>
                    <a:lstStyle/>
                    <a:p>
                      <a:endParaRPr lang="lv-LV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v-LV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SVVA (CLLD)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noProof="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vismaz 70% </a:t>
                      </a:r>
                    </a:p>
                    <a:p>
                      <a:r>
                        <a:rPr lang="lv-LV" sz="2000" noProof="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uzņēmējdarbībai 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lv-LV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v-LV" sz="2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4.prioritāte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SVVA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v-LV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lv-LV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LEADER + veida pasākums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4.ass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LEADER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lv-LV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980">
                <a:tc vMerge="1">
                  <a:txBody>
                    <a:bodyPr/>
                    <a:lstStyle/>
                    <a:p>
                      <a:endParaRPr lang="lv-LV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Visā ES – 4 tēmas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Obligāta daļa lauku attīstībā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Integrēta pieeja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lv-LV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2000 - 2004 - 2006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2007 - 2013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2014 - 2020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2021-2027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3288" y="3717032"/>
            <a:ext cx="8729662" cy="20432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lv-LV" altLang="ja-JP" sz="2400" dirty="0">
                <a:solidFill>
                  <a:srgbClr val="008000"/>
                </a:solidFill>
                <a:latin typeface="Arial" charset="0"/>
              </a:rPr>
              <a:t>LEADER </a:t>
            </a:r>
            <a:r>
              <a:rPr lang="ja-JP" altLang="lv-LV" sz="2400" dirty="0">
                <a:solidFill>
                  <a:srgbClr val="008000"/>
                </a:solidFill>
                <a:latin typeface="Arial" charset="0"/>
              </a:rPr>
              <a:t>“</a:t>
            </a:r>
            <a:r>
              <a:rPr lang="lv-LV" sz="2400" b="1" u="sng" dirty="0">
                <a:solidFill>
                  <a:srgbClr val="008000"/>
                </a:solidFill>
                <a:latin typeface="Arial" charset="0"/>
              </a:rPr>
              <a:t>L</a:t>
            </a:r>
            <a:r>
              <a:rPr lang="lv-LV" sz="2400" dirty="0">
                <a:solidFill>
                  <a:srgbClr val="008000"/>
                </a:solidFill>
                <a:latin typeface="Arial" charset="0"/>
              </a:rPr>
              <a:t>iaison </a:t>
            </a:r>
            <a:r>
              <a:rPr lang="lv-LV" sz="2400" b="1" u="sng" dirty="0">
                <a:solidFill>
                  <a:srgbClr val="008000"/>
                </a:solidFill>
                <a:latin typeface="Arial" charset="0"/>
              </a:rPr>
              <a:t>E</a:t>
            </a:r>
            <a:r>
              <a:rPr lang="lv-LV" sz="2400" dirty="0">
                <a:solidFill>
                  <a:srgbClr val="008000"/>
                </a:solidFill>
                <a:latin typeface="Arial" charset="0"/>
              </a:rPr>
              <a:t>ntre </a:t>
            </a:r>
            <a:r>
              <a:rPr lang="lv-LV" sz="2400" b="1" u="sng" dirty="0">
                <a:solidFill>
                  <a:srgbClr val="008000"/>
                </a:solidFill>
                <a:latin typeface="Arial" charset="0"/>
              </a:rPr>
              <a:t>A</a:t>
            </a:r>
            <a:r>
              <a:rPr lang="lv-LV" sz="2400" dirty="0">
                <a:solidFill>
                  <a:srgbClr val="008000"/>
                </a:solidFill>
                <a:latin typeface="Arial" charset="0"/>
              </a:rPr>
              <a:t>ction  </a:t>
            </a:r>
            <a:r>
              <a:rPr lang="lv-LV" sz="2400" b="1" u="sng" dirty="0">
                <a:solidFill>
                  <a:srgbClr val="008000"/>
                </a:solidFill>
                <a:latin typeface="Arial" charset="0"/>
              </a:rPr>
              <a:t>D</a:t>
            </a:r>
            <a:r>
              <a:rPr lang="lv-LV" sz="2400" dirty="0">
                <a:solidFill>
                  <a:srgbClr val="008000"/>
                </a:solidFill>
                <a:latin typeface="Arial" charset="0"/>
              </a:rPr>
              <a:t>irect pour </a:t>
            </a:r>
            <a:r>
              <a:rPr lang="lv-LV" sz="2400" b="1" u="sng" dirty="0">
                <a:solidFill>
                  <a:srgbClr val="008000"/>
                </a:solidFill>
                <a:latin typeface="Arial" charset="0"/>
              </a:rPr>
              <a:t>E</a:t>
            </a:r>
            <a:r>
              <a:rPr lang="lv-LV" sz="2400" dirty="0">
                <a:solidFill>
                  <a:srgbClr val="008000"/>
                </a:solidFill>
                <a:latin typeface="Arial" charset="0"/>
              </a:rPr>
              <a:t>nvironnement </a:t>
            </a:r>
            <a:r>
              <a:rPr lang="lv-LV" sz="2400" b="1" u="sng" dirty="0">
                <a:solidFill>
                  <a:srgbClr val="008000"/>
                </a:solidFill>
                <a:latin typeface="Arial" charset="0"/>
              </a:rPr>
              <a:t>R</a:t>
            </a:r>
            <a:r>
              <a:rPr lang="lv-LV" sz="2400" dirty="0">
                <a:solidFill>
                  <a:srgbClr val="008000"/>
                </a:solidFill>
                <a:latin typeface="Arial" charset="0"/>
              </a:rPr>
              <a:t>ural</a:t>
            </a:r>
            <a:r>
              <a:rPr lang="ja-JP" altLang="lv-LV" sz="2400" dirty="0">
                <a:solidFill>
                  <a:srgbClr val="008000"/>
                </a:solidFill>
                <a:latin typeface="Arial" charset="0"/>
              </a:rPr>
              <a:t>”</a:t>
            </a:r>
            <a:r>
              <a:rPr lang="lv-LV" sz="2400" dirty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buFontTx/>
              <a:buNone/>
            </a:pPr>
            <a:endParaRPr lang="lv-LV" sz="2400" dirty="0">
              <a:solidFill>
                <a:schemeClr val="accent2"/>
              </a:solidFill>
              <a:latin typeface="Arial" charset="0"/>
            </a:endParaRPr>
          </a:p>
          <a:p>
            <a:pPr algn="ctr">
              <a:buFontTx/>
              <a:buNone/>
            </a:pPr>
            <a:endParaRPr lang="lv-LV" sz="2400" dirty="0">
              <a:solidFill>
                <a:schemeClr val="accent2"/>
              </a:solidFill>
              <a:latin typeface="Arial" charset="0"/>
            </a:endParaRPr>
          </a:p>
          <a:p>
            <a:pPr algn="ctr">
              <a:buNone/>
            </a:pPr>
            <a:r>
              <a:rPr lang="lv-LV" altLang="ja-JP" sz="2400" dirty="0">
                <a:solidFill>
                  <a:srgbClr val="008000"/>
                </a:solidFill>
                <a:latin typeface="Arial" charset="0"/>
              </a:rPr>
              <a:t>SVVA</a:t>
            </a:r>
            <a:r>
              <a:rPr lang="ja-JP" altLang="lv-LV" sz="2400" dirty="0">
                <a:solidFill>
                  <a:srgbClr val="008000"/>
                </a:solidFill>
                <a:latin typeface="Arial" charset="0"/>
              </a:rPr>
              <a:t>“</a:t>
            </a:r>
            <a:r>
              <a:rPr lang="lv-LV" altLang="ja-JP" sz="2400" b="1" u="sng" dirty="0">
                <a:solidFill>
                  <a:srgbClr val="008000"/>
                </a:solidFill>
                <a:latin typeface="Arial" charset="0"/>
              </a:rPr>
              <a:t>S</a:t>
            </a:r>
            <a:r>
              <a:rPr lang="lv-LV" altLang="ja-JP" sz="2400" dirty="0">
                <a:solidFill>
                  <a:srgbClr val="008000"/>
                </a:solidFill>
                <a:latin typeface="Arial" charset="0"/>
              </a:rPr>
              <a:t>abiedrības </a:t>
            </a:r>
            <a:r>
              <a:rPr lang="lv-LV" altLang="ja-JP" sz="2400" b="1" u="sng" dirty="0">
                <a:solidFill>
                  <a:srgbClr val="008000"/>
                </a:solidFill>
                <a:latin typeface="Arial" charset="0"/>
              </a:rPr>
              <a:t>V</a:t>
            </a:r>
            <a:r>
              <a:rPr lang="lv-LV" altLang="ja-JP" sz="2400" dirty="0">
                <a:solidFill>
                  <a:srgbClr val="008000"/>
                </a:solidFill>
                <a:latin typeface="Arial" charset="0"/>
              </a:rPr>
              <a:t>irzīta </a:t>
            </a:r>
            <a:r>
              <a:rPr lang="lv-LV" altLang="ja-JP" sz="2400" b="1" u="sng" dirty="0">
                <a:solidFill>
                  <a:srgbClr val="008000"/>
                </a:solidFill>
                <a:latin typeface="Arial" charset="0"/>
              </a:rPr>
              <a:t>V</a:t>
            </a:r>
            <a:r>
              <a:rPr lang="lv-LV" altLang="ja-JP" sz="2400" dirty="0">
                <a:solidFill>
                  <a:srgbClr val="008000"/>
                </a:solidFill>
                <a:latin typeface="Arial" charset="0"/>
              </a:rPr>
              <a:t>ietējā </a:t>
            </a:r>
            <a:r>
              <a:rPr lang="lv-LV" altLang="ja-JP" sz="2400" b="1" u="sng" dirty="0">
                <a:solidFill>
                  <a:srgbClr val="008000"/>
                </a:solidFill>
                <a:latin typeface="Arial" charset="0"/>
              </a:rPr>
              <a:t>A</a:t>
            </a:r>
            <a:r>
              <a:rPr lang="lv-LV" altLang="ja-JP" sz="2400" dirty="0">
                <a:solidFill>
                  <a:srgbClr val="008000"/>
                </a:solidFill>
                <a:latin typeface="Arial" charset="0"/>
              </a:rPr>
              <a:t>ttīstība</a:t>
            </a:r>
            <a:r>
              <a:rPr lang="ja-JP" altLang="lv-LV" sz="2400" dirty="0">
                <a:solidFill>
                  <a:srgbClr val="008000"/>
                </a:solidFill>
                <a:latin typeface="Arial" charset="0"/>
              </a:rPr>
              <a:t>”</a:t>
            </a:r>
            <a:r>
              <a:rPr lang="lv-LV" sz="2400" dirty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 algn="ctr">
              <a:buNone/>
            </a:pPr>
            <a:r>
              <a:rPr lang="lv-LV" dirty="0">
                <a:solidFill>
                  <a:srgbClr val="008000"/>
                </a:solidFill>
              </a:rPr>
              <a:t>partnerība </a:t>
            </a:r>
            <a:r>
              <a:rPr lang="lv-LV" dirty="0"/>
              <a:t>– </a:t>
            </a:r>
            <a:r>
              <a:rPr lang="lv-LV" dirty="0">
                <a:solidFill>
                  <a:srgbClr val="008000"/>
                </a:solidFill>
              </a:rPr>
              <a:t>teritorija </a:t>
            </a:r>
            <a:r>
              <a:rPr lang="lv-LV" dirty="0"/>
              <a:t>– </a:t>
            </a:r>
            <a:r>
              <a:rPr lang="lv-LV" dirty="0">
                <a:solidFill>
                  <a:srgbClr val="008000"/>
                </a:solidFill>
              </a:rPr>
              <a:t>stratēģija</a:t>
            </a:r>
            <a:endParaRPr lang="lv-LV" dirty="0">
              <a:solidFill>
                <a:srgbClr val="008000"/>
              </a:solidFill>
              <a:latin typeface="Arial" charset="0"/>
            </a:endParaRPr>
          </a:p>
          <a:p>
            <a:pPr algn="ctr">
              <a:buFontTx/>
              <a:buNone/>
            </a:pPr>
            <a:endParaRPr lang="lv-LV" sz="240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6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17084</TotalTime>
  <Words>712</Words>
  <Application>Microsoft Office PowerPoint</Application>
  <PresentationFormat>On-screen Show (4:3)</PresentationFormat>
  <Paragraphs>140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Segoe UI</vt:lpstr>
      <vt:lpstr>Segoe UI Light</vt:lpstr>
      <vt:lpstr>Times New Roman</vt:lpstr>
      <vt:lpstr>Verdana</vt:lpstr>
      <vt:lpstr>Wingdings</vt:lpstr>
      <vt:lpstr>Office tēma</vt:lpstr>
      <vt:lpstr>Gaidāmās izmaiņas Eiropas savienības politikā un to ietekme uz Latvijas lauksaimniecības, zivsaimniecības un lauku attīstību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Eiropas Jūrlietu, zivsaimniecības [un akvakultūras] fonda 2021-2027 prioritātes un specifiskie mērķi * </vt:lpstr>
      <vt:lpstr>PALDIES PAR JŪSU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of Latvia</dc:title>
  <dc:creator>Baiba Kļaviņa</dc:creator>
  <cp:lastModifiedBy>zinas</cp:lastModifiedBy>
  <cp:revision>1192</cp:revision>
  <cp:lastPrinted>2019-10-02T13:58:07Z</cp:lastPrinted>
  <dcterms:created xsi:type="dcterms:W3CDTF">2015-12-16T12:11:51Z</dcterms:created>
  <dcterms:modified xsi:type="dcterms:W3CDTF">2019-10-11T07:06:19Z</dcterms:modified>
</cp:coreProperties>
</file>