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1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645" r:id="rId3"/>
    <p:sldId id="648" r:id="rId4"/>
    <p:sldId id="651" r:id="rId5"/>
    <p:sldId id="647" r:id="rId6"/>
    <p:sldId id="614" r:id="rId7"/>
    <p:sldId id="622" r:id="rId8"/>
    <p:sldId id="624" r:id="rId9"/>
    <p:sldId id="653" r:id="rId10"/>
    <p:sldId id="580" r:id="rId11"/>
    <p:sldId id="601" r:id="rId12"/>
    <p:sldId id="581" r:id="rId13"/>
    <p:sldId id="582" r:id="rId14"/>
    <p:sldId id="583" r:id="rId15"/>
    <p:sldId id="584" r:id="rId16"/>
    <p:sldId id="585" r:id="rId17"/>
    <p:sldId id="567" r:id="rId18"/>
    <p:sldId id="652" r:id="rId19"/>
    <p:sldId id="640" r:id="rId20"/>
    <p:sldId id="594" r:id="rId21"/>
  </p:sldIdLst>
  <p:sldSz cx="9144000" cy="6858000" type="screen4x3"/>
  <p:notesSz cx="9866313" cy="6735763"/>
  <p:defaultTextStyle>
    <a:defPPr>
      <a:defRPr lang="en-US"/>
    </a:defPPr>
    <a:lvl1pPr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68313" indent="-111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38213" indent="-238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408113" indent="-365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78013" indent="-492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00"/>
    <a:srgbClr val="003300"/>
    <a:srgbClr val="0066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89" autoAdjust="0"/>
    <p:restoredTop sz="85965" autoAdjust="0"/>
  </p:normalViewPr>
  <p:slideViewPr>
    <p:cSldViewPr snapToGrid="0" snapToObjects="1">
      <p:cViewPr>
        <p:scale>
          <a:sx n="50" d="100"/>
          <a:sy n="50" d="100"/>
        </p:scale>
        <p:origin x="1744" y="192"/>
      </p:cViewPr>
      <p:guideLst>
        <p:guide orient="horz" pos="2205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aivisBremsmits\Documents\Reg_pol\RPP\Jauns%20RPP\VSS_sludinasanai\Aprekini\IKP_2006-2016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aivisBremsmits\Documents\Reg_pol\RPP\Jauns%20RPP\VSS_sludinasanai\Aprekini\Pievienota_vertib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aivisBremsmits\Documents\Reg_pol\ATR\Attistibas_centri_RPD\iedz_sk_CSP_dati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b" anchorCtr="0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>
                <a:solidFill>
                  <a:schemeClr val="tx1"/>
                </a:solidFill>
              </a:rPr>
              <a:t>IKP uz 1 iedzīvotāju</a:t>
            </a:r>
            <a:r>
              <a:rPr lang="lv-LV">
                <a:solidFill>
                  <a:schemeClr val="tx1"/>
                </a:solidFill>
              </a:rPr>
              <a:t> pret Latvijas vidējo</a:t>
            </a:r>
            <a:r>
              <a:rPr lang="en-US">
                <a:solidFill>
                  <a:schemeClr val="tx1"/>
                </a:solidFill>
              </a:rPr>
              <a:t> 2006-2016.gads  (CSP)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b" anchorCtr="0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IKG10_110!$C$4</c:f>
              <c:strCache>
                <c:ptCount val="1"/>
                <c:pt idx="0">
                  <c:v>Starpība no Latvijas vidējā IKP 2006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IKG10_110!$A$5:$A$10</c:f>
              <c:strCache>
                <c:ptCount val="6"/>
                <c:pt idx="0">
                  <c:v>Rīgas reģions</c:v>
                </c:pt>
                <c:pt idx="1">
                  <c:v>Pierīgas reģions</c:v>
                </c:pt>
                <c:pt idx="2">
                  <c:v>Kurzemes reģions</c:v>
                </c:pt>
                <c:pt idx="3">
                  <c:v>Vidzemes reģions</c:v>
                </c:pt>
                <c:pt idx="4">
                  <c:v>Zemgales reģions</c:v>
                </c:pt>
                <c:pt idx="5">
                  <c:v>Latgales reģions</c:v>
                </c:pt>
              </c:strCache>
            </c:strRef>
          </c:cat>
          <c:val>
            <c:numRef>
              <c:f>IKG10_110!$C$5:$C$10</c:f>
              <c:numCache>
                <c:formatCode>0%</c:formatCode>
                <c:ptCount val="6"/>
                <c:pt idx="0">
                  <c:v>1.7692008303061757</c:v>
                </c:pt>
                <c:pt idx="1">
                  <c:v>0.75077841203943985</c:v>
                </c:pt>
                <c:pt idx="2">
                  <c:v>0.76855215360664242</c:v>
                </c:pt>
                <c:pt idx="3">
                  <c:v>0.6063829787234043</c:v>
                </c:pt>
                <c:pt idx="4">
                  <c:v>0.60884795018162963</c:v>
                </c:pt>
                <c:pt idx="5">
                  <c:v>0.46004151530877019</c:v>
                </c:pt>
              </c:numCache>
            </c:numRef>
          </c:val>
        </c:ser>
        <c:ser>
          <c:idx val="2"/>
          <c:order val="2"/>
          <c:tx>
            <c:strRef>
              <c:f>IKG10_110!$D$4</c:f>
              <c:strCache>
                <c:ptCount val="1"/>
                <c:pt idx="0">
                  <c:v>Starpība no Latvijas vidējā 2016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IKG10_110!$A$5:$A$10</c:f>
              <c:strCache>
                <c:ptCount val="6"/>
                <c:pt idx="0">
                  <c:v>Rīgas reģions</c:v>
                </c:pt>
                <c:pt idx="1">
                  <c:v>Pierīgas reģions</c:v>
                </c:pt>
                <c:pt idx="2">
                  <c:v>Kurzemes reģions</c:v>
                </c:pt>
                <c:pt idx="3">
                  <c:v>Vidzemes reģions</c:v>
                </c:pt>
                <c:pt idx="4">
                  <c:v>Zemgales reģions</c:v>
                </c:pt>
                <c:pt idx="5">
                  <c:v>Latgales reģions</c:v>
                </c:pt>
              </c:strCache>
            </c:strRef>
          </c:cat>
          <c:val>
            <c:numRef>
              <c:f>IKG10_110!$D$5:$D$10</c:f>
              <c:numCache>
                <c:formatCode>0%</c:formatCode>
                <c:ptCount val="6"/>
                <c:pt idx="0">
                  <c:v>1.6494248376242271</c:v>
                </c:pt>
                <c:pt idx="1">
                  <c:v>0.81735660067297911</c:v>
                </c:pt>
                <c:pt idx="2">
                  <c:v>0.74379841928163404</c:v>
                </c:pt>
                <c:pt idx="3">
                  <c:v>0.65764144299240967</c:v>
                </c:pt>
                <c:pt idx="4">
                  <c:v>0.62962673135613123</c:v>
                </c:pt>
                <c:pt idx="5">
                  <c:v>0.50989905313404815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27923952"/>
        <c:axId val="327924344"/>
      </c:barChart>
      <c:lineChart>
        <c:grouping val="standard"/>
        <c:varyColors val="0"/>
        <c:ser>
          <c:idx val="0"/>
          <c:order val="0"/>
          <c:tx>
            <c:strRef>
              <c:f>IKG10_110!$B$4</c:f>
              <c:strCache>
                <c:ptCount val="1"/>
                <c:pt idx="0">
                  <c:v>Pieaugums pret vidējo Latvijas līmeni  2006-2016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2"/>
              <c:layout>
                <c:manualLayout>
                  <c:x val="-1.9889502762430945E-2"/>
                  <c:y val="-8.79629629629629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IKG10_110!$A$5:$A$10</c:f>
              <c:strCache>
                <c:ptCount val="6"/>
                <c:pt idx="0">
                  <c:v>Rīgas reģions</c:v>
                </c:pt>
                <c:pt idx="1">
                  <c:v>Pierīgas reģions</c:v>
                </c:pt>
                <c:pt idx="2">
                  <c:v>Kurzemes reģions</c:v>
                </c:pt>
                <c:pt idx="3">
                  <c:v>Vidzemes reģions</c:v>
                </c:pt>
                <c:pt idx="4">
                  <c:v>Zemgales reģions</c:v>
                </c:pt>
                <c:pt idx="5">
                  <c:v>Latgales reģions</c:v>
                </c:pt>
              </c:strCache>
            </c:strRef>
          </c:cat>
          <c:val>
            <c:numRef>
              <c:f>IKG10_110!$B$5:$B$10</c:f>
              <c:numCache>
                <c:formatCode>0%</c:formatCode>
                <c:ptCount val="6"/>
                <c:pt idx="0">
                  <c:v>0.93279895580330574</c:v>
                </c:pt>
                <c:pt idx="1">
                  <c:v>1.0892622519060524</c:v>
                </c:pt>
                <c:pt idx="2">
                  <c:v>0.96831032547859297</c:v>
                </c:pt>
                <c:pt idx="3">
                  <c:v>1.085112652098474</c:v>
                </c:pt>
                <c:pt idx="4">
                  <c:v>1.0346821708676146</c:v>
                </c:pt>
                <c:pt idx="5">
                  <c:v>1.108970097632257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IKG10_110!$E$4</c:f>
              <c:strCache>
                <c:ptCount val="1"/>
                <c:pt idx="0">
                  <c:v>Latvijas vidējais 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IKG10_110!$A$5:$A$10</c:f>
              <c:strCache>
                <c:ptCount val="6"/>
                <c:pt idx="0">
                  <c:v>Rīgas reģions</c:v>
                </c:pt>
                <c:pt idx="1">
                  <c:v>Pierīgas reģions</c:v>
                </c:pt>
                <c:pt idx="2">
                  <c:v>Kurzemes reģions</c:v>
                </c:pt>
                <c:pt idx="3">
                  <c:v>Vidzemes reģions</c:v>
                </c:pt>
                <c:pt idx="4">
                  <c:v>Zemgales reģions</c:v>
                </c:pt>
                <c:pt idx="5">
                  <c:v>Latgales reģions</c:v>
                </c:pt>
              </c:strCache>
            </c:strRef>
          </c:cat>
          <c:val>
            <c:numRef>
              <c:f>IKG10_110!$E$5:$E$10</c:f>
              <c:numCache>
                <c:formatCode>0%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327922776"/>
        <c:axId val="327925912"/>
      </c:lineChart>
      <c:catAx>
        <c:axId val="327923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327924344"/>
        <c:crosses val="autoZero"/>
        <c:auto val="1"/>
        <c:lblAlgn val="ctr"/>
        <c:lblOffset val="100"/>
        <c:noMultiLvlLbl val="0"/>
      </c:catAx>
      <c:valAx>
        <c:axId val="327924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327923952"/>
        <c:crosses val="autoZero"/>
        <c:crossBetween val="between"/>
      </c:valAx>
      <c:valAx>
        <c:axId val="327925912"/>
        <c:scaling>
          <c:orientation val="minMax"/>
        </c:scaling>
        <c:delete val="0"/>
        <c:axPos val="r"/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327922776"/>
        <c:crosses val="max"/>
        <c:crossBetween val="between"/>
      </c:valAx>
      <c:catAx>
        <c:axId val="3279227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32792591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v-LV"/>
              <a:t>Pievienotā vērtība reģionos (2017)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'SBG050'!$AF$14</c:f>
              <c:strCache>
                <c:ptCount val="1"/>
                <c:pt idx="0">
                  <c:v>Kapitālie iegūldījumi uz nodarbināto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'SBG050'!$AE$15:$AE$20</c:f>
              <c:strCache>
                <c:ptCount val="6"/>
                <c:pt idx="0">
                  <c:v>Rīgas reģions</c:v>
                </c:pt>
                <c:pt idx="1">
                  <c:v>Pierīgas reģions</c:v>
                </c:pt>
                <c:pt idx="2">
                  <c:v>Zemgales reģions</c:v>
                </c:pt>
                <c:pt idx="3">
                  <c:v>Vidzemes reģions</c:v>
                </c:pt>
                <c:pt idx="4">
                  <c:v>Kurzemes reģions</c:v>
                </c:pt>
                <c:pt idx="5">
                  <c:v>Latgales reģions</c:v>
                </c:pt>
              </c:strCache>
            </c:strRef>
          </c:cat>
          <c:val>
            <c:numRef>
              <c:f>'SBG050'!$AF$15:$AF$20</c:f>
              <c:numCache>
                <c:formatCode>0%</c:formatCode>
                <c:ptCount val="6"/>
                <c:pt idx="0">
                  <c:v>1.0007436404048515</c:v>
                </c:pt>
                <c:pt idx="1">
                  <c:v>1.1599867437188012</c:v>
                </c:pt>
                <c:pt idx="2">
                  <c:v>0.74348637282604135</c:v>
                </c:pt>
                <c:pt idx="3">
                  <c:v>0.69043655839401996</c:v>
                </c:pt>
                <c:pt idx="4">
                  <c:v>0.81711963314456149</c:v>
                </c:pt>
                <c:pt idx="5">
                  <c:v>0.53485378994995758</c:v>
                </c:pt>
              </c:numCache>
            </c:numRef>
          </c:val>
        </c:ser>
        <c:ser>
          <c:idx val="1"/>
          <c:order val="1"/>
          <c:tx>
            <c:strRef>
              <c:f>'SBG050'!$AG$14</c:f>
              <c:strCache>
                <c:ptCount val="1"/>
                <c:pt idx="0">
                  <c:v>Personāla izmaksas  uz nodarbināto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'SBG050'!$AE$15:$AE$20</c:f>
              <c:strCache>
                <c:ptCount val="6"/>
                <c:pt idx="0">
                  <c:v>Rīgas reģions</c:v>
                </c:pt>
                <c:pt idx="1">
                  <c:v>Pierīgas reģions</c:v>
                </c:pt>
                <c:pt idx="2">
                  <c:v>Zemgales reģions</c:v>
                </c:pt>
                <c:pt idx="3">
                  <c:v>Vidzemes reģions</c:v>
                </c:pt>
                <c:pt idx="4">
                  <c:v>Kurzemes reģions</c:v>
                </c:pt>
                <c:pt idx="5">
                  <c:v>Latgales reģions</c:v>
                </c:pt>
              </c:strCache>
            </c:strRef>
          </c:cat>
          <c:val>
            <c:numRef>
              <c:f>'SBG050'!$AG$15:$AG$20</c:f>
              <c:numCache>
                <c:formatCode>0%</c:formatCode>
                <c:ptCount val="6"/>
                <c:pt idx="0">
                  <c:v>1.0002632739619537</c:v>
                </c:pt>
                <c:pt idx="1">
                  <c:v>0.9095266878153847</c:v>
                </c:pt>
                <c:pt idx="2">
                  <c:v>0.79069132009038057</c:v>
                </c:pt>
                <c:pt idx="3">
                  <c:v>0.77515368690955322</c:v>
                </c:pt>
                <c:pt idx="4">
                  <c:v>0.71439250930342446</c:v>
                </c:pt>
                <c:pt idx="5">
                  <c:v>0.57522488543160999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555331632"/>
        <c:axId val="555327712"/>
      </c:barChart>
      <c:lineChart>
        <c:grouping val="standard"/>
        <c:varyColors val="0"/>
        <c:ser>
          <c:idx val="2"/>
          <c:order val="2"/>
          <c:tx>
            <c:strRef>
              <c:f>'SBG050'!$AH$14</c:f>
              <c:strCache>
                <c:ptCount val="1"/>
                <c:pt idx="0">
                  <c:v>Atdeve - pievienotā vērtība uz 1 euro personāla izmaksām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'SBG050'!$AE$15:$AE$20</c:f>
              <c:strCache>
                <c:ptCount val="6"/>
                <c:pt idx="0">
                  <c:v>Rīgas reģions</c:v>
                </c:pt>
                <c:pt idx="1">
                  <c:v>Pierīgas reģions</c:v>
                </c:pt>
                <c:pt idx="2">
                  <c:v>Zemgales reģions</c:v>
                </c:pt>
                <c:pt idx="3">
                  <c:v>Vidzemes reģions</c:v>
                </c:pt>
                <c:pt idx="4">
                  <c:v>Kurzemes reģions</c:v>
                </c:pt>
                <c:pt idx="5">
                  <c:v>Latgales reģions</c:v>
                </c:pt>
              </c:strCache>
            </c:strRef>
          </c:cat>
          <c:val>
            <c:numRef>
              <c:f>'SBG050'!$AH$15:$AH$20</c:f>
              <c:numCache>
                <c:formatCode>0.0</c:formatCode>
                <c:ptCount val="6"/>
                <c:pt idx="0">
                  <c:v>1.8787947577301038</c:v>
                </c:pt>
                <c:pt idx="1">
                  <c:v>1.658840335388847</c:v>
                </c:pt>
                <c:pt idx="2">
                  <c:v>1.8344241772112608</c:v>
                </c:pt>
                <c:pt idx="3">
                  <c:v>1.7296419410989583</c:v>
                </c:pt>
                <c:pt idx="4">
                  <c:v>1.7594088631046205</c:v>
                </c:pt>
                <c:pt idx="5">
                  <c:v>1.7067650079782295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'SBG050'!$AI$14</c:f>
              <c:strCache>
                <c:ptCount val="1"/>
                <c:pt idx="0">
                  <c:v>Atdeve - pievienotā vērtība  uz 1 euro kapitāliem iegūldījumiem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'SBG050'!$AE$15:$AE$20</c:f>
              <c:strCache>
                <c:ptCount val="6"/>
                <c:pt idx="0">
                  <c:v>Rīgas reģions</c:v>
                </c:pt>
                <c:pt idx="1">
                  <c:v>Pierīgas reģions</c:v>
                </c:pt>
                <c:pt idx="2">
                  <c:v>Zemgales reģions</c:v>
                </c:pt>
                <c:pt idx="3">
                  <c:v>Vidzemes reģions</c:v>
                </c:pt>
                <c:pt idx="4">
                  <c:v>Kurzemes reģions</c:v>
                </c:pt>
                <c:pt idx="5">
                  <c:v>Latgales reģions</c:v>
                </c:pt>
              </c:strCache>
            </c:strRef>
          </c:cat>
          <c:val>
            <c:numRef>
              <c:f>'SBG050'!$AI$15:$AI$20</c:f>
              <c:numCache>
                <c:formatCode>0.0</c:formatCode>
                <c:ptCount val="6"/>
                <c:pt idx="0">
                  <c:v>3.2188303655753927</c:v>
                </c:pt>
                <c:pt idx="1">
                  <c:v>2.3845610311692487</c:v>
                </c:pt>
                <c:pt idx="2">
                  <c:v>3.5766394203225991</c:v>
                </c:pt>
                <c:pt idx="3">
                  <c:v>3.5600957648069915</c:v>
                </c:pt>
                <c:pt idx="4">
                  <c:v>2.8200671965737132</c:v>
                </c:pt>
                <c:pt idx="5">
                  <c:v>3.365253261990524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55332416"/>
        <c:axId val="555332024"/>
      </c:lineChart>
      <c:catAx>
        <c:axId val="555331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555327712"/>
        <c:crosses val="autoZero"/>
        <c:auto val="1"/>
        <c:lblAlgn val="ctr"/>
        <c:lblOffset val="100"/>
        <c:noMultiLvlLbl val="0"/>
      </c:catAx>
      <c:valAx>
        <c:axId val="555327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555331632"/>
        <c:crosses val="autoZero"/>
        <c:crossBetween val="between"/>
      </c:valAx>
      <c:valAx>
        <c:axId val="555332024"/>
        <c:scaling>
          <c:orientation val="minMax"/>
        </c:scaling>
        <c:delete val="0"/>
        <c:axPos val="r"/>
        <c:numFmt formatCode="0.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555332416"/>
        <c:crosses val="max"/>
        <c:crossBetween val="between"/>
      </c:valAx>
      <c:catAx>
        <c:axId val="55533241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5533202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v-LV"/>
              <a:t>Pašvaldību skaits un iedzīvotāju skaita izmaiņas 2008.-2018.gads</a:t>
            </a:r>
          </a:p>
        </c:rich>
      </c:tx>
      <c:layout>
        <c:manualLayout>
          <c:xMode val="edge"/>
          <c:yMode val="edge"/>
          <c:x val="0.12716666666666668"/>
          <c:y val="2.7777777777777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Iedz_sk_CSP!$Q$4:$Q$7</c:f>
              <c:strCache>
                <c:ptCount val="4"/>
                <c:pt idx="0">
                  <c:v>Pieaugums  līdz par +39,2%</c:v>
                </c:pt>
                <c:pt idx="1">
                  <c:v>Samazinājums līdz -10% </c:v>
                </c:pt>
                <c:pt idx="2">
                  <c:v>Samazinājums no -11% līdz -20%</c:v>
                </c:pt>
                <c:pt idx="3">
                  <c:v>Samazinājums no -21% līdz -29%</c:v>
                </c:pt>
              </c:strCache>
            </c:strRef>
          </c:cat>
          <c:val>
            <c:numRef>
              <c:f>Iedz_sk_CSP!$R$4:$R$7</c:f>
              <c:numCache>
                <c:formatCode>General</c:formatCode>
                <c:ptCount val="4"/>
                <c:pt idx="0">
                  <c:v>13</c:v>
                </c:pt>
                <c:pt idx="1">
                  <c:v>10</c:v>
                </c:pt>
                <c:pt idx="2">
                  <c:v>71</c:v>
                </c:pt>
                <c:pt idx="3">
                  <c:v>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0E2-4D7F-B747-B998038FEEE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558242464"/>
        <c:axId val="558244424"/>
      </c:barChart>
      <c:catAx>
        <c:axId val="5582424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558244424"/>
        <c:crosses val="autoZero"/>
        <c:auto val="1"/>
        <c:lblAlgn val="ctr"/>
        <c:lblOffset val="100"/>
        <c:noMultiLvlLbl val="0"/>
      </c:catAx>
      <c:valAx>
        <c:axId val="5582444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558242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v-LV"/>
              <a:t>Iedzīvotāju</a:t>
            </a:r>
            <a:r>
              <a:rPr lang="lv-LV" baseline="0"/>
              <a:t> skaita izmaiņas un ietekme uz pašvaldību budžetu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2"/>
          <c:tx>
            <c:strRef>
              <c:f>'ISG020'!$U$4</c:f>
              <c:strCache>
                <c:ptCount val="1"/>
                <c:pt idx="0">
                  <c:v>IIN un NIN ieņēmumi pašvaldību budžetā uz 1 iedz. (2018)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'ISG020'!$S$5:$S$10</c:f>
              <c:strCache>
                <c:ptCount val="6"/>
                <c:pt idx="0">
                  <c:v>Rīga</c:v>
                </c:pt>
                <c:pt idx="1">
                  <c:v>Pierīga</c:v>
                </c:pt>
                <c:pt idx="2">
                  <c:v>Vidzeme</c:v>
                </c:pt>
                <c:pt idx="3">
                  <c:v>Kurzeme</c:v>
                </c:pt>
                <c:pt idx="4">
                  <c:v>Zemgale</c:v>
                </c:pt>
                <c:pt idx="5">
                  <c:v>Latgale</c:v>
                </c:pt>
              </c:strCache>
            </c:strRef>
          </c:cat>
          <c:val>
            <c:numRef>
              <c:f>'ISG020'!$U$5:$U$10</c:f>
              <c:numCache>
                <c:formatCode>0</c:formatCode>
                <c:ptCount val="6"/>
                <c:pt idx="0">
                  <c:v>977.27323896249197</c:v>
                </c:pt>
                <c:pt idx="1">
                  <c:v>835.9741676401926</c:v>
                </c:pt>
                <c:pt idx="2">
                  <c:v>569.41498338963243</c:v>
                </c:pt>
                <c:pt idx="3">
                  <c:v>578.91927771786106</c:v>
                </c:pt>
                <c:pt idx="4">
                  <c:v>615.14037078945637</c:v>
                </c:pt>
                <c:pt idx="5">
                  <c:v>422.77421781074577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440580800"/>
        <c:axId val="440578840"/>
      </c:barChart>
      <c:lineChart>
        <c:grouping val="standard"/>
        <c:varyColors val="0"/>
        <c:ser>
          <c:idx val="3"/>
          <c:order val="3"/>
          <c:tx>
            <c:strRef>
              <c:f>'ISG020'!$V$4</c:f>
              <c:strCache>
                <c:ptCount val="1"/>
                <c:pt idx="0">
                  <c:v>PFIS dotācijas % īpatsvars pašvaldību budžetā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'ISG020'!$S$5:$S$10</c:f>
              <c:strCache>
                <c:ptCount val="6"/>
                <c:pt idx="0">
                  <c:v>Rīga</c:v>
                </c:pt>
                <c:pt idx="1">
                  <c:v>Pierīga</c:v>
                </c:pt>
                <c:pt idx="2">
                  <c:v>Vidzeme</c:v>
                </c:pt>
                <c:pt idx="3">
                  <c:v>Kurzeme</c:v>
                </c:pt>
                <c:pt idx="4">
                  <c:v>Zemgale</c:v>
                </c:pt>
                <c:pt idx="5">
                  <c:v>Latgale</c:v>
                </c:pt>
              </c:strCache>
            </c:strRef>
          </c:cat>
          <c:val>
            <c:numRef>
              <c:f>'ISG020'!$V$5:$V$10</c:f>
              <c:numCache>
                <c:formatCode>0%</c:formatCode>
                <c:ptCount val="6"/>
                <c:pt idx="0">
                  <c:v>0</c:v>
                </c:pt>
                <c:pt idx="1">
                  <c:v>3.6079870188235344E-2</c:v>
                </c:pt>
                <c:pt idx="2">
                  <c:v>0.1306320081042352</c:v>
                </c:pt>
                <c:pt idx="3">
                  <c:v>0.14216398140744796</c:v>
                </c:pt>
                <c:pt idx="4">
                  <c:v>0.10406254293914784</c:v>
                </c:pt>
                <c:pt idx="5">
                  <c:v>0.21457775048216157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'ISG020'!$T$4</c:f>
              <c:strCache>
                <c:ptCount val="1"/>
                <c:pt idx="0">
                  <c:v>Iedzīvotāju skaita Izmaiņas 2008-2018.g.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'ISG020'!$S$5:$S$10</c:f>
              <c:strCache>
                <c:ptCount val="6"/>
                <c:pt idx="0">
                  <c:v>Rīga</c:v>
                </c:pt>
                <c:pt idx="1">
                  <c:v>Pierīga</c:v>
                </c:pt>
                <c:pt idx="2">
                  <c:v>Vidzeme</c:v>
                </c:pt>
                <c:pt idx="3">
                  <c:v>Kurzeme</c:v>
                </c:pt>
                <c:pt idx="4">
                  <c:v>Zemgale</c:v>
                </c:pt>
                <c:pt idx="5">
                  <c:v>Latgale</c:v>
                </c:pt>
              </c:strCache>
            </c:strRef>
          </c:cat>
          <c:val>
            <c:numRef>
              <c:f>'ISG020'!$T$5:$T$10</c:f>
              <c:numCache>
                <c:formatCode>0%</c:formatCode>
                <c:ptCount val="6"/>
                <c:pt idx="0">
                  <c:v>9.2952500975749697E-2</c:v>
                </c:pt>
                <c:pt idx="1">
                  <c:v>1.490472845294688E-2</c:v>
                </c:pt>
                <c:pt idx="2">
                  <c:v>0.2118369815484844</c:v>
                </c:pt>
                <c:pt idx="3">
                  <c:v>0.19587955495572595</c:v>
                </c:pt>
                <c:pt idx="4">
                  <c:v>0.16482284251092327</c:v>
                </c:pt>
                <c:pt idx="5">
                  <c:v>0.25204921901252364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440632544"/>
        <c:axId val="440572568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'ISG020'!#REF!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:tx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1"/>
                    </a:solidFill>
                    <a:ln w="9525">
                      <a:solidFill>
                        <a:schemeClr val="accent1"/>
                      </a:solidFill>
                    </a:ln>
                    <a:effectLst/>
                  </c:spPr>
                </c:marker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lv-LV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'ISG020'!$S$5:$S$10</c15:sqref>
                        </c15:formulaRef>
                      </c:ext>
                    </c:extLst>
                    <c:strCache>
                      <c:ptCount val="6"/>
                      <c:pt idx="0">
                        <c:v>Rīga</c:v>
                      </c:pt>
                      <c:pt idx="1">
                        <c:v>Pierīga</c:v>
                      </c:pt>
                      <c:pt idx="2">
                        <c:v>Vidzeme</c:v>
                      </c:pt>
                      <c:pt idx="3">
                        <c:v>Kurzeme</c:v>
                      </c:pt>
                      <c:pt idx="4">
                        <c:v>Zemgale</c:v>
                      </c:pt>
                      <c:pt idx="5">
                        <c:v>Latgale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'ISG020'!#REF!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1</c:v>
                      </c:pt>
                    </c:numCache>
                  </c:numRef>
                </c:val>
                <c:smooth val="0"/>
              </c15:ser>
            </c15:filteredLineSeries>
          </c:ext>
        </c:extLst>
      </c:lineChart>
      <c:catAx>
        <c:axId val="440632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440572568"/>
        <c:crosses val="autoZero"/>
        <c:auto val="1"/>
        <c:lblAlgn val="ctr"/>
        <c:lblOffset val="100"/>
        <c:noMultiLvlLbl val="0"/>
      </c:catAx>
      <c:valAx>
        <c:axId val="440572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440632544"/>
        <c:crosses val="autoZero"/>
        <c:crossBetween val="between"/>
      </c:valAx>
      <c:valAx>
        <c:axId val="440578840"/>
        <c:scaling>
          <c:orientation val="minMax"/>
        </c:scaling>
        <c:delete val="0"/>
        <c:axPos val="r"/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440580800"/>
        <c:crosses val="max"/>
        <c:crossBetween val="between"/>
      </c:valAx>
      <c:catAx>
        <c:axId val="44058080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4057884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9474621324178364E-2"/>
          <c:y val="8.0643207571378425E-2"/>
          <c:w val="0.64438248492998451"/>
          <c:h val="0.8199976449177494"/>
        </c:manualLayout>
      </c:layout>
      <c:lineChart>
        <c:grouping val="standard"/>
        <c:varyColors val="0"/>
        <c:ser>
          <c:idx val="0"/>
          <c:order val="0"/>
          <c:tx>
            <c:strRef>
              <c:f>Sheet1!$B$6</c:f>
              <c:strCache>
                <c:ptCount val="1"/>
                <c:pt idx="0">
                  <c:v>Vidējais IKP reģionos - mērķis</c:v>
                </c:pt>
              </c:strCache>
            </c:strRef>
          </c:tx>
          <c:spPr>
            <a:ln w="57150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strRef>
              <c:f>Sheet1!$C$5:$H$5</c:f>
              <c:strCache>
                <c:ptCount val="6"/>
                <c:pt idx="0">
                  <c:v>2020.gads</c:v>
                </c:pt>
                <c:pt idx="1">
                  <c:v>10 gadi</c:v>
                </c:pt>
                <c:pt idx="2">
                  <c:v>20 gadi</c:v>
                </c:pt>
                <c:pt idx="3">
                  <c:v>30 gadi</c:v>
                </c:pt>
                <c:pt idx="4">
                  <c:v>40 gadi</c:v>
                </c:pt>
                <c:pt idx="5">
                  <c:v>50 gadi</c:v>
                </c:pt>
              </c:strCache>
            </c:strRef>
          </c:cat>
          <c:val>
            <c:numRef>
              <c:f>Sheet1!$C$6:$H$6</c:f>
              <c:numCache>
                <c:formatCode>0%</c:formatCode>
                <c:ptCount val="6"/>
                <c:pt idx="0">
                  <c:v>0.75</c:v>
                </c:pt>
                <c:pt idx="1">
                  <c:v>0.75</c:v>
                </c:pt>
                <c:pt idx="2">
                  <c:v>0.75</c:v>
                </c:pt>
                <c:pt idx="3">
                  <c:v>0.75</c:v>
                </c:pt>
                <c:pt idx="4">
                  <c:v>0.75</c:v>
                </c:pt>
                <c:pt idx="5">
                  <c:v>0.75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30AB-4158-BCA9-5028C17973BD}"/>
            </c:ext>
          </c:extLst>
        </c:ser>
        <c:ser>
          <c:idx val="1"/>
          <c:order val="1"/>
          <c:tx>
            <c:strRef>
              <c:f>Sheet1!$B$7</c:f>
              <c:strCache>
                <c:ptCount val="1"/>
                <c:pt idx="0">
                  <c:v>Reģionu vidējais IKP - esošais temps</c:v>
                </c:pt>
              </c:strCache>
            </c:strRef>
          </c:tx>
          <c:spPr>
            <a:ln w="38100" cap="rnd">
              <a:solidFill>
                <a:srgbClr val="C00000"/>
              </a:solidFill>
              <a:round/>
              <a:tailEnd type="triangle" w="lg" len="lg"/>
            </a:ln>
            <a:effectLst/>
          </c:spPr>
          <c:marker>
            <c:symbol val="none"/>
          </c:marker>
          <c:dPt>
            <c:idx val="1"/>
            <c:marker>
              <c:symbol val="none"/>
            </c:marker>
            <c:bubble3D val="0"/>
            <c:spPr>
              <a:ln w="38100" cap="rnd">
                <a:solidFill>
                  <a:srgbClr val="C00000"/>
                </a:solidFill>
                <a:round/>
                <a:headEnd type="none" w="med" len="med"/>
                <a:tailEnd type="none" w="med" len="med"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30AB-4158-BCA9-5028C17973BD}"/>
              </c:ext>
            </c:extLst>
          </c:dPt>
          <c:dPt>
            <c:idx val="2"/>
            <c:marker>
              <c:symbol val="none"/>
            </c:marker>
            <c:bubble3D val="0"/>
            <c:spPr>
              <a:ln w="38100" cap="rnd">
                <a:solidFill>
                  <a:srgbClr val="C00000"/>
                </a:solidFill>
                <a:round/>
                <a:headEnd type="none" w="med" len="med"/>
                <a:tailEnd type="none" w="med" len="med"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0AB-4158-BCA9-5028C17973BD}"/>
              </c:ext>
            </c:extLst>
          </c:dPt>
          <c:dPt>
            <c:idx val="3"/>
            <c:marker>
              <c:symbol val="none"/>
            </c:marker>
            <c:bubble3D val="0"/>
            <c:spPr>
              <a:ln w="38100" cap="rnd">
                <a:solidFill>
                  <a:srgbClr val="C00000"/>
                </a:solidFill>
                <a:round/>
                <a:headEnd type="none" w="med" len="med"/>
                <a:tailEnd type="none" w="med" len="med"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30AB-4158-BCA9-5028C17973BD}"/>
              </c:ext>
            </c:extLst>
          </c:dPt>
          <c:dPt>
            <c:idx val="4"/>
            <c:marker>
              <c:symbol val="none"/>
            </c:marker>
            <c:bubble3D val="0"/>
            <c:spPr>
              <a:ln w="38100" cap="rnd">
                <a:solidFill>
                  <a:srgbClr val="C00000"/>
                </a:solidFill>
                <a:round/>
                <a:headEnd type="none" w="med" len="med"/>
                <a:tailEnd type="none" w="med" len="med"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0AB-4158-BCA9-5028C17973BD}"/>
              </c:ext>
            </c:extLst>
          </c:dPt>
          <c:cat>
            <c:strRef>
              <c:f>Sheet1!$C$5:$H$5</c:f>
              <c:strCache>
                <c:ptCount val="6"/>
                <c:pt idx="0">
                  <c:v>2020.gads</c:v>
                </c:pt>
                <c:pt idx="1">
                  <c:v>10 gadi</c:v>
                </c:pt>
                <c:pt idx="2">
                  <c:v>20 gadi</c:v>
                </c:pt>
                <c:pt idx="3">
                  <c:v>30 gadi</c:v>
                </c:pt>
                <c:pt idx="4">
                  <c:v>40 gadi</c:v>
                </c:pt>
                <c:pt idx="5">
                  <c:v>50 gadi</c:v>
                </c:pt>
              </c:strCache>
            </c:strRef>
          </c:cat>
          <c:val>
            <c:numRef>
              <c:f>Sheet1!$C$7:$H$7</c:f>
              <c:numCache>
                <c:formatCode>0%</c:formatCode>
                <c:ptCount val="6"/>
                <c:pt idx="0">
                  <c:v>0.55000000000000004</c:v>
                </c:pt>
                <c:pt idx="1">
                  <c:v>0.59000000000000008</c:v>
                </c:pt>
                <c:pt idx="2">
                  <c:v>0.63000000000000012</c:v>
                </c:pt>
                <c:pt idx="3">
                  <c:v>0.67000000000000015</c:v>
                </c:pt>
                <c:pt idx="4">
                  <c:v>0.71000000000000019</c:v>
                </c:pt>
                <c:pt idx="5">
                  <c:v>0.75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30AB-4158-BCA9-5028C17973BD}"/>
            </c:ext>
          </c:extLst>
        </c:ser>
        <c:ser>
          <c:idx val="2"/>
          <c:order val="2"/>
          <c:tx>
            <c:strRef>
              <c:f>Sheet1!$B$8</c:f>
              <c:strCache>
                <c:ptCount val="1"/>
                <c:pt idx="0">
                  <c:v>Reģionu vidējais IKP - intensīvais temps</c:v>
                </c:pt>
              </c:strCache>
            </c:strRef>
          </c:tx>
          <c:spPr>
            <a:ln w="38100" cap="rnd">
              <a:solidFill>
                <a:srgbClr val="00B050"/>
              </a:solidFill>
              <a:round/>
              <a:tailEnd type="triangle" w="lg" len="lg"/>
            </a:ln>
            <a:effectLst/>
          </c:spPr>
          <c:marker>
            <c:symbol val="none"/>
          </c:marker>
          <c:dPt>
            <c:idx val="1"/>
            <c:marker>
              <c:symbol val="none"/>
            </c:marker>
            <c:bubble3D val="0"/>
            <c:spPr>
              <a:ln w="38100" cap="rnd">
                <a:solidFill>
                  <a:srgbClr val="00B050"/>
                </a:solidFill>
                <a:round/>
                <a:headEnd type="none" w="med" len="med"/>
                <a:tailEnd type="none" w="med" len="med"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0AB-4158-BCA9-5028C17973BD}"/>
              </c:ext>
            </c:extLst>
          </c:dPt>
          <c:cat>
            <c:strRef>
              <c:f>Sheet1!$C$5:$H$5</c:f>
              <c:strCache>
                <c:ptCount val="6"/>
                <c:pt idx="0">
                  <c:v>2020.gads</c:v>
                </c:pt>
                <c:pt idx="1">
                  <c:v>10 gadi</c:v>
                </c:pt>
                <c:pt idx="2">
                  <c:v>20 gadi</c:v>
                </c:pt>
                <c:pt idx="3">
                  <c:v>30 gadi</c:v>
                </c:pt>
                <c:pt idx="4">
                  <c:v>40 gadi</c:v>
                </c:pt>
                <c:pt idx="5">
                  <c:v>50 gadi</c:v>
                </c:pt>
              </c:strCache>
            </c:strRef>
          </c:cat>
          <c:val>
            <c:numRef>
              <c:f>Sheet1!$C$8:$H$8</c:f>
              <c:numCache>
                <c:formatCode>0%</c:formatCode>
                <c:ptCount val="6"/>
                <c:pt idx="0">
                  <c:v>0.55000000000000004</c:v>
                </c:pt>
                <c:pt idx="1">
                  <c:v>0.65500000000000003</c:v>
                </c:pt>
                <c:pt idx="2">
                  <c:v>0.75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30AB-4158-BCA9-5028C17973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29481368"/>
        <c:axId val="329480584"/>
      </c:lineChart>
      <c:catAx>
        <c:axId val="329481368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bg1">
                <a:lumMod val="6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1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lv-LV"/>
          </a:p>
        </c:txPr>
        <c:crossAx val="329480584"/>
        <c:crosses val="autoZero"/>
        <c:auto val="1"/>
        <c:lblAlgn val="ctr"/>
        <c:lblOffset val="100"/>
        <c:noMultiLvlLbl val="0"/>
      </c:catAx>
      <c:valAx>
        <c:axId val="329480584"/>
        <c:scaling>
          <c:orientation val="minMax"/>
          <c:min val="0.55000000000000004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6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r>
                  <a:rPr lang="lv-LV" sz="2000" b="1" dirty="0"/>
                  <a:t>IKP</a:t>
                </a:r>
                <a:endParaRPr lang="en-US" sz="2000" b="1" dirty="0"/>
              </a:p>
            </c:rich>
          </c:tx>
          <c:layout>
            <c:manualLayout>
              <c:xMode val="edge"/>
              <c:yMode val="edge"/>
              <c:x val="0"/>
              <c:y val="0.4278212288198606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1" i="0" u="none" strike="noStrike" kern="1200" baseline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+mn-cs"/>
                </a:defRPr>
              </a:pPr>
              <a:endParaRPr lang="lv-LV"/>
            </a:p>
          </c:txPr>
        </c:title>
        <c:numFmt formatCode="0%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6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lv-LV"/>
          </a:p>
        </c:txPr>
        <c:crossAx val="32948136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5927125419920405"/>
          <c:y val="0.36959132992085569"/>
          <c:w val="0.23946101546629545"/>
          <c:h val="0.3385390639772020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+mn-cs"/>
            </a:defRPr>
          </a:pPr>
          <a:endParaRPr lang="lv-LV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</a:defRPr>
      </a:pPr>
      <a:endParaRPr lang="lv-LV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6DA794-5D51-4A21-962A-95806DB37230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376BD61-CBA7-4B4A-B6BF-41654637D5D9}">
      <dgm:prSet phldrT="[Text]" custT="1"/>
      <dgm:spPr/>
      <dgm:t>
        <a:bodyPr/>
        <a:lstStyle/>
        <a:p>
          <a:pPr rtl="0"/>
          <a:r>
            <a:rPr lang="lv-LV" sz="1400" b="1" i="0" u="none" strike="noStrike" cap="none" spc="0" baseline="0" dirty="0">
              <a:solidFill>
                <a:srgbClr val="FFFFFF"/>
              </a:solidFill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Reģioni un pašvaldība kā attīstības virzītājs</a:t>
          </a:r>
          <a:endParaRPr lang="en-GB" sz="1400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ECB9B05F-60D8-4204-A588-194DD7179FA4}" type="parTrans" cxnId="{A691041C-2C93-4559-866D-F283B96D8CB3}">
      <dgm:prSet/>
      <dgm:spPr/>
      <dgm:t>
        <a:bodyPr/>
        <a:lstStyle/>
        <a:p>
          <a:endParaRPr lang="en-GB" sz="2000"/>
        </a:p>
      </dgm:t>
    </dgm:pt>
    <dgm:pt modelId="{D4F8A826-4B21-41C2-8470-C34EB957D5C4}" type="sibTrans" cxnId="{A691041C-2C93-4559-866D-F283B96D8CB3}">
      <dgm:prSet custT="1"/>
      <dgm:spPr/>
      <dgm:t>
        <a:bodyPr/>
        <a:lstStyle/>
        <a:p>
          <a:endParaRPr lang="en-GB" sz="4400"/>
        </a:p>
      </dgm:t>
    </dgm:pt>
    <dgm:pt modelId="{8735A93C-FE19-4526-A967-4F13B5E55C88}">
      <dgm:prSet phldrT="[Text]" custT="1"/>
      <dgm:spPr/>
      <dgm:t>
        <a:bodyPr/>
        <a:lstStyle/>
        <a:p>
          <a:r>
            <a:rPr lang="lv-LV" sz="1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Pakalpojumu efektivitāte</a:t>
          </a:r>
          <a:endParaRPr lang="en-GB" sz="1800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3FF30DA7-26D2-43C2-B9E3-9F9A8C47A962}" type="parTrans" cxnId="{2CD8055C-7007-405C-AE33-7658FBB284C8}">
      <dgm:prSet/>
      <dgm:spPr/>
      <dgm:t>
        <a:bodyPr/>
        <a:lstStyle/>
        <a:p>
          <a:endParaRPr lang="en-GB" sz="2000"/>
        </a:p>
      </dgm:t>
    </dgm:pt>
    <dgm:pt modelId="{8E5D300B-06A6-4681-B6BE-2A81742E8B52}" type="sibTrans" cxnId="{2CD8055C-7007-405C-AE33-7658FBB284C8}">
      <dgm:prSet custT="1"/>
      <dgm:spPr>
        <a:noFill/>
      </dgm:spPr>
      <dgm:t>
        <a:bodyPr/>
        <a:lstStyle/>
        <a:p>
          <a:endParaRPr lang="en-GB" sz="1600"/>
        </a:p>
      </dgm:t>
    </dgm:pt>
    <dgm:pt modelId="{59B05F2F-B1E7-4350-A934-D48B450332B5}">
      <dgm:prSet phldrT="[Text]" custT="1"/>
      <dgm:spPr/>
      <dgm:t>
        <a:bodyPr/>
        <a:lstStyle/>
        <a:p>
          <a:r>
            <a:rPr lang="lv-LV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Uzņēmējdarbības vide reģionos</a:t>
          </a:r>
          <a:endParaRPr lang="en-GB" sz="1600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26C905D1-D9F7-4704-9EC2-2E8DC10CD2DE}" type="parTrans" cxnId="{B76003D8-CA57-40DD-8309-94D8EBBEE8D0}">
      <dgm:prSet/>
      <dgm:spPr/>
      <dgm:t>
        <a:bodyPr/>
        <a:lstStyle/>
        <a:p>
          <a:endParaRPr lang="en-GB" sz="2000"/>
        </a:p>
      </dgm:t>
    </dgm:pt>
    <dgm:pt modelId="{5A0F6A86-1894-4AA1-B058-E6EE9409F847}" type="sibTrans" cxnId="{B76003D8-CA57-40DD-8309-94D8EBBEE8D0}">
      <dgm:prSet custT="1"/>
      <dgm:spPr/>
      <dgm:t>
        <a:bodyPr/>
        <a:lstStyle/>
        <a:p>
          <a:endParaRPr lang="en-GB" sz="4400" dirty="0"/>
        </a:p>
      </dgm:t>
    </dgm:pt>
    <dgm:pt modelId="{5ECDDB68-5840-4EC4-8236-582975C88902}" type="pres">
      <dgm:prSet presAssocID="{806DA794-5D51-4A21-962A-95806DB3723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lv-LV"/>
        </a:p>
      </dgm:t>
    </dgm:pt>
    <dgm:pt modelId="{BA9FD485-8A5D-4AAF-A388-4C683E5EC93A}" type="pres">
      <dgm:prSet presAssocID="{E376BD61-CBA7-4B4A-B6BF-41654637D5D9}" presName="node" presStyleLbl="node1" presStyleIdx="0" presStyleCnt="3" custScaleX="128703" custRadScaleRad="81354" custRadScaleInc="-5052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16CB5888-C6B2-4B56-8E2D-F16B4321EBF7}" type="pres">
      <dgm:prSet presAssocID="{D4F8A826-4B21-41C2-8470-C34EB957D5C4}" presName="sibTrans" presStyleLbl="sibTrans2D1" presStyleIdx="0" presStyleCnt="3" custAng="16520318" custScaleX="94101" custScaleY="301464" custLinFactNeighborX="-2079" custLinFactNeighborY="12587"/>
      <dgm:spPr>
        <a:prstGeom prst="downArrow">
          <a:avLst/>
        </a:prstGeom>
      </dgm:spPr>
      <dgm:t>
        <a:bodyPr/>
        <a:lstStyle/>
        <a:p>
          <a:endParaRPr lang="lv-LV"/>
        </a:p>
      </dgm:t>
    </dgm:pt>
    <dgm:pt modelId="{378305E4-FB96-4463-AEAD-5F4C885394B9}" type="pres">
      <dgm:prSet presAssocID="{D4F8A826-4B21-41C2-8470-C34EB957D5C4}" presName="connectorText" presStyleLbl="sibTrans2D1" presStyleIdx="0" presStyleCnt="3"/>
      <dgm:spPr/>
      <dgm:t>
        <a:bodyPr/>
        <a:lstStyle/>
        <a:p>
          <a:endParaRPr lang="lv-LV"/>
        </a:p>
      </dgm:t>
    </dgm:pt>
    <dgm:pt modelId="{5AA9DB4C-20D7-418F-866D-ED6DA0A28DBE}" type="pres">
      <dgm:prSet presAssocID="{8735A93C-FE19-4526-A967-4F13B5E55C88}" presName="node" presStyleLbl="node1" presStyleIdx="1" presStyleCnt="3" custScaleX="198145" custRadScaleRad="118655" custRadScaleInc="-23446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1D0B977E-773A-431C-A6E7-2457FFBDD939}" type="pres">
      <dgm:prSet presAssocID="{8E5D300B-06A6-4681-B6BE-2A81742E8B52}" presName="sibTrans" presStyleLbl="sibTrans2D1" presStyleIdx="1" presStyleCnt="3"/>
      <dgm:spPr/>
      <dgm:t>
        <a:bodyPr/>
        <a:lstStyle/>
        <a:p>
          <a:endParaRPr lang="lv-LV"/>
        </a:p>
      </dgm:t>
    </dgm:pt>
    <dgm:pt modelId="{0074A18D-1A44-4BA3-A148-06154C205544}" type="pres">
      <dgm:prSet presAssocID="{8E5D300B-06A6-4681-B6BE-2A81742E8B52}" presName="connectorText" presStyleLbl="sibTrans2D1" presStyleIdx="1" presStyleCnt="3"/>
      <dgm:spPr/>
      <dgm:t>
        <a:bodyPr/>
        <a:lstStyle/>
        <a:p>
          <a:endParaRPr lang="lv-LV"/>
        </a:p>
      </dgm:t>
    </dgm:pt>
    <dgm:pt modelId="{EAB0A3BE-D23F-433E-AD48-A2CA8815B6AC}" type="pres">
      <dgm:prSet presAssocID="{59B05F2F-B1E7-4350-A934-D48B450332B5}" presName="node" presStyleLbl="node1" presStyleIdx="2" presStyleCnt="3" custScaleX="146926" custRadScaleRad="130499" custRadScaleInc="28385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7079C9D4-2EC5-4E82-BB76-60BA9641056D}" type="pres">
      <dgm:prSet presAssocID="{5A0F6A86-1894-4AA1-B058-E6EE9409F847}" presName="sibTrans" presStyleLbl="sibTrans2D1" presStyleIdx="2" presStyleCnt="3" custAng="5143296" custScaleX="102539" custScaleY="293267" custLinFactNeighborX="-4334" custLinFactNeighborY="0"/>
      <dgm:spPr>
        <a:prstGeom prst="downArrow">
          <a:avLst/>
        </a:prstGeom>
      </dgm:spPr>
      <dgm:t>
        <a:bodyPr/>
        <a:lstStyle/>
        <a:p>
          <a:endParaRPr lang="lv-LV"/>
        </a:p>
      </dgm:t>
    </dgm:pt>
    <dgm:pt modelId="{646D9B33-03BA-4284-8305-2BB16D3270AD}" type="pres">
      <dgm:prSet presAssocID="{5A0F6A86-1894-4AA1-B058-E6EE9409F847}" presName="connectorText" presStyleLbl="sibTrans2D1" presStyleIdx="2" presStyleCnt="3"/>
      <dgm:spPr/>
      <dgm:t>
        <a:bodyPr/>
        <a:lstStyle/>
        <a:p>
          <a:endParaRPr lang="lv-LV"/>
        </a:p>
      </dgm:t>
    </dgm:pt>
  </dgm:ptLst>
  <dgm:cxnLst>
    <dgm:cxn modelId="{CC6FF226-8824-40B1-9010-D1467BE05FEC}" type="presOf" srcId="{D4F8A826-4B21-41C2-8470-C34EB957D5C4}" destId="{378305E4-FB96-4463-AEAD-5F4C885394B9}" srcOrd="1" destOrd="0" presId="urn:microsoft.com/office/officeart/2005/8/layout/cycle7"/>
    <dgm:cxn modelId="{A691041C-2C93-4559-866D-F283B96D8CB3}" srcId="{806DA794-5D51-4A21-962A-95806DB37230}" destId="{E376BD61-CBA7-4B4A-B6BF-41654637D5D9}" srcOrd="0" destOrd="0" parTransId="{ECB9B05F-60D8-4204-A588-194DD7179FA4}" sibTransId="{D4F8A826-4B21-41C2-8470-C34EB957D5C4}"/>
    <dgm:cxn modelId="{3B8877D6-D7D9-425D-8E5C-6752F7C12619}" type="presOf" srcId="{D4F8A826-4B21-41C2-8470-C34EB957D5C4}" destId="{16CB5888-C6B2-4B56-8E2D-F16B4321EBF7}" srcOrd="0" destOrd="0" presId="urn:microsoft.com/office/officeart/2005/8/layout/cycle7"/>
    <dgm:cxn modelId="{BBDBB836-8E72-42A5-A330-7DA8ACF56AEF}" type="presOf" srcId="{8735A93C-FE19-4526-A967-4F13B5E55C88}" destId="{5AA9DB4C-20D7-418F-866D-ED6DA0A28DBE}" srcOrd="0" destOrd="0" presId="urn:microsoft.com/office/officeart/2005/8/layout/cycle7"/>
    <dgm:cxn modelId="{0F2FA009-58A0-4D81-8914-7BEE7DFBC8BD}" type="presOf" srcId="{E376BD61-CBA7-4B4A-B6BF-41654637D5D9}" destId="{BA9FD485-8A5D-4AAF-A388-4C683E5EC93A}" srcOrd="0" destOrd="0" presId="urn:microsoft.com/office/officeart/2005/8/layout/cycle7"/>
    <dgm:cxn modelId="{6148EE25-9B7D-45D5-A183-C4102E57EE5C}" type="presOf" srcId="{8E5D300B-06A6-4681-B6BE-2A81742E8B52}" destId="{1D0B977E-773A-431C-A6E7-2457FFBDD939}" srcOrd="0" destOrd="0" presId="urn:microsoft.com/office/officeart/2005/8/layout/cycle7"/>
    <dgm:cxn modelId="{6F18715B-BC79-4141-B4AC-864AAEFFF155}" type="presOf" srcId="{8E5D300B-06A6-4681-B6BE-2A81742E8B52}" destId="{0074A18D-1A44-4BA3-A148-06154C205544}" srcOrd="1" destOrd="0" presId="urn:microsoft.com/office/officeart/2005/8/layout/cycle7"/>
    <dgm:cxn modelId="{A35F5A31-D5D6-4D87-9D44-78C4989AC3D0}" type="presOf" srcId="{59B05F2F-B1E7-4350-A934-D48B450332B5}" destId="{EAB0A3BE-D23F-433E-AD48-A2CA8815B6AC}" srcOrd="0" destOrd="0" presId="urn:microsoft.com/office/officeart/2005/8/layout/cycle7"/>
    <dgm:cxn modelId="{2F2710BF-F36A-41F1-8FB2-0A0D1B706886}" type="presOf" srcId="{5A0F6A86-1894-4AA1-B058-E6EE9409F847}" destId="{646D9B33-03BA-4284-8305-2BB16D3270AD}" srcOrd="1" destOrd="0" presId="urn:microsoft.com/office/officeart/2005/8/layout/cycle7"/>
    <dgm:cxn modelId="{BE68A931-D133-4FF2-9A69-C03F8EAE8ED5}" type="presOf" srcId="{5A0F6A86-1894-4AA1-B058-E6EE9409F847}" destId="{7079C9D4-2EC5-4E82-BB76-60BA9641056D}" srcOrd="0" destOrd="0" presId="urn:microsoft.com/office/officeart/2005/8/layout/cycle7"/>
    <dgm:cxn modelId="{B76003D8-CA57-40DD-8309-94D8EBBEE8D0}" srcId="{806DA794-5D51-4A21-962A-95806DB37230}" destId="{59B05F2F-B1E7-4350-A934-D48B450332B5}" srcOrd="2" destOrd="0" parTransId="{26C905D1-D9F7-4704-9EC2-2E8DC10CD2DE}" sibTransId="{5A0F6A86-1894-4AA1-B058-E6EE9409F847}"/>
    <dgm:cxn modelId="{2CD8055C-7007-405C-AE33-7658FBB284C8}" srcId="{806DA794-5D51-4A21-962A-95806DB37230}" destId="{8735A93C-FE19-4526-A967-4F13B5E55C88}" srcOrd="1" destOrd="0" parTransId="{3FF30DA7-26D2-43C2-B9E3-9F9A8C47A962}" sibTransId="{8E5D300B-06A6-4681-B6BE-2A81742E8B52}"/>
    <dgm:cxn modelId="{CC07B9D0-197B-4EC1-980E-8E5BD9718D66}" type="presOf" srcId="{806DA794-5D51-4A21-962A-95806DB37230}" destId="{5ECDDB68-5840-4EC4-8236-582975C88902}" srcOrd="0" destOrd="0" presId="urn:microsoft.com/office/officeart/2005/8/layout/cycle7"/>
    <dgm:cxn modelId="{66BDB415-52C6-44BD-BAD6-002B07E41583}" type="presParOf" srcId="{5ECDDB68-5840-4EC4-8236-582975C88902}" destId="{BA9FD485-8A5D-4AAF-A388-4C683E5EC93A}" srcOrd="0" destOrd="0" presId="urn:microsoft.com/office/officeart/2005/8/layout/cycle7"/>
    <dgm:cxn modelId="{1F29FB07-DC7B-410D-9104-98421DA476F5}" type="presParOf" srcId="{5ECDDB68-5840-4EC4-8236-582975C88902}" destId="{16CB5888-C6B2-4B56-8E2D-F16B4321EBF7}" srcOrd="1" destOrd="0" presId="urn:microsoft.com/office/officeart/2005/8/layout/cycle7"/>
    <dgm:cxn modelId="{6BCBA2F2-513A-42F7-9A84-6544D326D39C}" type="presParOf" srcId="{16CB5888-C6B2-4B56-8E2D-F16B4321EBF7}" destId="{378305E4-FB96-4463-AEAD-5F4C885394B9}" srcOrd="0" destOrd="0" presId="urn:microsoft.com/office/officeart/2005/8/layout/cycle7"/>
    <dgm:cxn modelId="{8F639E37-C7FA-424C-B7A2-A3DCD357F960}" type="presParOf" srcId="{5ECDDB68-5840-4EC4-8236-582975C88902}" destId="{5AA9DB4C-20D7-418F-866D-ED6DA0A28DBE}" srcOrd="2" destOrd="0" presId="urn:microsoft.com/office/officeart/2005/8/layout/cycle7"/>
    <dgm:cxn modelId="{62B979ED-278D-4A34-9E1D-EB5A7A8E36B5}" type="presParOf" srcId="{5ECDDB68-5840-4EC4-8236-582975C88902}" destId="{1D0B977E-773A-431C-A6E7-2457FFBDD939}" srcOrd="3" destOrd="0" presId="urn:microsoft.com/office/officeart/2005/8/layout/cycle7"/>
    <dgm:cxn modelId="{F5FA8089-BB4B-4949-9979-BA702A770F22}" type="presParOf" srcId="{1D0B977E-773A-431C-A6E7-2457FFBDD939}" destId="{0074A18D-1A44-4BA3-A148-06154C205544}" srcOrd="0" destOrd="0" presId="urn:microsoft.com/office/officeart/2005/8/layout/cycle7"/>
    <dgm:cxn modelId="{E94A0BA1-2E66-47EC-A7A6-C08A1E509F3A}" type="presParOf" srcId="{5ECDDB68-5840-4EC4-8236-582975C88902}" destId="{EAB0A3BE-D23F-433E-AD48-A2CA8815B6AC}" srcOrd="4" destOrd="0" presId="urn:microsoft.com/office/officeart/2005/8/layout/cycle7"/>
    <dgm:cxn modelId="{8B2FD888-B80B-4F74-9ADC-7A2A8D9808BC}" type="presParOf" srcId="{5ECDDB68-5840-4EC4-8236-582975C88902}" destId="{7079C9D4-2EC5-4E82-BB76-60BA9641056D}" srcOrd="5" destOrd="0" presId="urn:microsoft.com/office/officeart/2005/8/layout/cycle7"/>
    <dgm:cxn modelId="{9832F320-03BE-4256-A24F-F126D46C7F78}" type="presParOf" srcId="{7079C9D4-2EC5-4E82-BB76-60BA9641056D}" destId="{646D9B33-03BA-4284-8305-2BB16D3270AD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9FD485-8A5D-4AAF-A388-4C683E5EC93A}">
      <dsp:nvSpPr>
        <dsp:cNvPr id="0" name=""/>
        <dsp:cNvSpPr/>
      </dsp:nvSpPr>
      <dsp:spPr>
        <a:xfrm>
          <a:off x="2567621" y="403101"/>
          <a:ext cx="2885313" cy="11209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400" b="1" i="0" u="none" strike="noStrike" kern="1200" cap="none" spc="0" baseline="0" dirty="0">
              <a:solidFill>
                <a:srgbClr val="FFFFFF"/>
              </a:solidFill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Reģioni un pašvaldība kā attīstības virzītājs</a:t>
          </a:r>
          <a:endParaRPr lang="en-GB" sz="1400" b="1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2600452" y="435932"/>
        <a:ext cx="2819651" cy="1055257"/>
      </dsp:txXfrm>
    </dsp:sp>
    <dsp:sp modelId="{16CB5888-C6B2-4B56-8E2D-F16B4321EBF7}">
      <dsp:nvSpPr>
        <dsp:cNvPr id="0" name=""/>
        <dsp:cNvSpPr/>
      </dsp:nvSpPr>
      <dsp:spPr>
        <a:xfrm rot="19152409">
          <a:off x="4872537" y="1638994"/>
          <a:ext cx="774227" cy="1182708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4400" kern="1200"/>
        </a:p>
      </dsp:txBody>
      <dsp:txXfrm>
        <a:off x="5104805" y="1875536"/>
        <a:ext cx="309691" cy="709624"/>
      </dsp:txXfrm>
    </dsp:sp>
    <dsp:sp modelId="{5AA9DB4C-20D7-418F-866D-ED6DA0A28DBE}">
      <dsp:nvSpPr>
        <dsp:cNvPr id="0" name=""/>
        <dsp:cNvSpPr/>
      </dsp:nvSpPr>
      <dsp:spPr>
        <a:xfrm>
          <a:off x="4322189" y="2837913"/>
          <a:ext cx="4442090" cy="11209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800" b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Pakalpojumu efektivitāte</a:t>
          </a:r>
          <a:endParaRPr lang="en-GB" sz="1800" b="1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4355020" y="2870744"/>
        <a:ext cx="4376428" cy="1055257"/>
      </dsp:txXfrm>
    </dsp:sp>
    <dsp:sp modelId="{1D0B977E-773A-431C-A6E7-2457FFBDD939}">
      <dsp:nvSpPr>
        <dsp:cNvPr id="0" name=""/>
        <dsp:cNvSpPr/>
      </dsp:nvSpPr>
      <dsp:spPr>
        <a:xfrm rot="10849325">
          <a:off x="3396635" y="3162964"/>
          <a:ext cx="822762" cy="392321"/>
        </a:xfrm>
        <a:prstGeom prst="left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600" kern="1200"/>
        </a:p>
      </dsp:txBody>
      <dsp:txXfrm rot="10800000">
        <a:off x="3514331" y="3241428"/>
        <a:ext cx="587370" cy="235393"/>
      </dsp:txXfrm>
    </dsp:sp>
    <dsp:sp modelId="{EAB0A3BE-D23F-433E-AD48-A2CA8815B6AC}">
      <dsp:nvSpPr>
        <dsp:cNvPr id="0" name=""/>
        <dsp:cNvSpPr/>
      </dsp:nvSpPr>
      <dsp:spPr>
        <a:xfrm>
          <a:off x="0" y="2767655"/>
          <a:ext cx="3293843" cy="11209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600" b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Uzņēmējdarbības vide reģionos</a:t>
          </a:r>
          <a:endParaRPr lang="en-GB" sz="1600" b="1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32831" y="2800486"/>
        <a:ext cx="3228181" cy="1055257"/>
      </dsp:txXfrm>
    </dsp:sp>
    <dsp:sp modelId="{7079C9D4-2EC5-4E82-BB76-60BA9641056D}">
      <dsp:nvSpPr>
        <dsp:cNvPr id="0" name=""/>
        <dsp:cNvSpPr/>
      </dsp:nvSpPr>
      <dsp:spPr>
        <a:xfrm rot="2442425">
          <a:off x="2371115" y="1570563"/>
          <a:ext cx="843651" cy="1150550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4400" kern="1200" dirty="0"/>
        </a:p>
      </dsp:txBody>
      <dsp:txXfrm>
        <a:off x="2624210" y="1800673"/>
        <a:ext cx="337461" cy="6903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0.35737</cdr:x>
      <cdr:y>0.24623</cdr:y>
    </cdr:from>
    <cdr:to>
      <cdr:x>0.35813</cdr:x>
      <cdr:y>0.90151</cdr:y>
    </cdr:to>
    <cdr:cxnSp macro="">
      <cdr:nvCxnSpPr>
        <cdr:cNvPr id="3" name="Straight Connector 2">
          <a:extLst xmlns:a="http://schemas.openxmlformats.org/drawingml/2006/main">
            <a:ext uri="{FF2B5EF4-FFF2-40B4-BE49-F238E27FC236}">
              <a16:creationId xmlns="" xmlns:a16="http://schemas.microsoft.com/office/drawing/2014/main" id="{C7C20032-89D3-4B2F-A31C-B9A65934EC4A}"/>
            </a:ext>
          </a:extLst>
        </cdr:cNvPr>
        <cdr:cNvCxnSpPr/>
      </cdr:nvCxnSpPr>
      <cdr:spPr>
        <a:xfrm xmlns:a="http://schemas.openxmlformats.org/drawingml/2006/main" flipV="1">
          <a:off x="3291657" y="1166813"/>
          <a:ext cx="6971" cy="3105151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rgbClr val="00B050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0.74385</cdr:x>
      <cdr:y>0.24221</cdr:y>
    </cdr:from>
    <cdr:to>
      <cdr:x>0.74386</cdr:x>
      <cdr:y>0.89715</cdr:y>
    </cdr:to>
    <cdr:cxnSp macro="">
      <cdr:nvCxnSpPr>
        <cdr:cNvPr id="4" name="Straight Connector 3">
          <a:extLst xmlns:a="http://schemas.openxmlformats.org/drawingml/2006/main">
            <a:ext uri="{FF2B5EF4-FFF2-40B4-BE49-F238E27FC236}">
              <a16:creationId xmlns="" xmlns:a16="http://schemas.microsoft.com/office/drawing/2014/main" id="{4CE0F072-C1D8-4C1A-90A6-DCA2D860423B}"/>
            </a:ext>
          </a:extLst>
        </cdr:cNvPr>
        <cdr:cNvCxnSpPr/>
      </cdr:nvCxnSpPr>
      <cdr:spPr>
        <a:xfrm xmlns:a="http://schemas.openxmlformats.org/drawingml/2006/main" flipV="1">
          <a:off x="6851378" y="1147763"/>
          <a:ext cx="107" cy="3103562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rgbClr val="C00000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0.73961</cdr:x>
      <cdr:y>0.10521</cdr:y>
    </cdr:from>
    <cdr:to>
      <cdr:x>0.94134</cdr:x>
      <cdr:y>0.239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570259" y="459158"/>
          <a:ext cx="1792077" cy="5838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lv-LV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4275402" cy="33678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588628" y="2"/>
            <a:ext cx="4275402" cy="33678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F73659-621C-4C6B-A01B-B3C6177FB8EF}" type="datetimeFigureOut">
              <a:rPr lang="en-US" smtClean="0"/>
              <a:pPr/>
              <a:t>10/11/2019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397807"/>
            <a:ext cx="4275402" cy="336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588628" y="6397807"/>
            <a:ext cx="4275402" cy="336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BE59FB-E231-47FC-BFA6-B05ACDCCBD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708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4275402" cy="33678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88628" y="2"/>
            <a:ext cx="4275402" cy="33678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5162DFB-2DF2-49DF-AB30-1B82DA14A74A}" type="datetimeFigureOut">
              <a:rPr lang="lv-LV"/>
              <a:pPr>
                <a:defRPr/>
              </a:pPr>
              <a:t>11.10.2019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49613" y="504825"/>
            <a:ext cx="3367087" cy="25257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6632" y="3199490"/>
            <a:ext cx="7893050" cy="303109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lv-LV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397807"/>
            <a:ext cx="4275402" cy="336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88628" y="6397807"/>
            <a:ext cx="4275402" cy="336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041611AF-D64A-4226-A96F-FB0A1712ABB7}" type="slidenum">
              <a:rPr lang="lv-LV" altLang="en-US"/>
              <a:pPr>
                <a:defRPr/>
              </a:pPr>
              <a:t>‹#›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18478460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83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382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081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780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41611AF-D64A-4226-A96F-FB0A1712ABB7}" type="slidenum">
              <a:rPr lang="lv-LV" altLang="en-US" smtClean="0"/>
              <a:pPr>
                <a:defRPr/>
              </a:pPr>
              <a:t>7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30505705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821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lv-LV" dirty="0"/>
              <a:t>* Nosacījumos</a:t>
            </a:r>
            <a:r>
              <a:rPr lang="lv-LV" baseline="0" dirty="0"/>
              <a:t> tiks paredzēts, ka jaunu darba vietu radīšanas gadījumā nepieciešams radīt vismaz </a:t>
            </a:r>
            <a:r>
              <a:rPr lang="lv-LV" b="1" u="sng" baseline="0" dirty="0">
                <a:solidFill>
                  <a:srgbClr val="C00000"/>
                </a:solidFill>
              </a:rPr>
              <a:t>vidējo</a:t>
            </a:r>
            <a:r>
              <a:rPr lang="lv-LV" baseline="0" dirty="0"/>
              <a:t> darba algu fondu, esošo darba vietu gadījumos nepieciešams palielināt darba algu fondu.</a:t>
            </a:r>
          </a:p>
          <a:p>
            <a:pPr marL="0" marR="0" lvl="0" indent="0" algn="l" defTabSz="93821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lv-LV" dirty="0"/>
              <a:t>* Avots – uzņēmumu</a:t>
            </a:r>
            <a:r>
              <a:rPr lang="lv-LV" baseline="0" dirty="0"/>
              <a:t> gada pārskatu pielikums, attiecas uz vidējiem un lielajiem uzņēmumiem. Attiecībā uz mikro un mazajiem uzņēmumiem pašvaldībai jāvienojas ar uzņēmumiem par datu iegūšanu.</a:t>
            </a:r>
          </a:p>
          <a:p>
            <a:pPr marL="0" marR="0" lvl="0" indent="0" algn="l" defTabSz="93821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lv-LV" dirty="0"/>
              <a:t>** Avots – uzņēmumu</a:t>
            </a:r>
            <a:r>
              <a:rPr lang="lv-LV" baseline="0" dirty="0"/>
              <a:t> gada pārskatu pielikums, attiecas uz vidējiem un lielajiem uzņēmumiem. Attiecībā uz mikro un mazajiem uzņēmumiem informācija tiks iegūta CFLA atskaites formā.</a:t>
            </a:r>
            <a:endParaRPr lang="lv-LV" dirty="0"/>
          </a:p>
          <a:p>
            <a:pPr marL="0" marR="0" lvl="0" indent="0" algn="l" defTabSz="93821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lv-LV" dirty="0"/>
          </a:p>
          <a:p>
            <a:pPr marL="0" marR="0" lvl="0" indent="0" algn="l" defTabSz="93821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lv-LV" dirty="0"/>
              <a:t>Komersantu</a:t>
            </a:r>
            <a:r>
              <a:rPr lang="lv-LV" baseline="0" dirty="0"/>
              <a:t> skaita aprēķins – 3 milj. ES fondi uz 1 komersantu</a:t>
            </a:r>
            <a:endParaRPr lang="lv-LV" dirty="0"/>
          </a:p>
          <a:p>
            <a:endParaRPr lang="lv-LV" baseline="0" dirty="0"/>
          </a:p>
          <a:p>
            <a:r>
              <a:rPr lang="lv-LV" sz="1200" b="0" kern="1200" baseline="0" dirty="0">
                <a:solidFill>
                  <a:schemeClr val="dk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Uzņēmumi ar augstu apgrozījumu – uzņēmumu skaits, kas atbalstīti ar ERAF, kam ir pozitīva izaugsme (t.i. augsts apgrozījums) vienu gadu pēc projekta pabeigšanas</a:t>
            </a:r>
          </a:p>
          <a:p>
            <a:r>
              <a:rPr lang="lv-LV" sz="1200" b="0" kern="1200" baseline="0" dirty="0">
                <a:solidFill>
                  <a:schemeClr val="dk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Darba algas fondu ir iespējams identificēt pēc uzņēmumu pārskatiem - Ministru kabineta 2016. gada 21. jūnija noteikumi Nr. 399 Noteikumi par sabiedrību sagatavoto finanšu pārskatu vai konsolidēto finanšu pārskatu elektroniskā noraksta formu - atlīdzība par darbu</a:t>
            </a:r>
          </a:p>
          <a:p>
            <a:r>
              <a:rPr lang="lv-LV" sz="1200" b="0" kern="1200" baseline="0" dirty="0">
                <a:solidFill>
                  <a:schemeClr val="dk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Izvelētie rādītāji – darba vietas un nefinanšu investīcijas – jāsasniedz ar pēdējo maksājumu. Rādītāju nesasniegšanas gadījumā tiek piemērota finanšu korekcija.</a:t>
            </a:r>
          </a:p>
          <a:p>
            <a:r>
              <a:rPr lang="lv-LV" sz="1200" b="0" kern="1200" baseline="0" dirty="0">
                <a:solidFill>
                  <a:schemeClr val="dk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Uzņēmumi ar augsto apgrozījumu – 1 gads pēc projekta pabeigšanas (avots: EK skaidrojums)</a:t>
            </a:r>
          </a:p>
          <a:p>
            <a:endParaRPr lang="lv-LV" sz="1200" b="0" kern="1200" baseline="0" dirty="0">
              <a:solidFill>
                <a:schemeClr val="dk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1611AF-D64A-4226-A96F-FB0A1712ABB7}" type="slidenum">
              <a:rPr lang="lv-LV" altLang="en-US" smtClean="0"/>
              <a:pPr>
                <a:defRPr/>
              </a:pPr>
              <a:t>10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29283489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821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1611AF-D64A-4226-A96F-FB0A1712ABB7}" type="slidenum">
              <a:rPr lang="lv-LV" altLang="en-US" smtClean="0"/>
              <a:pPr>
                <a:defRPr/>
              </a:pPr>
              <a:t>11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25110210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1611AF-D64A-4226-A96F-FB0A1712ABB7}" type="slidenum">
              <a:rPr lang="lv-LV" altLang="en-US" smtClean="0"/>
              <a:pPr>
                <a:defRPr/>
              </a:pPr>
              <a:t>12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2821414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/>
              <a:t>PII projektu</a:t>
            </a:r>
            <a:r>
              <a:rPr lang="lv-LV" baseline="0" dirty="0"/>
              <a:t> vērtēšanā – izmaksas uz 1 bērnu, EUR</a:t>
            </a:r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1611AF-D64A-4226-A96F-FB0A1712ABB7}" type="slidenum">
              <a:rPr lang="lv-LV" altLang="en-US" smtClean="0"/>
              <a:pPr>
                <a:defRPr/>
              </a:pPr>
              <a:t>13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12717383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1611AF-D64A-4226-A96F-FB0A1712ABB7}" type="slidenum">
              <a:rPr lang="lv-LV" altLang="en-US" smtClean="0"/>
              <a:pPr>
                <a:defRPr/>
              </a:pPr>
              <a:t>14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5704968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1611AF-D64A-4226-A96F-FB0A1712ABB7}" type="slidenum">
              <a:rPr lang="lv-LV" altLang="en-US" smtClean="0"/>
              <a:pPr>
                <a:defRPr/>
              </a:pPr>
              <a:t>15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27987855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1611AF-D64A-4226-A96F-FB0A1712ABB7}" type="slidenum">
              <a:rPr lang="lv-LV" altLang="en-US" smtClean="0"/>
              <a:pPr>
                <a:defRPr/>
              </a:pPr>
              <a:t>17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3507654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864" y="0"/>
            <a:ext cx="1760537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18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2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7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75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750">
                <a:latin typeface="Verdana" pitchFamily="34" charset="0"/>
              </a:defRPr>
            </a:lvl1pPr>
          </a:lstStyle>
          <a:p>
            <a:pPr>
              <a:defRPr/>
            </a:pPr>
            <a:fld id="{F229E9C5-8B39-4643-9AC7-3CB70B82D6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9252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864" y="0"/>
            <a:ext cx="1760537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18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2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7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75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750">
                <a:latin typeface="Verdana" pitchFamily="34" charset="0"/>
              </a:defRPr>
            </a:lvl1pPr>
          </a:lstStyle>
          <a:p>
            <a:pPr>
              <a:defRPr/>
            </a:pPr>
            <a:fld id="{F229E9C5-8B39-4643-9AC7-3CB70B82D6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7408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F229E9C5-8B39-4643-9AC7-3CB70B82D6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657600"/>
            <a:ext cx="6096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0800" y="381000"/>
            <a:ext cx="6096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832BB7B4-0127-4F07-8920-17DA66B1A8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1752600"/>
            <a:ext cx="2895600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752600"/>
            <a:ext cx="2971800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E39644DB-4AE3-4034-BE69-BA19EB7DC7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2386940"/>
            <a:ext cx="28956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386940"/>
            <a:ext cx="29718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2590800" y="1852613"/>
            <a:ext cx="28956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5715000" y="1851953"/>
            <a:ext cx="2971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18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F24072BC-730E-45B0-B387-330E0239F6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C4B583E1-95CE-4FF7-8D07-865BB81BB4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487DEC8F-7A0D-4E94-8E3F-1D8DA75BEC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72975"/>
            <a:ext cx="2751026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9527" y="273054"/>
            <a:ext cx="3269672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90800" y="1435119"/>
            <a:ext cx="2751026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2773F73F-A0AB-4429-B726-ADE44EA0B9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text styles</a:t>
            </a:r>
          </a:p>
          <a:p>
            <a:pPr lvl="1"/>
            <a:r>
              <a:rPr lang="en-US" altLang="lv-LV"/>
              <a:t>Second level</a:t>
            </a:r>
          </a:p>
          <a:p>
            <a:pPr lvl="2"/>
            <a:r>
              <a:rPr lang="en-US" altLang="lv-LV"/>
              <a:t>Third level</a:t>
            </a:r>
          </a:p>
          <a:p>
            <a:pPr lvl="3"/>
            <a:r>
              <a:rPr lang="en-US" altLang="lv-LV"/>
              <a:t>Fourth level</a:t>
            </a:r>
          </a:p>
          <a:p>
            <a:pPr lvl="4"/>
            <a:r>
              <a:rPr lang="en-US" altLang="lv-LV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268B976-ACE6-4DFC-8AD0-57E32F618F5A}" type="datetime1">
              <a:rPr lang="en-US" smtClean="0"/>
              <a:pPr>
                <a:defRPr/>
              </a:pPr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F7477E8E-EDE6-4057-A4A8-E602451726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7" r:id="rId1"/>
    <p:sldLayoutId id="2147484018" r:id="rId2"/>
    <p:sldLayoutId id="2147484019" r:id="rId3"/>
    <p:sldLayoutId id="2147484020" r:id="rId4"/>
    <p:sldLayoutId id="2147484021" r:id="rId5"/>
    <p:sldLayoutId id="2147484022" r:id="rId6"/>
    <p:sldLayoutId id="2147484023" r:id="rId7"/>
    <p:sldLayoutId id="2147484024" r:id="rId8"/>
    <p:sldLayoutId id="2147484025" r:id="rId9"/>
    <p:sldLayoutId id="2147484027" r:id="rId10"/>
    <p:sldLayoutId id="2147484032" r:id="rId11"/>
  </p:sldLayoutIdLst>
  <p:hf hdr="0" ftr="0" dt="0"/>
  <p:txStyles>
    <p:titleStyle>
      <a:lvl1pPr algn="ctr" defTabSz="938213" rtl="0" eaLnBrk="0" fontAlgn="base" hangingPunct="0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2pPr>
      <a:lvl3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3pPr>
      <a:lvl4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4pPr>
      <a:lvl5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62000" indent="-292100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731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430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129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308113" y="3619323"/>
            <a:ext cx="8557591" cy="1720370"/>
          </a:xfrm>
        </p:spPr>
        <p:txBody>
          <a:bodyPr>
            <a:noAutofit/>
          </a:bodyPr>
          <a:lstStyle/>
          <a:p>
            <a:r>
              <a:rPr lang="lv-LV" sz="4000" dirty="0">
                <a:solidFill>
                  <a:srgbClr val="33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Reģionālās politikas </a:t>
            </a:r>
            <a:r>
              <a:rPr lang="lv-LV" sz="4000" dirty="0" smtClean="0">
                <a:solidFill>
                  <a:srgbClr val="33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pamatnostādnes </a:t>
            </a:r>
            <a:br>
              <a:rPr lang="lv-LV" sz="4000" dirty="0" smtClean="0">
                <a:solidFill>
                  <a:srgbClr val="33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lv-LV" sz="4000" dirty="0" smtClean="0">
                <a:solidFill>
                  <a:srgbClr val="33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2021-2027</a:t>
            </a:r>
            <a:endParaRPr lang="lv-LV" altLang="en-US" sz="3600" dirty="0">
              <a:solidFill>
                <a:srgbClr val="3366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0554673"/>
              </p:ext>
            </p:extLst>
          </p:nvPr>
        </p:nvGraphicFramePr>
        <p:xfrm>
          <a:off x="531821" y="1805609"/>
          <a:ext cx="8105156" cy="36830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10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0132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14280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25606">
                <a:tc>
                  <a:txBody>
                    <a:bodyPr/>
                    <a:lstStyle/>
                    <a:p>
                      <a:pPr algn="ctr"/>
                      <a:r>
                        <a:rPr lang="lv-LV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Uzdevums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Budžets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Rezultāts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17046">
                <a:tc gridSpan="3"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lv-LV" sz="1400" b="1" u="sng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Vietas sagatavošana uzņēmējam un to produktivitāte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050" b="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Publiskās infrastruktūras attīstība uzņēmējdarbības atbalstam – turpinājums 3.3.1./5.6.2. SAM (VARAM)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50" b="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400 000 000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68288" marR="0" lvl="0" indent="-171450" algn="l" defTabSz="93957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lv-LV" sz="1050" b="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3 188 darba vietas jeb 200 milj. </a:t>
                      </a:r>
                      <a:r>
                        <a:rPr lang="lv-LV" sz="1050" b="0" i="1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euro</a:t>
                      </a:r>
                      <a:r>
                        <a:rPr lang="lv-LV" sz="1050" b="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bruto darba algas*</a:t>
                      </a:r>
                    </a:p>
                    <a:p>
                      <a:pPr marL="268288" marR="0" lvl="0" indent="-171450" algn="l" defTabSz="93957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lv-LV" sz="1050" b="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270 000 000 </a:t>
                      </a:r>
                      <a:r>
                        <a:rPr lang="lv-LV" sz="1050" b="0" i="1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euro</a:t>
                      </a:r>
                      <a:r>
                        <a:rPr lang="lv-LV" sz="1050" b="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nefinanšu investīcijas (Nacionālais rādītājs, ES regulas rādītājs)</a:t>
                      </a:r>
                    </a:p>
                    <a:p>
                      <a:pPr marL="268288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lv-LV" sz="1050" b="0" kern="1200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Vismaz </a:t>
                      </a:r>
                      <a:r>
                        <a:rPr lang="lv-LV" sz="1050" b="0" kern="120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133 uzņēmumi ar augstu apgrozījumu (ES regulas rādītājs)</a:t>
                      </a:r>
                      <a:endParaRPr lang="lv-LV" sz="1050" b="0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622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050" b="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Ieguldījumi pamatlīdzekļos esošo/jaunu produktu un pakalpojumu attīstībai  (EM)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50" b="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144 392 200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93957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lv-LV" sz="1050" b="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231 027 520 </a:t>
                      </a:r>
                      <a:r>
                        <a:rPr lang="lv-LV" sz="1050" b="0" i="1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euro</a:t>
                      </a:r>
                      <a:r>
                        <a:rPr lang="lv-LV" sz="1050" b="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darba algu fonds (Nacionālais rādītājs)** </a:t>
                      </a:r>
                    </a:p>
                    <a:p>
                      <a:pPr marL="171450" indent="-171450" algn="l" defTabSz="939575" rtl="0" eaLnBrk="1" fontAlgn="ctr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lv-LV" sz="1050" b="0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Vismaz </a:t>
                      </a:r>
                      <a:r>
                        <a:rPr lang="lv-LV" sz="1050" b="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48 uzņēmumi ar augstu apgrozījumu </a:t>
                      </a:r>
                      <a:r>
                        <a:rPr lang="lv-LV" sz="1050" b="0" kern="120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(ES regulas rādītājs)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268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050" b="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Atbalsts reģionālajiem projektiem – </a:t>
                      </a:r>
                      <a:r>
                        <a:rPr lang="lv-LV" sz="1050" b="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reģionālo projektu programmas </a:t>
                      </a:r>
                      <a:r>
                        <a:rPr lang="lv-LV" sz="1050" b="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izveide no pašvaldību budžeta nodokļu </a:t>
                      </a:r>
                      <a:r>
                        <a:rPr lang="lv-LV" sz="1050" b="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ieņēmumiem</a:t>
                      </a:r>
                      <a:endParaRPr lang="lv-LV" sz="1050" b="0" kern="1200" dirty="0">
                        <a:solidFill>
                          <a:schemeClr val="dk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3957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050" b="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168 milj. euro </a:t>
                      </a:r>
                    </a:p>
                    <a:p>
                      <a:pPr marL="0" marR="0" lvl="0" indent="0" algn="ctr" defTabSz="93957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050" b="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(esošā</a:t>
                      </a:r>
                      <a:r>
                        <a:rPr lang="lv-LV" sz="1050" b="0" kern="120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budžeta pārdale)</a:t>
                      </a:r>
                      <a:endParaRPr lang="lv-LV" sz="1050" b="0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ctr" defTabSz="93957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lv-LV" sz="1050" b="0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050" b="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84 milj. </a:t>
                      </a:r>
                      <a:r>
                        <a:rPr lang="lv-LV" sz="1050" b="0" i="1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euro</a:t>
                      </a:r>
                      <a:r>
                        <a:rPr lang="lv-LV" sz="1050" b="0" kern="120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nefinanšu investīcijas</a:t>
                      </a:r>
                    </a:p>
                    <a:p>
                      <a:pPr marL="0" marR="0" lvl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050" b="0" kern="120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Pakalpojumu sniegšanas izmaksu samazinājums pašvaldībām vismaz par 10% (</a:t>
                      </a:r>
                      <a:r>
                        <a:rPr lang="lv-LV" sz="1050" b="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Nacionālais rādītājs</a:t>
                      </a:r>
                      <a:r>
                        <a:rPr lang="lv-LV" sz="1050" b="0" kern="120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)</a:t>
                      </a:r>
                    </a:p>
                    <a:p>
                      <a:pPr marL="0" marR="0" lvl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lv-LV" sz="1050" b="0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050" b="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Reģionālā inovāciju un zināšanu partnerība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3957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050" b="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Tiks precizēts </a:t>
                      </a:r>
                      <a:r>
                        <a:rPr lang="lv-LV" sz="1050" b="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RIS izstrādes</a:t>
                      </a:r>
                      <a:r>
                        <a:rPr lang="lv-LV" sz="1050" b="0" kern="1200" baseline="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ietvaros</a:t>
                      </a:r>
                      <a:endParaRPr lang="lv-LV" sz="1050" b="0" kern="1200" dirty="0">
                        <a:solidFill>
                          <a:schemeClr val="dk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050" b="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Izveidota platforma RIS ieviešanai reģionālā līmenī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045677" y="312297"/>
            <a:ext cx="6591300" cy="834013"/>
          </a:xfrm>
        </p:spPr>
        <p:txBody>
          <a:bodyPr>
            <a:noAutofit/>
          </a:bodyPr>
          <a:lstStyle/>
          <a:p>
            <a:pPr algn="ctr"/>
            <a:r>
              <a:rPr lang="lv-LV" sz="2800" dirty="0">
                <a:solidFill>
                  <a:srgbClr val="336600"/>
                </a:solidFill>
                <a:cs typeface="+mj-cs"/>
              </a:rPr>
              <a:t>Iespējamie rīcības virzieni: </a:t>
            </a:r>
            <a:br>
              <a:rPr lang="lv-LV" sz="2800" dirty="0">
                <a:solidFill>
                  <a:srgbClr val="336600"/>
                </a:solidFill>
                <a:cs typeface="+mj-cs"/>
              </a:rPr>
            </a:br>
            <a:r>
              <a:rPr lang="lv-LV" sz="2800" dirty="0">
                <a:solidFill>
                  <a:srgbClr val="336600"/>
                </a:solidFill>
                <a:cs typeface="+mj-cs"/>
              </a:rPr>
              <a:t>UZŅĒMĒJDARBĪBA (1)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="" xmlns:a16="http://schemas.microsoft.com/office/drawing/2014/main" id="{85F3C8DA-0FCD-4350-A025-03DD24B03AEB}"/>
              </a:ext>
            </a:extLst>
          </p:cNvPr>
          <p:cNvSpPr txBox="1">
            <a:spLocks/>
          </p:cNvSpPr>
          <p:nvPr/>
        </p:nvSpPr>
        <p:spPr>
          <a:xfrm>
            <a:off x="8534400" y="6324600"/>
            <a:ext cx="438150" cy="304800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defTabSz="938213" rtl="0" eaLnBrk="1" fontAlgn="base" hangingPunct="1">
              <a:spcBef>
                <a:spcPct val="0"/>
              </a:spcBef>
              <a:spcAft>
                <a:spcPct val="0"/>
              </a:spcAft>
              <a:defRPr sz="750" kern="1200">
                <a:solidFill>
                  <a:srgbClr val="898989"/>
                </a:solidFill>
                <a:latin typeface="Verdana" pitchFamily="34" charset="0"/>
                <a:ea typeface="+mn-ea"/>
                <a:cs typeface="Arial" charset="0"/>
              </a:defRPr>
            </a:lvl1pPr>
            <a:lvl2pPr marL="468313" indent="-111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38213" indent="-238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408113" indent="-365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78013" indent="-492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7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7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7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7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F229E9C5-8B39-4643-9AC7-3CB70B82D6D0}" type="slidenum">
              <a:rPr lang="en-US" altLang="en-US" sz="1000" smtClean="0"/>
              <a:pPr>
                <a:defRPr/>
              </a:pPr>
              <a:t>10</a:t>
            </a:fld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33548749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7114632"/>
              </p:ext>
            </p:extLst>
          </p:nvPr>
        </p:nvGraphicFramePr>
        <p:xfrm>
          <a:off x="615007" y="2123661"/>
          <a:ext cx="8101610" cy="40748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314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6484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244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4161182">
                  <a:extLst>
                    <a:ext uri="{9D8B030D-6E8A-4147-A177-3AD203B41FA5}">
                      <a16:colId xmlns="" xmlns:a16="http://schemas.microsoft.com/office/drawing/2014/main" val="2611593871"/>
                    </a:ext>
                  </a:extLst>
                </a:gridCol>
              </a:tblGrid>
              <a:tr h="521325">
                <a:tc>
                  <a:txBody>
                    <a:bodyPr/>
                    <a:lstStyle/>
                    <a:p>
                      <a:pPr algn="ctr"/>
                      <a:r>
                        <a:rPr lang="lv-LV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Uzdevums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lv-LV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Budžets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lv-LV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Rezultāts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Rezultāts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17046">
                <a:tc gridSpan="4"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lv-LV" sz="1400" b="1" u="sng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Vietas sagatavošana uzņēmējam un to produktivitāte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lv-LV" sz="1400" b="1" u="sng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637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050" b="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Nekustamā īpašuma regulējuma pilnveidošana, uzlabojot īpašuma pārdošanas nosacījumus atbilstoši komersanta ieguldījuma apjomam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50" b="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Esošā budžeta ietvaros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r>
                        <a:rPr lang="lv-LV" sz="1050" b="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Izveidota jauna uzņēmējdarbības atbalsta forma (</a:t>
                      </a:r>
                      <a:r>
                        <a:rPr lang="lv-LV" sz="1050" b="0" kern="120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veicot izmaiņas normatīvajos aktos)</a:t>
                      </a:r>
                      <a:r>
                        <a:rPr lang="lv-LV" sz="1050" b="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pašvaldībām attiecībā uz pašvaldības nomas objektu efektīvu izmantošanu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 sz="1050" b="0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447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050" b="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Pašvaldību darbības standarts</a:t>
                      </a:r>
                      <a:r>
                        <a:rPr lang="lv-LV" sz="1050" b="0" kern="1200" baseline="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– atbalsta komplekts uzņēmējdarbībai</a:t>
                      </a:r>
                      <a:endParaRPr lang="lv-LV" sz="1050" b="0" kern="1200" dirty="0">
                        <a:solidFill>
                          <a:schemeClr val="dk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3957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050" b="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Esošā budžeta ietvaros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marL="0" marR="0" lvl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050" b="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Identificēts specifisku uzņēmējdarbības atbalsta instrumentu kopums, kuri jāievieš un jāīsteno pašvaldībām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lv-LV" sz="1050" b="0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447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050" b="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Pašvaldību garantiju instrumenta attīstība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lv-LV" sz="1050" b="0" kern="1200" dirty="0">
                        <a:solidFill>
                          <a:schemeClr val="dk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3957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050" b="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Esošā budžeta ietvaros</a:t>
                      </a:r>
                    </a:p>
                    <a:p>
                      <a:pPr marL="0" marR="0" lvl="0" indent="0" algn="ctr" defTabSz="93957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lv-LV" sz="1050" b="0" kern="1200" dirty="0">
                        <a:solidFill>
                          <a:schemeClr val="dk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marL="0" marR="0" lvl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050" b="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Izveidota</a:t>
                      </a:r>
                      <a:r>
                        <a:rPr lang="lv-LV" sz="1050" b="0" kern="120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j</a:t>
                      </a:r>
                      <a:r>
                        <a:rPr lang="lv-LV" sz="1050" b="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auna uzņēmējdarbības atbalsta forma (</a:t>
                      </a:r>
                      <a:r>
                        <a:rPr lang="lv-LV" sz="1050" b="0" kern="120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veicot izmaiņas normatīvajos aktos)</a:t>
                      </a:r>
                      <a:r>
                        <a:rPr lang="lv-LV" sz="1050" b="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pašvaldībām - pašvaldību garantiju instrumenta attīstība, lai nepietiekama nodrošinājuma gadījumā pašvaldībai būtu iespēja sniegt garantiju uzņēmējiem (Nacionālais rādītājs)</a:t>
                      </a:r>
                    </a:p>
                    <a:p>
                      <a:pPr marL="0" marR="0" lvl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lv-LV" sz="1050" b="0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45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050" b="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Pašvaldību aizņēmumu Valsts kasē nosacījumu pilnveidošana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3957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050" b="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Esošā budžeta ietvaros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marL="0" marR="0" lvl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050" b="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Pilnveidots normatīvais regulējums pašvaldību budžetu veidošanas, aizņēmumu pieprasīšanas, izlietošanas un atmaksāšanas kontroles  (finanšu disciplīna), kā arī pašvaldību pārraudzības jomā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Title 1">
            <a:extLst>
              <a:ext uri="{FF2B5EF4-FFF2-40B4-BE49-F238E27FC236}">
                <a16:creationId xmlns="" xmlns:a16="http://schemas.microsoft.com/office/drawing/2014/main" id="{EE6C1E43-CEE6-4F99-9C26-E40DCA362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5677" y="312297"/>
            <a:ext cx="6591300" cy="834013"/>
          </a:xfrm>
        </p:spPr>
        <p:txBody>
          <a:bodyPr>
            <a:noAutofit/>
          </a:bodyPr>
          <a:lstStyle/>
          <a:p>
            <a:pPr algn="ctr"/>
            <a:r>
              <a:rPr lang="lv-LV" sz="2800" dirty="0">
                <a:solidFill>
                  <a:srgbClr val="336600"/>
                </a:solidFill>
                <a:cs typeface="+mj-cs"/>
              </a:rPr>
              <a:t>Iespējamie rīcības virzieni: </a:t>
            </a:r>
            <a:br>
              <a:rPr lang="lv-LV" sz="2800" dirty="0">
                <a:solidFill>
                  <a:srgbClr val="336600"/>
                </a:solidFill>
                <a:cs typeface="+mj-cs"/>
              </a:rPr>
            </a:br>
            <a:r>
              <a:rPr lang="lv-LV" sz="2800" dirty="0">
                <a:solidFill>
                  <a:srgbClr val="336600"/>
                </a:solidFill>
                <a:cs typeface="+mj-cs"/>
              </a:rPr>
              <a:t>UZŅĒMĒJDARBĪBA (2)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="" xmlns:a16="http://schemas.microsoft.com/office/drawing/2014/main" id="{A124032D-3507-44A0-878E-4F2914047493}"/>
              </a:ext>
            </a:extLst>
          </p:cNvPr>
          <p:cNvSpPr txBox="1">
            <a:spLocks/>
          </p:cNvSpPr>
          <p:nvPr/>
        </p:nvSpPr>
        <p:spPr>
          <a:xfrm>
            <a:off x="8534400" y="6324600"/>
            <a:ext cx="438150" cy="304800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defTabSz="938213" rtl="0" eaLnBrk="1" fontAlgn="base" hangingPunct="1">
              <a:spcBef>
                <a:spcPct val="0"/>
              </a:spcBef>
              <a:spcAft>
                <a:spcPct val="0"/>
              </a:spcAft>
              <a:defRPr sz="750" kern="1200">
                <a:solidFill>
                  <a:srgbClr val="898989"/>
                </a:solidFill>
                <a:latin typeface="Verdana" pitchFamily="34" charset="0"/>
                <a:ea typeface="+mn-ea"/>
                <a:cs typeface="Arial" charset="0"/>
              </a:defRPr>
            </a:lvl1pPr>
            <a:lvl2pPr marL="468313" indent="-111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38213" indent="-238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408113" indent="-365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78013" indent="-492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7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7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7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7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F229E9C5-8B39-4643-9AC7-3CB70B82D6D0}" type="slidenum">
              <a:rPr lang="en-US" altLang="en-US" sz="1000" smtClean="0"/>
              <a:pPr>
                <a:defRPr/>
              </a:pPr>
              <a:t>11</a:t>
            </a:fld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3286789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8624215"/>
              </p:ext>
            </p:extLst>
          </p:nvPr>
        </p:nvGraphicFramePr>
        <p:xfrm>
          <a:off x="208503" y="1633239"/>
          <a:ext cx="8726994" cy="32944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034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8165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56499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63918">
                <a:tc>
                  <a:txBody>
                    <a:bodyPr/>
                    <a:lstStyle/>
                    <a:p>
                      <a:pPr algn="ctr"/>
                      <a:r>
                        <a:rPr lang="lv-LV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Uzdevums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Budžets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Rezultāts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1313">
                <a:tc gridSpan="3">
                  <a:txBody>
                    <a:bodyPr/>
                    <a:lstStyle/>
                    <a:p>
                      <a:pPr marL="0" marR="0" lvl="0" indent="0" algn="l" defTabSz="939575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lv-LV" sz="1400" b="1" u="sng" kern="120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2. </a:t>
                      </a:r>
                      <a:r>
                        <a:rPr lang="lv-LV" sz="1400" b="1" u="sng" kern="1200" dirty="0" err="1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Cilvēkkapitāla</a:t>
                      </a:r>
                      <a:r>
                        <a:rPr lang="lv-LV" sz="1400" b="1" u="sng" kern="120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piesaiste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lv-LV" sz="900" b="0" kern="1200" dirty="0">
                        <a:solidFill>
                          <a:schemeClr val="dk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050" b="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Cilvēkkapitāla piesaiste reģionos - ieguldījumi darba algās (ZM)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50" b="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64 113 800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28600" marR="0" lvl="0" indent="-228600" algn="l" defTabSz="93957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lv-LV" sz="1050" b="0" kern="1200" baseline="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64 113 800 </a:t>
                      </a:r>
                      <a:r>
                        <a:rPr lang="lv-LV" sz="1050" b="0" i="1" kern="1200" baseline="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euro</a:t>
                      </a:r>
                      <a:r>
                        <a:rPr lang="lv-LV" sz="1050" b="0" kern="1200" baseline="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d</a:t>
                      </a:r>
                      <a:r>
                        <a:rPr lang="lv-LV" sz="1050" b="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arba</a:t>
                      </a:r>
                      <a:r>
                        <a:rPr lang="lv-LV" sz="1050" b="0" kern="1200" baseline="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algu fonds </a:t>
                      </a:r>
                      <a:r>
                        <a:rPr lang="lv-LV" sz="1050" b="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(Nacionālais rādītājs)</a:t>
                      </a:r>
                      <a:endParaRPr lang="lv-LV" sz="1050" b="0" kern="1200" baseline="0" dirty="0">
                        <a:solidFill>
                          <a:schemeClr val="dk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228600" indent="-228600" algn="l" defTabSz="939575" rtl="0" eaLnBrk="1" fontAlgn="ctr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lv-LV" sz="1050" b="0" kern="1200" baseline="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Vismaz </a:t>
                      </a:r>
                      <a:r>
                        <a:rPr lang="lv-LV" sz="1050" b="0" kern="1200" baseline="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 uzņēmums ar augstu apgrozījumu (ES regulas rādītājs)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050" b="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Nodokļu risinājumi darba algu atbalstam Latgales reģionā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050" b="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Esošā budžeta ietvaros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lv-LV" sz="1050" b="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Pilnveidoti atbalsta pasākumi</a:t>
                      </a:r>
                      <a:r>
                        <a:rPr lang="lv-LV" sz="1050" b="0" kern="120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(veicot izmaiņas normatīvajos aktos)</a:t>
                      </a:r>
                      <a:r>
                        <a:rPr lang="lv-LV" sz="1050" b="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 paredzot nodokļu atbalstu par paredzamajām algu izmaksām jaunās darba vietās, kas ir saistītas ar sākotnējiem ieguldījumiem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lv-LV" sz="1050" b="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  <a:r>
                        <a:rPr lang="lv-LV" sz="1050" b="0" kern="120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500 000</a:t>
                      </a:r>
                      <a:r>
                        <a:rPr lang="lv-LV" sz="1050" b="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lv-LV" sz="1050" b="0" i="1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euro</a:t>
                      </a:r>
                      <a:r>
                        <a:rPr lang="lv-LV" sz="1050" b="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darba algu fonds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050" b="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Mājokļu pieejamība darbaspēkam reģionos (VB) (EM)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050" b="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Atbilstoši</a:t>
                      </a:r>
                      <a:r>
                        <a:rPr lang="lv-LV" sz="1050" b="0" kern="1200" baseline="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Valsts budžeta </a:t>
                      </a:r>
                      <a:r>
                        <a:rPr lang="lv-LV" sz="1050" b="0" kern="1200" baseline="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likumprojektam</a:t>
                      </a:r>
                      <a:endParaRPr lang="lv-LV" sz="1050" b="0" kern="1200" dirty="0">
                        <a:solidFill>
                          <a:schemeClr val="dk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lv-LV" sz="1050" b="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Īstenota īres mājokļu būvniecības atbalsta programma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050" b="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Remigrācijas atbalsta pasākumi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50" b="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1 930 587</a:t>
                      </a:r>
                      <a:endParaRPr lang="lv-LV" sz="1050" b="0" kern="1200" dirty="0">
                        <a:solidFill>
                          <a:schemeClr val="dk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71450" indent="-171450" algn="l" defTabSz="939575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lv-LV" sz="1050" b="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8 132 remigranti</a:t>
                      </a:r>
                    </a:p>
                    <a:p>
                      <a:pPr marL="171450" indent="-171450" algn="l" defTabSz="939575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lv-LV" sz="1050" b="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140 uzņēmējdarbības projekti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96240606"/>
                  </a:ext>
                </a:extLst>
              </a:tr>
            </a:tbl>
          </a:graphicData>
        </a:graphic>
      </p:graphicFrame>
      <p:sp>
        <p:nvSpPr>
          <p:cNvPr id="8" name="Title 1">
            <a:extLst>
              <a:ext uri="{FF2B5EF4-FFF2-40B4-BE49-F238E27FC236}">
                <a16:creationId xmlns="" xmlns:a16="http://schemas.microsoft.com/office/drawing/2014/main" id="{2EF857D1-A3A0-4954-9ADF-6FAED9877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5677" y="312297"/>
            <a:ext cx="6591300" cy="834013"/>
          </a:xfrm>
        </p:spPr>
        <p:txBody>
          <a:bodyPr>
            <a:noAutofit/>
          </a:bodyPr>
          <a:lstStyle/>
          <a:p>
            <a:pPr algn="ctr"/>
            <a:r>
              <a:rPr lang="lv-LV" sz="2800" dirty="0">
                <a:solidFill>
                  <a:srgbClr val="336600"/>
                </a:solidFill>
                <a:cs typeface="+mj-cs"/>
              </a:rPr>
              <a:t>Iespējamie rīcības virzieni: </a:t>
            </a:r>
            <a:br>
              <a:rPr lang="lv-LV" sz="2800" dirty="0">
                <a:solidFill>
                  <a:srgbClr val="336600"/>
                </a:solidFill>
                <a:cs typeface="+mj-cs"/>
              </a:rPr>
            </a:br>
            <a:r>
              <a:rPr lang="lv-LV" sz="2800" dirty="0">
                <a:solidFill>
                  <a:srgbClr val="336600"/>
                </a:solidFill>
                <a:cs typeface="+mj-cs"/>
              </a:rPr>
              <a:t>UZŅĒMĒJDARBĪBA (3)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="" xmlns:a16="http://schemas.microsoft.com/office/drawing/2014/main" id="{DB9C2445-532E-438A-A0F6-FFB899EE5D26}"/>
              </a:ext>
            </a:extLst>
          </p:cNvPr>
          <p:cNvSpPr txBox="1">
            <a:spLocks/>
          </p:cNvSpPr>
          <p:nvPr/>
        </p:nvSpPr>
        <p:spPr>
          <a:xfrm>
            <a:off x="8534400" y="6324600"/>
            <a:ext cx="438150" cy="304800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defTabSz="938213" rtl="0" eaLnBrk="1" fontAlgn="base" hangingPunct="1">
              <a:spcBef>
                <a:spcPct val="0"/>
              </a:spcBef>
              <a:spcAft>
                <a:spcPct val="0"/>
              </a:spcAft>
              <a:defRPr sz="750" kern="1200">
                <a:solidFill>
                  <a:srgbClr val="898989"/>
                </a:solidFill>
                <a:latin typeface="Verdana" pitchFamily="34" charset="0"/>
                <a:ea typeface="+mn-ea"/>
                <a:cs typeface="Arial" charset="0"/>
              </a:defRPr>
            </a:lvl1pPr>
            <a:lvl2pPr marL="468313" indent="-111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38213" indent="-238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408113" indent="-365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78013" indent="-492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7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7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7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7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F229E9C5-8B39-4643-9AC7-3CB70B82D6D0}" type="slidenum">
              <a:rPr lang="en-US" altLang="en-US" sz="1000" smtClean="0"/>
              <a:pPr>
                <a:defRPr/>
              </a:pPr>
              <a:t>12</a:t>
            </a:fld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4438527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8772" y="3089841"/>
            <a:ext cx="6096000" cy="781280"/>
          </a:xfrm>
        </p:spPr>
        <p:txBody>
          <a:bodyPr/>
          <a:lstStyle/>
          <a:p>
            <a:r>
              <a:rPr lang="lv-LV" dirty="0"/>
              <a:t>LĪDZĪGI KĀ UZŅĒMĒJDARBĪBAS SADAĻĀ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5680468"/>
              </p:ext>
            </p:extLst>
          </p:nvPr>
        </p:nvGraphicFramePr>
        <p:xfrm>
          <a:off x="231112" y="1453632"/>
          <a:ext cx="8741437" cy="35876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31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44835">
                  <a:extLst>
                    <a:ext uri="{9D8B030D-6E8A-4147-A177-3AD203B41FA5}">
                      <a16:colId xmlns="" xmlns:a16="http://schemas.microsoft.com/office/drawing/2014/main" val="1301893122"/>
                    </a:ext>
                  </a:extLst>
                </a:gridCol>
                <a:gridCol w="3933410">
                  <a:extLst>
                    <a:ext uri="{9D8B030D-6E8A-4147-A177-3AD203B41FA5}">
                      <a16:colId xmlns="" xmlns:a16="http://schemas.microsoft.com/office/drawing/2014/main" val="7313535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v-LV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Uzdevums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Budžets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Rezultāts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0306">
                <a:tc gridSpan="3">
                  <a:txBody>
                    <a:bodyPr/>
                    <a:lstStyle/>
                    <a:p>
                      <a:pPr marL="342900" marR="0" lvl="0" indent="-34290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lv-LV" sz="1400" b="1" u="sng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Pakalpojumu</a:t>
                      </a:r>
                      <a:r>
                        <a:rPr lang="lv-LV" sz="1400" b="1" u="sng" baseline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nodrošināšana atbilstoši demogrāfijas izaicinājumiem</a:t>
                      </a:r>
                      <a:endParaRPr lang="lv-LV" sz="1400" b="1" u="sng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050" b="0" kern="1200" baseline="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Pašvaldību pakalpojumu ēku energoefektivitātes uzlabošana (ES fondi) (VARAM)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50" b="0" kern="1200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 </a:t>
                      </a:r>
                      <a:r>
                        <a:rPr lang="lv-LV" sz="1050" b="0" kern="120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000 </a:t>
                      </a:r>
                      <a:r>
                        <a:rPr lang="lv-LV" sz="1050" b="0" kern="1200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000</a:t>
                      </a:r>
                      <a:endParaRPr lang="lv-LV" sz="1050" b="0" kern="1200" baseline="0" dirty="0">
                        <a:solidFill>
                          <a:schemeClr val="dk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68288" marR="0" lvl="0" indent="-171450" algn="l" defTabSz="93957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lv-LV" sz="1050" b="0" kern="120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Primārās enerģijas gada patēriņa samazinājums gadā – 67 991 529 </a:t>
                      </a:r>
                      <a:r>
                        <a:rPr lang="lv-LV" sz="1050" b="0" kern="1200" baseline="0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kWh</a:t>
                      </a:r>
                      <a:r>
                        <a:rPr lang="lv-LV" sz="1050" b="0" kern="120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/gadā (N</a:t>
                      </a:r>
                      <a:r>
                        <a:rPr lang="lv-LV" sz="1050" b="0" strike="noStrike" kern="120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acionālais</a:t>
                      </a:r>
                      <a:r>
                        <a:rPr lang="lv-LV" sz="1050" b="0" kern="120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rādītājs; ES regulas rādītājs) </a:t>
                      </a:r>
                    </a:p>
                    <a:p>
                      <a:pPr marL="268288" marR="0" lvl="0" indent="-171450" algn="l" defTabSz="93957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lv-LV" sz="1050" b="0" kern="120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Siltumnīcefekta gāzu samazinājums gadā –   17 200 CO2 tonnas (N</a:t>
                      </a:r>
                      <a:r>
                        <a:rPr lang="lv-LV" sz="1050" b="0" strike="noStrike" kern="120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acionālais</a:t>
                      </a:r>
                      <a:r>
                        <a:rPr lang="lv-LV" sz="1050" b="0" strike="noStrike" kern="1200" baseline="0" dirty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lv-LV" sz="1050" b="0" kern="120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rādītājs; ES regulas rādītājs</a:t>
                      </a:r>
                      <a:r>
                        <a:rPr lang="lv-LV" sz="1050" b="0" kern="1200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)</a:t>
                      </a:r>
                      <a:endParaRPr lang="lv-LV" sz="1050" b="0" kern="1200" baseline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39575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050" b="0" kern="1200" baseline="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Pirmsskolas izglītības un bērnu pieskatīšanas pakalpojuma pieejamība (ES fondi) (VARAM)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39575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050" b="0" kern="120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80 000 000</a:t>
                      </a:r>
                      <a:endParaRPr lang="lv-LV" sz="1050" b="0" kern="1200" baseline="0" dirty="0">
                        <a:solidFill>
                          <a:schemeClr val="dk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93957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lv-LV" sz="1050" b="0" kern="120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7500 jaunas radītas vietas PII (2018.gadā rinda 7500 bērnu) (</a:t>
                      </a:r>
                      <a:r>
                        <a:rPr lang="lv-LV" sz="1050" b="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Nacionālais </a:t>
                      </a:r>
                      <a:r>
                        <a:rPr lang="lv-LV" sz="1050" b="0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rādītājs</a:t>
                      </a:r>
                      <a:r>
                        <a:rPr lang="lv-LV" sz="1050" b="0" kern="1200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)</a:t>
                      </a:r>
                      <a:endParaRPr lang="lv-LV" sz="1050" b="0" kern="1200" baseline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171450" marR="0" lvl="0" indent="-171450" algn="l" defTabSz="93957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lv-LV" sz="1050" b="0" kern="120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7500 bērnu - atbalstīto bērnu aprūpes infrastruktūru izmantojušo bērnu skaits gadā (ES regulas rādītājs)</a:t>
                      </a:r>
                      <a:endParaRPr lang="lv-LV" sz="1050" b="0" kern="1200" baseline="0" dirty="0">
                        <a:solidFill>
                          <a:schemeClr val="dk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050" b="0" kern="1200" baseline="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Viedas pašvaldības – pakalpojumu efektivitātes uzlabošana (VARAM)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050" b="0" kern="120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30 000 </a:t>
                      </a:r>
                      <a:r>
                        <a:rPr lang="lv-LV" sz="1050" b="0" kern="1200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000</a:t>
                      </a:r>
                      <a:endParaRPr lang="lv-LV" sz="1050" b="0" kern="1200" baseline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lv-LV" sz="1050" b="0" kern="120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Pakalpojumu sniegšanas izmaksu samazinājums pašvaldībām vismaz par 10% uz vienu klientu (</a:t>
                      </a:r>
                      <a:r>
                        <a:rPr lang="lv-LV" sz="1050" b="0" strike="noStrike" kern="120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Nacionālais</a:t>
                      </a:r>
                      <a:r>
                        <a:rPr lang="lv-LV" sz="1050" b="0" kern="120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rādītājs)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lv-LV" sz="1050" b="0" kern="1200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Iedzīvotāji</a:t>
                      </a:r>
                      <a:r>
                        <a:rPr lang="lv-LV" sz="1050" b="0" kern="120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 ko aptver integrētas </a:t>
                      </a:r>
                      <a:r>
                        <a:rPr lang="lv-LV" sz="1050" b="0" kern="1200" baseline="0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pilsētattīstības</a:t>
                      </a:r>
                      <a:r>
                        <a:rPr lang="lv-LV" sz="1050" b="0" kern="120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stratēģijas (ES regulas rādītājs)</a:t>
                      </a:r>
                      <a:endParaRPr lang="lv-LV" sz="1050" b="0" kern="1200" baseline="0" dirty="0">
                        <a:solidFill>
                          <a:schemeClr val="dk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050" b="0" kern="120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Vienoto klientu apkalpošanas centru pieejamība un darbība</a:t>
                      </a:r>
                      <a:endParaRPr lang="lv-LV" sz="1050" b="0" kern="1200" dirty="0">
                        <a:solidFill>
                          <a:schemeClr val="dk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050" b="0" kern="1200" baseline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2 820 000</a:t>
                      </a:r>
                      <a:endParaRPr lang="lv-LV" sz="1050" b="0" kern="1200" baseline="0" dirty="0">
                        <a:solidFill>
                          <a:schemeClr val="dk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lv-LV" sz="1050" b="0" kern="1200" baseline="0" dirty="0" err="1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Jaunizveidoto</a:t>
                      </a:r>
                      <a:r>
                        <a:rPr lang="lv-LV" sz="1050" b="0" kern="1200" baseline="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un uzlaboto pakalpojumu skaits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lv-LV" sz="1050" b="0" kern="1200" baseline="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Klientu apkalpošanas centru klientu skaits</a:t>
                      </a:r>
                      <a:endParaRPr lang="lv-LV" sz="1050" b="0" kern="1200" dirty="0">
                        <a:solidFill>
                          <a:schemeClr val="dk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Title 1">
            <a:extLst>
              <a:ext uri="{FF2B5EF4-FFF2-40B4-BE49-F238E27FC236}">
                <a16:creationId xmlns="" xmlns:a16="http://schemas.microsoft.com/office/drawing/2014/main" id="{2D24F4E7-54B4-4AEE-AF87-CD5A71657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0421" y="181049"/>
            <a:ext cx="6416040" cy="1101099"/>
          </a:xfrm>
        </p:spPr>
        <p:txBody>
          <a:bodyPr anchor="ctr">
            <a:noAutofit/>
          </a:bodyPr>
          <a:lstStyle/>
          <a:p>
            <a:pPr algn="ctr"/>
            <a:r>
              <a:rPr lang="lv-LV" sz="2800" dirty="0">
                <a:solidFill>
                  <a:srgbClr val="336600"/>
                </a:solidFill>
              </a:rPr>
              <a:t>Iespējamie rīcības virzieni: </a:t>
            </a:r>
            <a:br>
              <a:rPr lang="lv-LV" sz="2800" dirty="0">
                <a:solidFill>
                  <a:srgbClr val="336600"/>
                </a:solidFill>
              </a:rPr>
            </a:br>
            <a:r>
              <a:rPr lang="lv-LV" sz="2800" dirty="0">
                <a:solidFill>
                  <a:srgbClr val="336600"/>
                </a:solidFill>
              </a:rPr>
              <a:t>PAKALPOJUMI (1)</a:t>
            </a:r>
          </a:p>
        </p:txBody>
      </p:sp>
    </p:spTree>
    <p:extLst>
      <p:ext uri="{BB962C8B-B14F-4D97-AF65-F5344CB8AC3E}">
        <p14:creationId xmlns:p14="http://schemas.microsoft.com/office/powerpoint/2010/main" val="18589954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968854"/>
              </p:ext>
            </p:extLst>
          </p:nvPr>
        </p:nvGraphicFramePr>
        <p:xfrm>
          <a:off x="274634" y="1160475"/>
          <a:ext cx="8697916" cy="52835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607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4056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2812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58762">
                <a:tc>
                  <a:txBody>
                    <a:bodyPr/>
                    <a:lstStyle/>
                    <a:p>
                      <a:pPr algn="ctr"/>
                      <a:r>
                        <a:rPr lang="lv-LV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Uzdevums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Budžets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Rezultāts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9579">
                <a:tc gridSpan="3">
                  <a:txBody>
                    <a:bodyPr/>
                    <a:lstStyle/>
                    <a:p>
                      <a:pPr marL="0" marR="0" lvl="0" indent="0" algn="l" defTabSz="939575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lv-LV" sz="1400" b="1" u="sng" kern="120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2. Sasniedzamība un dzīves vide</a:t>
                      </a:r>
                    </a:p>
                    <a:p>
                      <a:pPr marL="0" marR="0" lvl="0" indent="0" algn="l" defTabSz="939575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lv-LV" sz="900" b="0" kern="1200" dirty="0">
                        <a:solidFill>
                          <a:schemeClr val="dk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464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050" b="0" kern="120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Reģionālā sasniedzamība un transports pēc pieprasījuma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050" b="0" kern="120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noteiks </a:t>
                      </a:r>
                      <a:r>
                        <a:rPr lang="lv-LV" sz="1050" b="0" kern="1200" baseline="0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SaM</a:t>
                      </a:r>
                      <a:endParaRPr lang="lv-LV" sz="1050" b="0" kern="1200" baseline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68288" marR="0" lvl="0" indent="-171450" algn="l" defTabSz="93957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lv-LV" sz="1050" b="0" kern="120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Tiks samazināts sasniedzamības ilgums no lielajām Latvijas pilsētām uz Rīgu (sasniedzamības ilgums pusotra stunda)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613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050" b="0" kern="1200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Valsts reģionālās un vietējās nozīmes autoceļu tīkla attīstība</a:t>
                      </a:r>
                      <a:endParaRPr lang="lv-LV" sz="1050" b="0" kern="1200" baseline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050" b="0" kern="1200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300 000 000</a:t>
                      </a:r>
                      <a:endParaRPr lang="lv-LV" sz="1050" b="0" kern="1200" baseline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68288" marR="0" lvl="0" indent="-171450" algn="l" defTabSz="93957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lv-LV" sz="1050" b="0" kern="120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Valsts programmas izveide ceļu sakārtošanai sadarbībā ar pašvaldībām un plānošanas reģioniem, nodrošinot novadu centru sasniedzamību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121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050" b="0" kern="1200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Mobilitātes uzlabošana Rīgas metropoles areālā</a:t>
                      </a:r>
                      <a:endParaRPr lang="lv-LV" sz="1050" b="0" kern="1200" baseline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050" b="0" kern="1200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atbilstoši </a:t>
                      </a:r>
                      <a:r>
                        <a:rPr lang="lv-LV" sz="1050" b="0" kern="120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Rīgas metropoles mobilitātes plānam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68288" marR="0" lvl="0" indent="-171450" algn="l" defTabSz="93957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lv-LV" sz="1050" b="0" kern="1200" baseline="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Atbilstoši Rīgas metropoles mobilitātes plānam</a:t>
                      </a:r>
                      <a:endParaRPr lang="lv-LV" sz="1050" b="0" kern="1200" baseline="0" dirty="0">
                        <a:solidFill>
                          <a:schemeClr val="dk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3661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050" b="0" kern="120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Pašvaldību ceļu un ielu infrastruktūras attīstība (ES fondi) (VARAM)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050" b="0" kern="1200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120 </a:t>
                      </a:r>
                      <a:r>
                        <a:rPr lang="lv-LV" sz="1050" b="0" kern="120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000 </a:t>
                      </a:r>
                      <a:r>
                        <a:rPr lang="lv-LV" sz="1050" b="0" kern="1200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000</a:t>
                      </a:r>
                      <a:endParaRPr lang="lv-LV" sz="1050" b="0" kern="1200" baseline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ctr"/>
                      <a:endParaRPr lang="lv-LV" sz="1050" b="0" kern="1200" baseline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68288" marR="0" lvl="0" indent="-171450" algn="l" defTabSz="93957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lv-LV" sz="1050" b="0" kern="1200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Samazinās </a:t>
                      </a:r>
                      <a:r>
                        <a:rPr lang="lv-LV" sz="1050" b="0" kern="120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laika patēriņš iedzīvotājam pakalpojuma sasniedzamībai vismaz par 5% (</a:t>
                      </a:r>
                      <a:r>
                        <a:rPr lang="lv-LV" sz="1050" b="0" strike="noStrike" kern="120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Nacionālais rādītājs, </a:t>
                      </a:r>
                      <a:r>
                        <a:rPr lang="lv-LV" sz="1050" b="0" kern="120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ES regulas rādītājs)</a:t>
                      </a:r>
                    </a:p>
                    <a:p>
                      <a:pPr marL="268288" marR="0" lvl="0" indent="-171450" algn="l" defTabSz="93957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lv-LV" sz="1050" b="0" kern="120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Nodrošina pakalpojumu pieejamību atbilstoši pakalpojumu grozam</a:t>
                      </a:r>
                    </a:p>
                    <a:p>
                      <a:pPr marL="268288" marR="0" lvl="0" indent="-171450" algn="l" defTabSz="93957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lv-LV" sz="1050" b="0" kern="120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Iedzīvotāji, ko aptver integrētas </a:t>
                      </a:r>
                      <a:r>
                        <a:rPr lang="lv-LV" sz="1050" b="0" kern="1200" baseline="0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pilsētattīstības</a:t>
                      </a:r>
                      <a:r>
                        <a:rPr lang="lv-LV" sz="1050" b="0" kern="120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stratēģijas (ES regulas rādītājs)</a:t>
                      </a:r>
                    </a:p>
                    <a:p>
                      <a:pPr marL="268288" marR="0" lvl="0" indent="-171450" algn="l" defTabSz="93957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lv-LV" sz="1050" b="0" kern="1200" baseline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343940">
                <a:tc>
                  <a:txBody>
                    <a:bodyPr/>
                    <a:lstStyle/>
                    <a:p>
                      <a:pPr marL="0" marR="0" lvl="0" indent="0" algn="l" defTabSz="939575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050" b="0" kern="120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Pašvaldību publiskās ārtelpas attīstība tūrisma veicināšanai (ES fondi) (VARAM)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050" b="0" kern="1200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 </a:t>
                      </a:r>
                      <a:r>
                        <a:rPr lang="lv-LV" sz="1050" b="0" kern="120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000 </a:t>
                      </a:r>
                      <a:r>
                        <a:rPr lang="lv-LV" sz="1050" b="0" kern="1200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000</a:t>
                      </a:r>
                      <a:endParaRPr lang="lv-LV" sz="1050" b="0" kern="1200" baseline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93957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lv-LV" sz="1050" b="0" kern="120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Jaunradīto pakalpojumu/objektu skaits – 40 (Nacionālais </a:t>
                      </a:r>
                      <a:r>
                        <a:rPr lang="lv-LV" sz="1050" b="0" strike="noStrike" kern="120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rādītājs</a:t>
                      </a:r>
                      <a:r>
                        <a:rPr lang="lv-LV" sz="1050" b="0" kern="120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)</a:t>
                      </a:r>
                    </a:p>
                    <a:p>
                      <a:pPr marL="171450" marR="0" lvl="0" indent="-171450" algn="l" defTabSz="93957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lv-LV" sz="1050" b="0" kern="1200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Apmeklētāju </a:t>
                      </a:r>
                      <a:r>
                        <a:rPr lang="lv-LV" sz="1050" b="0" kern="120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skaits attīstāmajās vietās un objektos – pieaugums vismaz par 5% gadā (ES regulas rādītājs)</a:t>
                      </a:r>
                    </a:p>
                    <a:p>
                      <a:pPr marL="171450" marR="0" lvl="0" indent="-171450" algn="l" defTabSz="93957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lv-LV" sz="1050" b="0" kern="120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Iedzīvotāji, ko aptver integrētas pilsētattīstības stratēģijas (ES regulas rādītājs)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Slide Number Placeholder 5">
            <a:extLst>
              <a:ext uri="{FF2B5EF4-FFF2-40B4-BE49-F238E27FC236}">
                <a16:creationId xmlns="" xmlns:a16="http://schemas.microsoft.com/office/drawing/2014/main" id="{81A32494-F24C-472F-9303-8DF08EA1F5C0}"/>
              </a:ext>
            </a:extLst>
          </p:cNvPr>
          <p:cNvSpPr txBox="1">
            <a:spLocks/>
          </p:cNvSpPr>
          <p:nvPr/>
        </p:nvSpPr>
        <p:spPr>
          <a:xfrm>
            <a:off x="8534400" y="6324600"/>
            <a:ext cx="438150" cy="304800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defTabSz="938213" rtl="0" eaLnBrk="1" fontAlgn="base" hangingPunct="1">
              <a:spcBef>
                <a:spcPct val="0"/>
              </a:spcBef>
              <a:spcAft>
                <a:spcPct val="0"/>
              </a:spcAft>
              <a:defRPr sz="750" kern="1200">
                <a:solidFill>
                  <a:srgbClr val="898989"/>
                </a:solidFill>
                <a:latin typeface="Verdana" pitchFamily="34" charset="0"/>
                <a:ea typeface="+mn-ea"/>
                <a:cs typeface="Arial" charset="0"/>
              </a:defRPr>
            </a:lvl1pPr>
            <a:lvl2pPr marL="468313" indent="-111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38213" indent="-238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408113" indent="-365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78013" indent="-492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7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7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7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7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F229E9C5-8B39-4643-9AC7-3CB70B82D6D0}" type="slidenum">
              <a:rPr lang="en-US" altLang="en-US" sz="1000" smtClean="0"/>
              <a:pPr>
                <a:defRPr/>
              </a:pPr>
              <a:t>14</a:t>
            </a:fld>
            <a:endParaRPr lang="en-US" altLang="en-US" sz="1000" dirty="0"/>
          </a:p>
        </p:txBody>
      </p:sp>
      <p:sp>
        <p:nvSpPr>
          <p:cNvPr id="11" name="Title 1">
            <a:extLst>
              <a:ext uri="{FF2B5EF4-FFF2-40B4-BE49-F238E27FC236}">
                <a16:creationId xmlns="" xmlns:a16="http://schemas.microsoft.com/office/drawing/2014/main" id="{1244DCCE-89CE-4DDD-83E4-23E6E7ED2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0421" y="181049"/>
            <a:ext cx="6416040" cy="1101099"/>
          </a:xfrm>
        </p:spPr>
        <p:txBody>
          <a:bodyPr anchor="ctr">
            <a:noAutofit/>
          </a:bodyPr>
          <a:lstStyle/>
          <a:p>
            <a:pPr algn="ctr"/>
            <a:r>
              <a:rPr lang="lv-LV" sz="2800" dirty="0">
                <a:solidFill>
                  <a:srgbClr val="336600"/>
                </a:solidFill>
              </a:rPr>
              <a:t>Iespējamie rīcības virzieni: </a:t>
            </a:r>
            <a:br>
              <a:rPr lang="lv-LV" sz="2800" dirty="0">
                <a:solidFill>
                  <a:srgbClr val="336600"/>
                </a:solidFill>
              </a:rPr>
            </a:br>
            <a:r>
              <a:rPr lang="lv-LV" sz="2800" dirty="0">
                <a:solidFill>
                  <a:srgbClr val="336600"/>
                </a:solidFill>
              </a:rPr>
              <a:t>PAKALPOJUMI (2)</a:t>
            </a:r>
          </a:p>
        </p:txBody>
      </p:sp>
    </p:spTree>
    <p:extLst>
      <p:ext uri="{BB962C8B-B14F-4D97-AF65-F5344CB8AC3E}">
        <p14:creationId xmlns:p14="http://schemas.microsoft.com/office/powerpoint/2010/main" val="25492219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6261620"/>
              </p:ext>
            </p:extLst>
          </p:nvPr>
        </p:nvGraphicFramePr>
        <p:xfrm>
          <a:off x="403294" y="1692274"/>
          <a:ext cx="8350181" cy="33166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686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9996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32334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v-LV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Uzdevums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Budžets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Rezultāts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8066">
                <a:tc gridSpan="3"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 startAt="3"/>
                      </a:pPr>
                      <a:r>
                        <a:rPr lang="lv-LV" sz="1400" b="1" u="sng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Pašvaldību administrācijas darba efektivitāte</a:t>
                      </a:r>
                      <a:endParaRPr lang="lv-LV" sz="1400" b="1" u="sng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050" b="0" kern="120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Pašvaldību un plānošanas reģionu kapacitātes palielināšana viedai attīstības plānošanai un īstenošanai (ES fondi) (VARAM)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50" b="0" kern="120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1 428 571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68288" marR="0" lvl="0" indent="-171450" algn="l" defTabSz="93957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lv-LV" sz="1050" b="0" kern="1200" baseline="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Uzlabotas pašvaldību speciālistu zināšanas un prasmes (100% pašvaldības) (</a:t>
                      </a:r>
                      <a:r>
                        <a:rPr lang="lv-LV" sz="1050" b="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Nacionālais rādītājs</a:t>
                      </a:r>
                      <a:r>
                        <a:rPr lang="lv-LV" sz="1050" b="0" kern="1200" baseline="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) </a:t>
                      </a:r>
                    </a:p>
                    <a:p>
                      <a:pPr marL="268288" indent="-171450">
                        <a:buFont typeface="Arial" panose="020B0604020202020204" pitchFamily="34" charset="0"/>
                        <a:buChar char="•"/>
                      </a:pPr>
                      <a:r>
                        <a:rPr lang="lv-LV" sz="1050" b="0" kern="1200" baseline="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Iedzīvotāji</a:t>
                      </a:r>
                      <a:r>
                        <a:rPr lang="lv-LV" sz="1050" b="0" kern="1200" baseline="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 ko aptver integrētas pilsētattīstības stratēģijas (ES regulas rādītājs)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39575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050" b="0" kern="120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Pašvaldību administratīvi teritoriālās reformas īstenošana un </a:t>
                      </a:r>
                      <a:r>
                        <a:rPr lang="lv-LV" sz="1050" b="0" kern="120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plānošanas reģionu funkcionālā pilnveide</a:t>
                      </a:r>
                      <a:endParaRPr lang="lv-LV" sz="1050" b="0" kern="1200" dirty="0">
                        <a:solidFill>
                          <a:schemeClr val="dk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050" b="0" kern="120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Esošā budžeta ietvaros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050" b="0" kern="120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Uzlabota administratīvi teritoriālā struktūra, paaugstinot pašvaldību finansiālo</a:t>
                      </a:r>
                      <a:r>
                        <a:rPr lang="lv-LV" sz="1050" b="0" kern="1200" baseline="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un funkcionālo kapacitāti</a:t>
                      </a:r>
                      <a:endParaRPr lang="lv-LV" sz="1050" b="0" kern="1200" baseline="0" dirty="0">
                        <a:solidFill>
                          <a:schemeClr val="dk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050" b="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Pašvaldību finanšu sistēmas pilnveidošana (pašvaldību budžeta mērķtiecīgāki ieguldījumi)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050" b="0" kern="120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Esošā budžeta ietvaros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050" b="0" kern="120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Veikti grozījumi normatīvajos aktos, kas reglamentē pašvaldību finanses</a:t>
                      </a:r>
                      <a:endParaRPr lang="lv-LV" sz="1050" b="0" kern="1200" baseline="0" dirty="0">
                        <a:solidFill>
                          <a:schemeClr val="dk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805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050" b="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Valsts budžeta dotācija pašvaldību ES fondu projektu līdzfinansēšanai</a:t>
                      </a:r>
                      <a:endParaRPr lang="lv-LV" sz="1050" b="0" kern="1200" baseline="0" dirty="0">
                        <a:solidFill>
                          <a:schemeClr val="dk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050" b="0" kern="120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60 000 000</a:t>
                      </a:r>
                      <a:endParaRPr lang="lv-LV" sz="1050" b="0" kern="1200" dirty="0">
                        <a:solidFill>
                          <a:schemeClr val="dk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lv-LV" sz="1050" b="0" kern="120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Izstrādāta kārtība</a:t>
                      </a:r>
                      <a:r>
                        <a:rPr lang="lv-LV" sz="1050" b="0" kern="1200" baseline="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valsts budžeta dotācijas piešķiršanai pašvaldībām ES struktūrfondu un Kohēzijas fonda līdzfinansēto projektu īstenošanai</a:t>
                      </a:r>
                      <a:endParaRPr lang="lv-LV" sz="1050" b="0" kern="1200" baseline="0" dirty="0">
                        <a:solidFill>
                          <a:schemeClr val="dk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Slide Number Placeholder 5">
            <a:extLst>
              <a:ext uri="{FF2B5EF4-FFF2-40B4-BE49-F238E27FC236}">
                <a16:creationId xmlns="" xmlns:a16="http://schemas.microsoft.com/office/drawing/2014/main" id="{27A56405-6EDF-4845-9C5E-45B6771A21FC}"/>
              </a:ext>
            </a:extLst>
          </p:cNvPr>
          <p:cNvSpPr txBox="1">
            <a:spLocks/>
          </p:cNvSpPr>
          <p:nvPr/>
        </p:nvSpPr>
        <p:spPr>
          <a:xfrm>
            <a:off x="8534400" y="6324600"/>
            <a:ext cx="438150" cy="304800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defTabSz="938213" rtl="0" eaLnBrk="1" fontAlgn="base" hangingPunct="1">
              <a:spcBef>
                <a:spcPct val="0"/>
              </a:spcBef>
              <a:spcAft>
                <a:spcPct val="0"/>
              </a:spcAft>
              <a:defRPr sz="750" kern="1200">
                <a:solidFill>
                  <a:srgbClr val="898989"/>
                </a:solidFill>
                <a:latin typeface="Verdana" pitchFamily="34" charset="0"/>
                <a:ea typeface="+mn-ea"/>
                <a:cs typeface="Arial" charset="0"/>
              </a:defRPr>
            </a:lvl1pPr>
            <a:lvl2pPr marL="468313" indent="-111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38213" indent="-238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408113" indent="-365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78013" indent="-492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7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7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7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7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F229E9C5-8B39-4643-9AC7-3CB70B82D6D0}" type="slidenum">
              <a:rPr lang="en-US" altLang="en-US" sz="1000" smtClean="0"/>
              <a:pPr>
                <a:defRPr/>
              </a:pPr>
              <a:t>15</a:t>
            </a:fld>
            <a:endParaRPr lang="en-US" altLang="en-US" sz="1000" dirty="0"/>
          </a:p>
        </p:txBody>
      </p:sp>
      <p:sp>
        <p:nvSpPr>
          <p:cNvPr id="11" name="Title 1">
            <a:extLst>
              <a:ext uri="{FF2B5EF4-FFF2-40B4-BE49-F238E27FC236}">
                <a16:creationId xmlns="" xmlns:a16="http://schemas.microsoft.com/office/drawing/2014/main" id="{85A455A8-051F-4343-B919-3A7E54B6E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0421" y="181049"/>
            <a:ext cx="6416040" cy="1101099"/>
          </a:xfrm>
        </p:spPr>
        <p:txBody>
          <a:bodyPr anchor="ctr">
            <a:noAutofit/>
          </a:bodyPr>
          <a:lstStyle/>
          <a:p>
            <a:pPr algn="ctr"/>
            <a:r>
              <a:rPr lang="lv-LV" sz="2800" dirty="0">
                <a:solidFill>
                  <a:srgbClr val="336600"/>
                </a:solidFill>
              </a:rPr>
              <a:t>Iespējamie rīcības virzieni: </a:t>
            </a:r>
            <a:br>
              <a:rPr lang="lv-LV" sz="2800" dirty="0">
                <a:solidFill>
                  <a:srgbClr val="336600"/>
                </a:solidFill>
              </a:rPr>
            </a:br>
            <a:r>
              <a:rPr lang="lv-LV" sz="2800" dirty="0">
                <a:solidFill>
                  <a:srgbClr val="336600"/>
                </a:solidFill>
              </a:rPr>
              <a:t>PAKALPOJUMI (3)</a:t>
            </a:r>
          </a:p>
        </p:txBody>
      </p:sp>
    </p:spTree>
    <p:extLst>
      <p:ext uri="{BB962C8B-B14F-4D97-AF65-F5344CB8AC3E}">
        <p14:creationId xmlns:p14="http://schemas.microsoft.com/office/powerpoint/2010/main" val="40810752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1731751"/>
              </p:ext>
            </p:extLst>
          </p:nvPr>
        </p:nvGraphicFramePr>
        <p:xfrm>
          <a:off x="663191" y="1828347"/>
          <a:ext cx="8103996" cy="28817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05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6753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19588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87696">
                <a:tc>
                  <a:txBody>
                    <a:bodyPr/>
                    <a:lstStyle/>
                    <a:p>
                      <a:pPr algn="ctr"/>
                      <a:r>
                        <a:rPr lang="lv-LV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Uzdevums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Budžets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Rezultāts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139">
                <a:tc gridSpan="3">
                  <a:txBody>
                    <a:bodyPr/>
                    <a:lstStyle/>
                    <a:p>
                      <a:pPr marL="0" marR="0" lvl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400" b="1" u="sng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3. Pašvaldību administrācijas darba efektivitāte</a:t>
                      </a:r>
                      <a:endParaRPr lang="lv-LV" sz="1400" b="1" u="sng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050" b="0" kern="1200" baseline="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Plašākas sabiedrības iesaiste reģionālās politikas mērķu sasniegšanā (līdzdalības budžets)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lv-LV" sz="1050" b="0" kern="1200" baseline="0" dirty="0">
                        <a:solidFill>
                          <a:schemeClr val="dk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050" b="0" kern="120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ES fondi, </a:t>
                      </a:r>
                      <a:r>
                        <a:rPr lang="lv-LV" sz="1050" b="0" kern="120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pašvaldību finansējums</a:t>
                      </a:r>
                    </a:p>
                    <a:p>
                      <a:pPr marL="0" marR="0" lvl="0" indent="0" algn="ctr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lv-LV" sz="1050" b="0" kern="1200" dirty="0">
                        <a:solidFill>
                          <a:schemeClr val="dk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050" b="0" kern="120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Sniegts atbalsts</a:t>
                      </a:r>
                      <a:r>
                        <a:rPr lang="lv-LV" sz="1050" b="0" kern="1200" baseline="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kopienu plānu izstrādei un īstenošanai</a:t>
                      </a:r>
                      <a:endParaRPr lang="lv-LV" sz="1050" b="0" kern="1200" dirty="0">
                        <a:solidFill>
                          <a:schemeClr val="dk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lv-LV" sz="1050" b="0" kern="1200" dirty="0">
                        <a:solidFill>
                          <a:schemeClr val="dk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169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050" b="0" kern="1200" baseline="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Paplašināt teritoriālās statistikas klāstu un ieguves iespējas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3957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050" b="0" kern="120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3 000 000</a:t>
                      </a:r>
                      <a:endParaRPr lang="lv-LV" sz="1050" b="0" kern="1200" dirty="0">
                        <a:solidFill>
                          <a:schemeClr val="dk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93957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lv-LV" sz="1050" b="0" kern="1200" baseline="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Pilnveidots reģionālās attīstības uzraudzības un novērtēšanas process</a:t>
                      </a:r>
                      <a:endParaRPr lang="lv-LV" sz="1050" b="0" kern="1200" baseline="0" dirty="0">
                        <a:solidFill>
                          <a:schemeClr val="dk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171450" marR="0" lvl="0" indent="-171450" algn="l" defTabSz="93957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lv-LV" sz="1050" b="0" kern="1200" baseline="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Paplašināts teritoriālās statistikas klāsts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169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050" b="0" kern="1200" baseline="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Pašvaldības administratīvo un pakalpojumu sniegšanas procesu modernizācija un </a:t>
                      </a:r>
                      <a:r>
                        <a:rPr lang="lv-LV" sz="1050" b="0" kern="1200" baseline="0" dirty="0" err="1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digitalizācija</a:t>
                      </a:r>
                      <a:r>
                        <a:rPr lang="lv-LV" sz="1050" b="0" kern="1200" baseline="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 digitālo risinājumu koplietošana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050" b="0" kern="120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ES fondi</a:t>
                      </a:r>
                      <a:endParaRPr lang="lv-LV" sz="1050" b="0" kern="1200" dirty="0">
                        <a:solidFill>
                          <a:schemeClr val="dk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050" b="0" kern="120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Klienti, kas apkalpoti elektroniski neklātienē no kopējā pašvaldības sniegto pakalpojumu skaita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Slide Number Placeholder 5">
            <a:extLst>
              <a:ext uri="{FF2B5EF4-FFF2-40B4-BE49-F238E27FC236}">
                <a16:creationId xmlns="" xmlns:a16="http://schemas.microsoft.com/office/drawing/2014/main" id="{CD62C77E-5DF3-4C5D-AC9C-E6395525E436}"/>
              </a:ext>
            </a:extLst>
          </p:cNvPr>
          <p:cNvSpPr txBox="1">
            <a:spLocks/>
          </p:cNvSpPr>
          <p:nvPr/>
        </p:nvSpPr>
        <p:spPr>
          <a:xfrm>
            <a:off x="8534400" y="6324600"/>
            <a:ext cx="438150" cy="304800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defTabSz="938213" rtl="0" eaLnBrk="1" fontAlgn="base" hangingPunct="1">
              <a:spcBef>
                <a:spcPct val="0"/>
              </a:spcBef>
              <a:spcAft>
                <a:spcPct val="0"/>
              </a:spcAft>
              <a:defRPr sz="750" kern="1200">
                <a:solidFill>
                  <a:srgbClr val="898989"/>
                </a:solidFill>
                <a:latin typeface="Verdana" pitchFamily="34" charset="0"/>
                <a:ea typeface="+mn-ea"/>
                <a:cs typeface="Arial" charset="0"/>
              </a:defRPr>
            </a:lvl1pPr>
            <a:lvl2pPr marL="468313" indent="-111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38213" indent="-238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408113" indent="-365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78013" indent="-492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7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7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7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7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F229E9C5-8B39-4643-9AC7-3CB70B82D6D0}" type="slidenum">
              <a:rPr lang="en-US" altLang="en-US" sz="1000" smtClean="0"/>
              <a:pPr>
                <a:defRPr/>
              </a:pPr>
              <a:t>16</a:t>
            </a:fld>
            <a:endParaRPr lang="en-US" altLang="en-US" sz="1000" dirty="0"/>
          </a:p>
        </p:txBody>
      </p:sp>
      <p:sp>
        <p:nvSpPr>
          <p:cNvPr id="10" name="Title 1">
            <a:extLst>
              <a:ext uri="{FF2B5EF4-FFF2-40B4-BE49-F238E27FC236}">
                <a16:creationId xmlns="" xmlns:a16="http://schemas.microsoft.com/office/drawing/2014/main" id="{DD2D7016-34BA-4042-B357-CBA1F0D99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0421" y="181049"/>
            <a:ext cx="6416040" cy="1101099"/>
          </a:xfrm>
        </p:spPr>
        <p:txBody>
          <a:bodyPr anchor="ctr">
            <a:noAutofit/>
          </a:bodyPr>
          <a:lstStyle/>
          <a:p>
            <a:pPr algn="ctr"/>
            <a:r>
              <a:rPr lang="lv-LV" sz="2800" dirty="0">
                <a:solidFill>
                  <a:srgbClr val="336600"/>
                </a:solidFill>
              </a:rPr>
              <a:t>Iespējamie rīcības virzieni: </a:t>
            </a:r>
            <a:br>
              <a:rPr lang="lv-LV" sz="2800" dirty="0">
                <a:solidFill>
                  <a:srgbClr val="336600"/>
                </a:solidFill>
              </a:rPr>
            </a:br>
            <a:r>
              <a:rPr lang="lv-LV" sz="2800" dirty="0">
                <a:solidFill>
                  <a:srgbClr val="336600"/>
                </a:solidFill>
              </a:rPr>
              <a:t>PAKALPOJUMI (4)</a:t>
            </a:r>
          </a:p>
        </p:txBody>
      </p:sp>
    </p:spTree>
    <p:extLst>
      <p:ext uri="{BB962C8B-B14F-4D97-AF65-F5344CB8AC3E}">
        <p14:creationId xmlns:p14="http://schemas.microsoft.com/office/powerpoint/2010/main" val="6615227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958" y="1771925"/>
            <a:ext cx="5206650" cy="4034789"/>
          </a:xfrm>
        </p:spPr>
        <p:txBody>
          <a:bodyPr>
            <a:noAutofit/>
          </a:bodyPr>
          <a:lstStyle/>
          <a:p>
            <a:pPr marL="257175" indent="-257175">
              <a:buFont typeface="Arial" panose="020B0604020202020204" pitchFamily="34" charset="0"/>
              <a:buChar char="•"/>
            </a:pPr>
            <a:r>
              <a:rPr lang="lv-LV" sz="2000" b="1" dirty="0"/>
              <a:t>Pieeja</a:t>
            </a:r>
            <a:r>
              <a:rPr lang="lv-LV" sz="2000" dirty="0"/>
              <a:t> </a:t>
            </a:r>
            <a:r>
              <a:rPr lang="lv-LV" sz="1800" dirty="0"/>
              <a:t>(ES fondi uzņēmējdarbībai + pakalpojumiem + kapacitātei = 932 934 571 </a:t>
            </a:r>
            <a:r>
              <a:rPr lang="lv-LV" sz="1800" i="1" dirty="0" err="1"/>
              <a:t>euro</a:t>
            </a:r>
            <a:r>
              <a:rPr lang="lv-LV" sz="1800" dirty="0"/>
              <a:t>)</a:t>
            </a:r>
          </a:p>
          <a:p>
            <a:pPr marL="771525" lvl="1" indent="-257175"/>
            <a:r>
              <a:rPr lang="lv-LV" sz="1800" b="1" dirty="0">
                <a:latin typeface="Verdana" panose="020B0604030504040204" pitchFamily="34" charset="0"/>
                <a:ea typeface="Verdana" panose="020B0604030504040204" pitchFamily="34" charset="0"/>
              </a:rPr>
              <a:t>Reģionālās attīstības atšķirības </a:t>
            </a:r>
            <a:r>
              <a:rPr lang="lv-LV" sz="1800" dirty="0">
                <a:latin typeface="Verdana" panose="020B0604030504040204" pitchFamily="34" charset="0"/>
                <a:ea typeface="Verdana" panose="020B0604030504040204" pitchFamily="34" charset="0"/>
              </a:rPr>
              <a:t>– IKP kritērijs un tematiskā koncentrācija mazāk attīstītajiem reģioniem</a:t>
            </a:r>
          </a:p>
          <a:p>
            <a:pPr marL="771525" lvl="1" indent="-257175"/>
            <a:r>
              <a:rPr lang="lv-LV" sz="1800" b="1" dirty="0">
                <a:latin typeface="Verdana" panose="020B0604030504040204" pitchFamily="34" charset="0"/>
                <a:ea typeface="Verdana" panose="020B0604030504040204" pitchFamily="34" charset="0"/>
              </a:rPr>
              <a:t>Konkurētspējīgākie projekti </a:t>
            </a:r>
            <a:r>
              <a:rPr lang="lv-LV" sz="1800" dirty="0">
                <a:latin typeface="Verdana" panose="020B0604030504040204" pitchFamily="34" charset="0"/>
                <a:ea typeface="Verdana" panose="020B0604030504040204" pitchFamily="34" charset="0"/>
              </a:rPr>
              <a:t>– pašvaldībām reģionālā mēroga konkurss (70% finansējuma)</a:t>
            </a:r>
          </a:p>
          <a:p>
            <a:pPr marL="771525" lvl="1" indent="-257175"/>
            <a:r>
              <a:rPr lang="lv-LV" sz="1800" b="1" dirty="0">
                <a:latin typeface="Verdana" panose="020B0604030504040204" pitchFamily="34" charset="0"/>
                <a:ea typeface="Verdana" panose="020B0604030504040204" pitchFamily="34" charset="0"/>
              </a:rPr>
              <a:t>Mērķteritorijas </a:t>
            </a:r>
            <a:r>
              <a:rPr lang="lv-LV" sz="1800" dirty="0">
                <a:latin typeface="Verdana" panose="020B0604030504040204" pitchFamily="34" charset="0"/>
                <a:ea typeface="Verdana" panose="020B0604030504040204" pitchFamily="34" charset="0"/>
              </a:rPr>
              <a:t>– finansējums reģionālā mēroga projektiem (30% finansējuma)</a:t>
            </a:r>
          </a:p>
          <a:p>
            <a:pPr marL="771525" lvl="1" indent="-257175"/>
            <a:endParaRPr lang="lv-LV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514350" lvl="1" indent="0">
              <a:buNone/>
            </a:pPr>
            <a:endParaRPr lang="lv-LV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771525" lvl="1" indent="-257175"/>
            <a:endParaRPr lang="lv-LV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6061741" y="1321832"/>
            <a:ext cx="2152151" cy="11347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</a:rPr>
              <a:t>Kopējais finansējums</a:t>
            </a:r>
          </a:p>
        </p:txBody>
      </p:sp>
      <p:sp>
        <p:nvSpPr>
          <p:cNvPr id="7" name="Right Arrow 6"/>
          <p:cNvSpPr/>
          <p:nvPr/>
        </p:nvSpPr>
        <p:spPr>
          <a:xfrm rot="5400000">
            <a:off x="6748621" y="2513679"/>
            <a:ext cx="778389" cy="7454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8" name="Oval 7"/>
          <p:cNvSpPr/>
          <p:nvPr/>
        </p:nvSpPr>
        <p:spPr>
          <a:xfrm>
            <a:off x="5678904" y="3330414"/>
            <a:ext cx="2947737" cy="12648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Reģionālās attīstības atšķirības – reģionāls sadalījums pēc IKP</a:t>
            </a:r>
          </a:p>
        </p:txBody>
      </p:sp>
      <p:sp>
        <p:nvSpPr>
          <p:cNvPr id="9" name="Right Arrow 8"/>
          <p:cNvSpPr/>
          <p:nvPr/>
        </p:nvSpPr>
        <p:spPr>
          <a:xfrm rot="3554371">
            <a:off x="7398676" y="4760535"/>
            <a:ext cx="778389" cy="4686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0" name="Right Arrow 9"/>
          <p:cNvSpPr/>
          <p:nvPr/>
        </p:nvSpPr>
        <p:spPr>
          <a:xfrm rot="6802055">
            <a:off x="6087645" y="4745619"/>
            <a:ext cx="772106" cy="4686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1" name="Rectangle 10"/>
          <p:cNvSpPr/>
          <p:nvPr/>
        </p:nvSpPr>
        <p:spPr>
          <a:xfrm>
            <a:off x="5095344" y="5380602"/>
            <a:ext cx="1795749" cy="852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600" dirty="0">
                <a:latin typeface="Verdana" panose="020B0604030504040204" pitchFamily="34" charset="0"/>
                <a:ea typeface="Verdana" panose="020B0604030504040204" pitchFamily="34" charset="0"/>
              </a:rPr>
              <a:t>70%</a:t>
            </a:r>
          </a:p>
          <a:p>
            <a:pPr algn="ctr"/>
            <a:r>
              <a:rPr lang="lv-LV" sz="1600" dirty="0">
                <a:latin typeface="Verdana" panose="020B0604030504040204" pitchFamily="34" charset="0"/>
                <a:ea typeface="Verdana" panose="020B0604030504040204" pitchFamily="34" charset="0"/>
              </a:rPr>
              <a:t>pašvaldības - konkurss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243215" y="5380603"/>
            <a:ext cx="1795749" cy="8522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600" dirty="0">
                <a:latin typeface="Verdana" panose="020B0604030504040204" pitchFamily="34" charset="0"/>
                <a:ea typeface="Verdana" panose="020B0604030504040204" pitchFamily="34" charset="0"/>
              </a:rPr>
              <a:t>30%</a:t>
            </a:r>
          </a:p>
          <a:p>
            <a:pPr algn="ctr"/>
            <a:r>
              <a:rPr lang="lv-LV" sz="1600" dirty="0">
                <a:latin typeface="Verdana" panose="020B0604030504040204" pitchFamily="34" charset="0"/>
                <a:ea typeface="Verdana" panose="020B0604030504040204" pitchFamily="34" charset="0"/>
              </a:rPr>
              <a:t>reģionālās programmas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="" xmlns:a16="http://schemas.microsoft.com/office/drawing/2014/main" id="{EBFDA0D5-74C7-474A-B481-8840F57D88E3}"/>
              </a:ext>
            </a:extLst>
          </p:cNvPr>
          <p:cNvSpPr txBox="1">
            <a:spLocks/>
          </p:cNvSpPr>
          <p:nvPr/>
        </p:nvSpPr>
        <p:spPr>
          <a:xfrm>
            <a:off x="8534400" y="6324600"/>
            <a:ext cx="438150" cy="304800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defTabSz="938213" rtl="0" eaLnBrk="1" fontAlgn="base" hangingPunct="1">
              <a:spcBef>
                <a:spcPct val="0"/>
              </a:spcBef>
              <a:spcAft>
                <a:spcPct val="0"/>
              </a:spcAft>
              <a:defRPr sz="750" kern="1200">
                <a:solidFill>
                  <a:srgbClr val="898989"/>
                </a:solidFill>
                <a:latin typeface="Verdana" pitchFamily="34" charset="0"/>
                <a:ea typeface="+mn-ea"/>
                <a:cs typeface="Arial" charset="0"/>
              </a:defRPr>
            </a:lvl1pPr>
            <a:lvl2pPr marL="468313" indent="-111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38213" indent="-238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408113" indent="-365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78013" indent="-492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7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7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7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7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F229E9C5-8B39-4643-9AC7-3CB70B82D6D0}" type="slidenum">
              <a:rPr lang="en-US" altLang="en-US" sz="1000" smtClean="0"/>
              <a:pPr>
                <a:defRPr/>
              </a:pPr>
              <a:t>17</a:t>
            </a:fld>
            <a:endParaRPr lang="en-US" altLang="en-US" sz="1000" dirty="0"/>
          </a:p>
        </p:txBody>
      </p:sp>
      <p:sp>
        <p:nvSpPr>
          <p:cNvPr id="15" name="Title 1">
            <a:extLst>
              <a:ext uri="{FF2B5EF4-FFF2-40B4-BE49-F238E27FC236}">
                <a16:creationId xmlns="" xmlns:a16="http://schemas.microsoft.com/office/drawing/2014/main" id="{B40AD7E7-55FC-450A-BDDA-EDF77AC4FC07}"/>
              </a:ext>
            </a:extLst>
          </p:cNvPr>
          <p:cNvSpPr txBox="1">
            <a:spLocks/>
          </p:cNvSpPr>
          <p:nvPr/>
        </p:nvSpPr>
        <p:spPr>
          <a:xfrm>
            <a:off x="1913860" y="381000"/>
            <a:ext cx="6772940" cy="103664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2pPr>
            <a:lvl3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3pPr>
            <a:lvl4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4pPr>
            <a:lvl5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lv-LV" sz="3200" b="1" dirty="0">
                <a:solidFill>
                  <a:srgbClr val="3366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Atbalsta modelis </a:t>
            </a:r>
            <a:endParaRPr lang="en-GB" altLang="lv-LV" sz="3200" b="1" dirty="0">
              <a:solidFill>
                <a:srgbClr val="3366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16029" y="5999357"/>
            <a:ext cx="4482946" cy="699034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v-LV" dirty="0" smtClean="0">
                <a:solidFill>
                  <a:srgbClr val="FF0000"/>
                </a:solidFill>
              </a:rPr>
              <a:t>*</a:t>
            </a:r>
            <a:r>
              <a:rPr lang="lv-LV" dirty="0" smtClean="0"/>
              <a:t>Atbalsts bērnudārziem + viedajām pašvaldībām nav iekļauts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8955292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20000"/>
              </a:lnSpc>
            </a:pPr>
            <a:r>
              <a:rPr lang="lv-LV" sz="3200" dirty="0">
                <a:solidFill>
                  <a:srgbClr val="336600"/>
                </a:solidFill>
                <a:cs typeface="+mj-cs"/>
              </a:rPr>
              <a:t>Rīgas reģionam plānotā atbalsta apmērs</a:t>
            </a:r>
            <a:endParaRPr lang="lv-LV" sz="3200" dirty="0">
              <a:solidFill>
                <a:srgbClr val="336600"/>
              </a:solidFill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5980" y="2484427"/>
            <a:ext cx="7672039" cy="4373573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lv-LV" sz="2400" dirty="0" smtClean="0"/>
              <a:t>102 milj. </a:t>
            </a:r>
            <a:r>
              <a:rPr lang="lv-LV" sz="2400" dirty="0" err="1" smtClean="0"/>
              <a:t>euro</a:t>
            </a:r>
            <a:r>
              <a:rPr lang="lv-LV" sz="2400" dirty="0" smtClean="0"/>
              <a:t> pēc reģionālā IKP </a:t>
            </a:r>
          </a:p>
          <a:p>
            <a:pPr marL="457200" indent="-457200">
              <a:buFont typeface="+mj-lt"/>
              <a:buAutoNum type="arabicPeriod"/>
            </a:pPr>
            <a:r>
              <a:rPr lang="lv-LV" sz="2400" dirty="0" smtClean="0"/>
              <a:t>~75 milj. </a:t>
            </a:r>
            <a:r>
              <a:rPr lang="lv-LV" sz="2400" dirty="0" err="1" smtClean="0"/>
              <a:t>euro</a:t>
            </a:r>
            <a:r>
              <a:rPr lang="lv-LV" sz="2400" dirty="0" smtClean="0"/>
              <a:t> atbalsts bērnudārziem (kvalificējās tikai ar 100 bērniem rindā)</a:t>
            </a:r>
          </a:p>
          <a:p>
            <a:pPr marL="457200" indent="-457200">
              <a:buFont typeface="+mj-lt"/>
              <a:buAutoNum type="arabicPeriod"/>
            </a:pPr>
            <a:r>
              <a:rPr lang="lv-LV" sz="2400" dirty="0" smtClean="0"/>
              <a:t>6 milj. </a:t>
            </a:r>
            <a:r>
              <a:rPr lang="lv-LV" sz="2400" dirty="0" err="1" smtClean="0"/>
              <a:t>pilotpakalpojumi</a:t>
            </a:r>
            <a:r>
              <a:rPr lang="lv-LV" sz="2400" dirty="0" smtClean="0"/>
              <a:t> jeb viedās pašvaldības</a:t>
            </a:r>
          </a:p>
          <a:p>
            <a:endParaRPr lang="lv-LV" sz="2400" dirty="0" smtClean="0"/>
          </a:p>
          <a:p>
            <a:r>
              <a:rPr lang="lv-LV" sz="2400" b="1" dirty="0" smtClean="0"/>
              <a:t>Kopā = ~ 173 milj. </a:t>
            </a:r>
            <a:r>
              <a:rPr lang="lv-LV" sz="2400" b="1" dirty="0" err="1" smtClean="0"/>
              <a:t>euro</a:t>
            </a:r>
            <a:endParaRPr lang="lv-LV" sz="2400" b="1" dirty="0" smtClean="0"/>
          </a:p>
          <a:p>
            <a:endParaRPr lang="lv-LV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229E9C5-8B39-4643-9AC7-3CB70B82D6D0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42228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172399"/>
            <a:ext cx="6096000" cy="1036642"/>
          </a:xfrm>
        </p:spPr>
        <p:txBody>
          <a:bodyPr/>
          <a:lstStyle/>
          <a:p>
            <a:pPr algn="ctr"/>
            <a:r>
              <a:rPr lang="lv-LV" dirty="0" smtClean="0"/>
              <a:t>Laika grafiks</a:t>
            </a:r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534399" y="6324600"/>
            <a:ext cx="420757" cy="304800"/>
          </a:xfrm>
        </p:spPr>
        <p:txBody>
          <a:bodyPr/>
          <a:lstStyle/>
          <a:p>
            <a:pPr>
              <a:defRPr/>
            </a:pPr>
            <a:fld id="{F229E9C5-8B39-4643-9AC7-3CB70B82D6D0}" type="slidenum">
              <a:rPr lang="en-US" altLang="en-US" smtClean="0"/>
              <a:pPr>
                <a:defRPr/>
              </a:pPr>
              <a:t>19</a:t>
            </a:fld>
            <a:endParaRPr lang="en-US" alt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v-LV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6622230"/>
              </p:ext>
            </p:extLst>
          </p:nvPr>
        </p:nvGraphicFramePr>
        <p:xfrm>
          <a:off x="127000" y="1656080"/>
          <a:ext cx="9144001" cy="4973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2033"/>
                <a:gridCol w="351102"/>
                <a:gridCol w="358417"/>
                <a:gridCol w="358417"/>
                <a:gridCol w="351102"/>
                <a:gridCol w="358416"/>
                <a:gridCol w="365730"/>
                <a:gridCol w="365729"/>
                <a:gridCol w="351102"/>
                <a:gridCol w="343786"/>
                <a:gridCol w="380360"/>
                <a:gridCol w="358417"/>
                <a:gridCol w="351102"/>
                <a:gridCol w="343786"/>
                <a:gridCol w="358417"/>
                <a:gridCol w="373045"/>
                <a:gridCol w="403040"/>
              </a:tblGrid>
              <a:tr h="370840">
                <a:tc>
                  <a:txBody>
                    <a:bodyPr/>
                    <a:lstStyle/>
                    <a:p>
                      <a:r>
                        <a:rPr lang="lv-LV" dirty="0" smtClean="0"/>
                        <a:t>Mēnesis</a:t>
                      </a:r>
                      <a:endParaRPr lang="lv-LV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Septembris</a:t>
                      </a:r>
                      <a:endParaRPr lang="lv-LV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Oktobris</a:t>
                      </a:r>
                      <a:endParaRPr lang="lv-LV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Novembris</a:t>
                      </a:r>
                      <a:endParaRPr lang="lv-LV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lv-LV" dirty="0" err="1" smtClean="0"/>
                        <a:t>Decem-bris</a:t>
                      </a:r>
                      <a:endParaRPr lang="lv-LV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 smtClean="0"/>
                        <a:t>Nedēļa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1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2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3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4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1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2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3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4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5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1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2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3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4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1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2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3</a:t>
                      </a:r>
                      <a:endParaRPr lang="lv-L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baseline="0" dirty="0" smtClean="0"/>
                        <a:t>Izsludināšana VSS (05.09.)</a:t>
                      </a:r>
                      <a:endParaRPr lang="lv-LV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X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 smtClean="0"/>
                        <a:t>Iebildumu saņemšana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X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X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X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X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X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X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 smtClean="0"/>
                        <a:t>Izziņas sagatavošana, divpusējā saskaņošana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X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X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X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X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X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X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X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 smtClean="0"/>
                        <a:t>Uzaicinājuma</a:t>
                      </a:r>
                      <a:r>
                        <a:rPr lang="lv-LV" baseline="0" dirty="0" smtClean="0"/>
                        <a:t> uz saskaņošanas sanāksmi un materiālu izsūtīšana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X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dirty="0" smtClean="0"/>
                        <a:t>Saskaņošanas sanāksme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X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X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</a:tr>
              <a:tr h="320040">
                <a:tc>
                  <a:txBody>
                    <a:bodyPr/>
                    <a:lstStyle/>
                    <a:p>
                      <a:r>
                        <a:rPr lang="lv-LV" dirty="0" smtClean="0"/>
                        <a:t>Precizējumi pamatnostādnēs pēc saskaņošanas sanāksmes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mtClean="0"/>
                        <a:t>X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X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dirty="0" smtClean="0"/>
                        <a:t>Izsūtīšana atkārtotai</a:t>
                      </a:r>
                      <a:r>
                        <a:rPr lang="lv-LV" baseline="0" dirty="0" smtClean="0"/>
                        <a:t> saskaņošanai</a:t>
                      </a:r>
                      <a:endParaRPr lang="lv-LV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X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lv-LV" dirty="0" smtClean="0"/>
                        <a:t>Gala saskaņojumu saņemšana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X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X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X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dirty="0" smtClean="0"/>
                        <a:t>Iesniegšana MK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X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X</a:t>
                      </a:r>
                      <a:endParaRPr lang="lv-LV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9417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669" y="241300"/>
            <a:ext cx="7173331" cy="1036642"/>
          </a:xfrm>
        </p:spPr>
        <p:txBody>
          <a:bodyPr>
            <a:noAutofit/>
          </a:bodyPr>
          <a:lstStyle/>
          <a:p>
            <a:pPr algn="ctr"/>
            <a:r>
              <a:rPr lang="lv-LV" sz="3200" dirty="0">
                <a:solidFill>
                  <a:srgbClr val="336600"/>
                </a:solidFill>
              </a:rPr>
              <a:t>Reģionālā attīstība 2006-2016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229E9C5-8B39-4643-9AC7-3CB70B82D6D0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/>
          </p:nvPr>
        </p:nvGraphicFramePr>
        <p:xfrm>
          <a:off x="680224" y="1599405"/>
          <a:ext cx="8296507" cy="44037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94963" y="6039906"/>
            <a:ext cx="7539437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4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Rīgas reģionā IKP uz vienu iedzīvotāju ir </a:t>
            </a:r>
            <a:r>
              <a:rPr lang="en-US" sz="14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2,6</a:t>
            </a:r>
            <a:r>
              <a:rPr lang="lv-LV" sz="14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 reizes lielāk</a:t>
            </a:r>
            <a:r>
              <a:rPr lang="en-US" sz="14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s</a:t>
            </a:r>
            <a:r>
              <a:rPr lang="lv-LV" sz="14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 nekā Latgales </a:t>
            </a:r>
            <a:r>
              <a:rPr lang="lv-LV" sz="1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reģionā</a:t>
            </a:r>
            <a:endParaRPr lang="lv-LV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73368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685800" y="4011168"/>
            <a:ext cx="7788350" cy="1877165"/>
          </a:xfrm>
        </p:spPr>
        <p:txBody>
          <a:bodyPr>
            <a:noAutofit/>
          </a:bodyPr>
          <a:lstStyle/>
          <a:p>
            <a:r>
              <a:rPr lang="lv-LV" sz="4400" dirty="0">
                <a:solidFill>
                  <a:srgbClr val="33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Paldies!</a:t>
            </a:r>
            <a:endParaRPr lang="lv-LV" altLang="en-US" sz="5400" dirty="0">
              <a:solidFill>
                <a:srgbClr val="33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9F095D04-66C3-45B2-B490-C929050EEB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0355" y="5876544"/>
            <a:ext cx="2879239" cy="624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594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2909" y="381000"/>
            <a:ext cx="7081520" cy="1036642"/>
          </a:xfrm>
        </p:spPr>
        <p:txBody>
          <a:bodyPr>
            <a:noAutofit/>
          </a:bodyPr>
          <a:lstStyle/>
          <a:p>
            <a:r>
              <a:rPr lang="lv-LV" sz="3200" dirty="0" smtClean="0">
                <a:solidFill>
                  <a:srgbClr val="336600"/>
                </a:solidFill>
              </a:rPr>
              <a:t>Pievienotā vērtība un investīcijas</a:t>
            </a:r>
            <a:endParaRPr lang="lv-LV" sz="3200" dirty="0">
              <a:solidFill>
                <a:srgbClr val="3366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229E9C5-8B39-4643-9AC7-3CB70B82D6D0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9510786"/>
              </p:ext>
            </p:extLst>
          </p:nvPr>
        </p:nvGraphicFramePr>
        <p:xfrm>
          <a:off x="1542337" y="1677760"/>
          <a:ext cx="6668925" cy="4930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9101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v-LV" dirty="0">
                <a:solidFill>
                  <a:srgbClr val="336600"/>
                </a:solidFill>
              </a:rPr>
              <a:t>Iedzīvotāju skaita izmaiņas  - atšķirīgi izaicinājumi starp Rīgas reģionu un pārējo Latviju</a:t>
            </a:r>
            <a:endParaRPr lang="lv-LV" dirty="0">
              <a:solidFill>
                <a:srgbClr val="3366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229E9C5-8B39-4643-9AC7-3CB70B82D6D0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452401444"/>
              </p:ext>
            </p:extLst>
          </p:nvPr>
        </p:nvGraphicFramePr>
        <p:xfrm>
          <a:off x="266700" y="2145638"/>
          <a:ext cx="4439115" cy="29811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9" name="Picture 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557" y="2389150"/>
            <a:ext cx="4078576" cy="2826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71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 txBox="1">
            <a:spLocks noGrp="1"/>
          </p:cNvSpPr>
          <p:nvPr>
            <p:ph type="title"/>
          </p:nvPr>
        </p:nvSpPr>
        <p:spPr>
          <a:xfrm>
            <a:off x="2083980" y="423494"/>
            <a:ext cx="6602819" cy="629129"/>
          </a:xfrm>
        </p:spPr>
        <p:txBody>
          <a:bodyPr>
            <a:normAutofit fontScale="90000"/>
          </a:bodyPr>
          <a:lstStyle/>
          <a:p>
            <a:pPr lvl="0" algn="ctr"/>
            <a:r>
              <a:rPr lang="lv-LV" sz="3200" dirty="0">
                <a:solidFill>
                  <a:srgbClr val="336600"/>
                </a:solidFill>
              </a:rPr>
              <a:t>Iedzīvotāju skaita izmaiņas </a:t>
            </a:r>
            <a:r>
              <a:rPr lang="lv-LV" sz="3200" dirty="0" smtClean="0">
                <a:solidFill>
                  <a:srgbClr val="336600"/>
                </a:solidFill>
              </a:rPr>
              <a:t> un pašvaldību budžets</a:t>
            </a:r>
            <a:endParaRPr lang="lv-LV" sz="3200" b="1" dirty="0">
              <a:solidFill>
                <a:srgbClr val="3366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438150" cy="304800"/>
          </a:xfrm>
        </p:spPr>
        <p:txBody>
          <a:bodyPr/>
          <a:lstStyle/>
          <a:p>
            <a:pPr>
              <a:defRPr/>
            </a:pPr>
            <a:fld id="{F229E9C5-8B39-4643-9AC7-3CB70B82D6D0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/>
          </p:nvPr>
        </p:nvGraphicFramePr>
        <p:xfrm>
          <a:off x="1075471" y="1814618"/>
          <a:ext cx="7678004" cy="3747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0393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9665" y="452026"/>
            <a:ext cx="3113349" cy="2414574"/>
          </a:xfrm>
          <a:prstGeom prst="rect">
            <a:avLst/>
          </a:prstGeom>
        </p:spPr>
      </p:pic>
      <p:sp>
        <p:nvSpPr>
          <p:cNvPr id="12" name="Title 1"/>
          <p:cNvSpPr txBox="1">
            <a:spLocks noGrp="1"/>
          </p:cNvSpPr>
          <p:nvPr>
            <p:ph type="title"/>
          </p:nvPr>
        </p:nvSpPr>
        <p:spPr>
          <a:xfrm>
            <a:off x="1903226" y="291651"/>
            <a:ext cx="4189229" cy="629129"/>
          </a:xfrm>
        </p:spPr>
        <p:txBody>
          <a:bodyPr>
            <a:noAutofit/>
          </a:bodyPr>
          <a:lstStyle/>
          <a:p>
            <a:pPr lvl="0" algn="ctr"/>
            <a:r>
              <a:rPr lang="lv-LV" sz="3200" dirty="0">
                <a:solidFill>
                  <a:srgbClr val="336600"/>
                </a:solidFill>
              </a:rPr>
              <a:t>Izaicinājumi</a:t>
            </a:r>
          </a:p>
        </p:txBody>
      </p:sp>
      <p:sp>
        <p:nvSpPr>
          <p:cNvPr id="8" name="Content Placeholder 2"/>
          <p:cNvSpPr txBox="1">
            <a:spLocks noGrp="1"/>
          </p:cNvSpPr>
          <p:nvPr>
            <p:ph idx="1"/>
          </p:nvPr>
        </p:nvSpPr>
        <p:spPr>
          <a:xfrm>
            <a:off x="538953" y="2397846"/>
            <a:ext cx="8268348" cy="35989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lv-LV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Iedzīvotāju aizplūšana: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Rīga neuzņem visus – lielākā daļa izbrauc ārpus Latvijas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Būtiska algu atšķirība starp reģioniem</a:t>
            </a:r>
          </a:p>
          <a:p>
            <a:pPr marL="274637" lvl="1" indent="0">
              <a:buNone/>
            </a:pPr>
            <a:endParaRPr lang="lv-LV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lv-LV" b="1" dirty="0"/>
              <a:t> </a:t>
            </a:r>
            <a:r>
              <a:rPr lang="lv-LV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Finanšu pārdale nerisina problēmu </a:t>
            </a: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finanšu resursu pārdale nepalielina to</a:t>
            </a:r>
            <a:r>
              <a:rPr lang="lv-LV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daudzumu</a:t>
            </a:r>
          </a:p>
          <a:p>
            <a:pPr>
              <a:buFont typeface="Wingdings" panose="05000000000000000000" pitchFamily="2" charset="2"/>
              <a:buChar char="§"/>
            </a:pPr>
            <a:endParaRPr lang="lv-LV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lv-LV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Reģionālās ekonomikas atšķirības </a:t>
            </a: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 «</a:t>
            </a:r>
            <a:r>
              <a:rPr lang="lv-LV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Market gap</a:t>
            </a: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»: tirgus pats nespēj atrisināt reģionālās atšķirības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lv-LV" b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Pašvaldības loma – spēja ietekmēt attīstības procesu reģionos – pārmaiņu līderis!</a:t>
            </a:r>
          </a:p>
          <a:p>
            <a:pPr lvl="1"/>
            <a:endParaRPr lang="lv-LV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438150" cy="304800"/>
          </a:xfrm>
        </p:spPr>
        <p:txBody>
          <a:bodyPr/>
          <a:lstStyle/>
          <a:p>
            <a:pPr>
              <a:defRPr/>
            </a:pPr>
            <a:fld id="{F229E9C5-8B39-4643-9AC7-3CB70B82D6D0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6512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>
            <a:extLst>
              <a:ext uri="{FF2B5EF4-FFF2-40B4-BE49-F238E27FC236}">
                <a16:creationId xmlns="" xmlns:a16="http://schemas.microsoft.com/office/drawing/2014/main" id="{0D3AD74F-1158-44FD-AF74-9D02C4443F0B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72064" y="1689035"/>
          <a:ext cx="8667136" cy="43641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737232" y="465223"/>
            <a:ext cx="7322545" cy="1036642"/>
          </a:xfrm>
        </p:spPr>
        <p:txBody>
          <a:bodyPr>
            <a:normAutofit/>
          </a:bodyPr>
          <a:lstStyle/>
          <a:p>
            <a:pPr algn="ctr"/>
            <a:r>
              <a:rPr lang="lv-LV" sz="2800" dirty="0">
                <a:solidFill>
                  <a:srgbClr val="336600"/>
                </a:solidFill>
              </a:rPr>
              <a:t>Divi scenāriji reģionālai attīstībai – esošais temps un ātrāks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21455" y="2117413"/>
            <a:ext cx="248614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1400" dirty="0">
                <a:solidFill>
                  <a:srgbClr val="0066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7 gados </a:t>
            </a:r>
          </a:p>
          <a:p>
            <a:pPr algn="ctr"/>
            <a:r>
              <a:rPr lang="lv-LV" sz="1400" dirty="0">
                <a:solidFill>
                  <a:srgbClr val="0066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+ 1 657 milj. </a:t>
            </a:r>
            <a:r>
              <a:rPr lang="lv-LV" sz="1400" i="1" dirty="0">
                <a:solidFill>
                  <a:srgbClr val="0066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euro</a:t>
            </a:r>
            <a:r>
              <a:rPr lang="lv-LV" sz="1400" dirty="0">
                <a:solidFill>
                  <a:srgbClr val="0066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IKP</a:t>
            </a:r>
          </a:p>
          <a:p>
            <a:pPr algn="r"/>
            <a:endParaRPr lang="lv-LV" sz="1600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="" xmlns:a16="http://schemas.microsoft.com/office/drawing/2014/main" id="{2DECBCDA-AA89-478E-8E7A-871889805378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438150" cy="304800"/>
          </a:xfrm>
        </p:spPr>
        <p:txBody>
          <a:bodyPr/>
          <a:lstStyle/>
          <a:p>
            <a:pPr>
              <a:defRPr/>
            </a:pPr>
            <a:fld id="{F229E9C5-8B39-4643-9AC7-3CB70B82D6D0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2292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>
            <a:noAutofit/>
          </a:bodyPr>
          <a:lstStyle/>
          <a:p>
            <a:pPr algn="ctr"/>
            <a:r>
              <a:rPr lang="lv-LV" sz="3200" dirty="0">
                <a:solidFill>
                  <a:srgbClr val="336600"/>
                </a:solidFill>
              </a:rPr>
              <a:t>Reģionālās politikas mērķis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870" y="3415352"/>
            <a:ext cx="8341605" cy="2985448"/>
          </a:xfrm>
        </p:spPr>
        <p:txBody>
          <a:bodyPr>
            <a:normAutofit fontScale="77500" lnSpcReduction="20000"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lv-LV" sz="2400" dirty="0"/>
              <a:t>Ilgtermiņa izaicinājums:</a:t>
            </a:r>
          </a:p>
          <a:p>
            <a:pPr marL="1219200" lvl="1" indent="-457200" algn="just">
              <a:buFont typeface="Wingdings" panose="05000000000000000000" pitchFamily="2" charset="2"/>
              <a:buChar char="ü"/>
            </a:pPr>
            <a:r>
              <a:rPr lang="lv-LV" sz="1700" dirty="0">
                <a:latin typeface="Verdana" panose="020B0604030504040204" pitchFamily="34" charset="0"/>
                <a:ea typeface="Verdana" panose="020B0604030504040204" pitchFamily="34" charset="0"/>
              </a:rPr>
              <a:t>Ilgtermiņa – 20 gadu laikā samazināt IKP atšķirības – mazāk attīstītajiem reģioniem līdz 75% IKP pret Latvijas vidējo (5 316,7 milj. </a:t>
            </a:r>
            <a:r>
              <a:rPr lang="lv-LV" sz="1700" i="1" dirty="0">
                <a:latin typeface="Verdana" panose="020B0604030504040204" pitchFamily="34" charset="0"/>
                <a:ea typeface="Verdana" panose="020B0604030504040204" pitchFamily="34" charset="0"/>
              </a:rPr>
              <a:t>euro</a:t>
            </a:r>
            <a:r>
              <a:rPr lang="lv-LV" sz="1700" dirty="0">
                <a:latin typeface="Verdana" panose="020B0604030504040204" pitchFamily="34" charset="0"/>
                <a:ea typeface="Verdana" panose="020B0604030504040204" pitchFamily="34" charset="0"/>
              </a:rPr>
              <a:t> IKP pieaugums reģionos).</a:t>
            </a:r>
          </a:p>
          <a:p>
            <a:pPr lvl="1" indent="0" algn="just">
              <a:buNone/>
            </a:pPr>
            <a:endParaRPr lang="lv-LV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lv-LV" sz="2400" dirty="0"/>
              <a:t>Vidējā termiņā – samazināt IKP starpību starp reģioniem vismaz par 8 procentpunktiem - mazāk attīstīto reģionu vidējais līmenis pret augstāk attīstīto reģionu veido 55% (bāzes vērtība 2016.gadā - 47%) (1 657 milj. </a:t>
            </a:r>
            <a:r>
              <a:rPr lang="lv-LV" sz="2400" i="1" dirty="0"/>
              <a:t>euro</a:t>
            </a:r>
            <a:r>
              <a:rPr lang="lv-LV" sz="2400" dirty="0"/>
              <a:t> IKP pieaugums reģionos)</a:t>
            </a:r>
            <a:r>
              <a:rPr lang="en-US" sz="2400" dirty="0"/>
              <a:t>.</a:t>
            </a:r>
            <a:endParaRPr lang="lv-LV" sz="2400" dirty="0"/>
          </a:p>
          <a:p>
            <a:pPr algn="just"/>
            <a:r>
              <a:rPr lang="lv-LV" sz="1500" dirty="0"/>
              <a:t>Mērķa sasniegšanai, nepieciešamais ieguldījums plānošanas periodā (7 gados)</a:t>
            </a:r>
            <a:r>
              <a:rPr lang="en-US" sz="1500" dirty="0"/>
              <a:t>:</a:t>
            </a:r>
            <a:endParaRPr lang="lv-LV" sz="1500" dirty="0"/>
          </a:p>
          <a:p>
            <a:pPr marL="1219200" lvl="1" indent="-457200" algn="just">
              <a:buFont typeface="Wingdings" panose="05000000000000000000" pitchFamily="2" charset="2"/>
              <a:buChar char="ü"/>
            </a:pPr>
            <a:r>
              <a:rPr lang="lv-LV" sz="1500" dirty="0">
                <a:latin typeface="Verdana" panose="020B0604030504040204" pitchFamily="34" charset="0"/>
                <a:ea typeface="Verdana" panose="020B0604030504040204" pitchFamily="34" charset="0"/>
              </a:rPr>
              <a:t>729 milj. </a:t>
            </a:r>
            <a:r>
              <a:rPr lang="lv-LV" sz="1500" i="1" dirty="0">
                <a:latin typeface="Verdana" panose="020B0604030504040204" pitchFamily="34" charset="0"/>
                <a:ea typeface="Verdana" panose="020B0604030504040204" pitchFamily="34" charset="0"/>
              </a:rPr>
              <a:t>euro </a:t>
            </a:r>
            <a:r>
              <a:rPr lang="lv-LV" sz="1500" dirty="0">
                <a:latin typeface="Verdana" panose="020B0604030504040204" pitchFamily="34" charset="0"/>
                <a:ea typeface="Verdana" panose="020B0604030504040204" pitchFamily="34" charset="0"/>
              </a:rPr>
              <a:t>darba algās</a:t>
            </a:r>
            <a:r>
              <a:rPr lang="en-US" sz="1500" dirty="0">
                <a:latin typeface="Verdana" panose="020B0604030504040204" pitchFamily="34" charset="0"/>
                <a:ea typeface="Verdana" panose="020B0604030504040204" pitchFamily="34" charset="0"/>
              </a:rPr>
              <a:t>;</a:t>
            </a:r>
            <a:endParaRPr lang="lv-LV" sz="15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219200" lvl="1" indent="-457200" algn="just">
              <a:buFont typeface="Wingdings" panose="05000000000000000000" pitchFamily="2" charset="2"/>
              <a:buChar char="ü"/>
            </a:pPr>
            <a:r>
              <a:rPr lang="lv-LV" sz="1500" dirty="0">
                <a:latin typeface="Verdana" panose="020B0604030504040204" pitchFamily="34" charset="0"/>
                <a:ea typeface="Verdana" panose="020B0604030504040204" pitchFamily="34" charset="0"/>
              </a:rPr>
              <a:t>486 milj. </a:t>
            </a:r>
            <a:r>
              <a:rPr lang="lv-LV" sz="1500" i="1" dirty="0">
                <a:latin typeface="Verdana" panose="020B0604030504040204" pitchFamily="34" charset="0"/>
                <a:ea typeface="Verdana" panose="020B0604030504040204" pitchFamily="34" charset="0"/>
              </a:rPr>
              <a:t>euro </a:t>
            </a:r>
            <a:r>
              <a:rPr lang="lv-LV" sz="1500" dirty="0">
                <a:latin typeface="Verdana" panose="020B0604030504040204" pitchFamily="34" charset="0"/>
                <a:ea typeface="Verdana" panose="020B0604030504040204" pitchFamily="34" charset="0"/>
              </a:rPr>
              <a:t>piesaistītās investīcijās (nefinanšu investīcijās)</a:t>
            </a:r>
            <a:r>
              <a:rPr lang="en-US" sz="1500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endParaRPr lang="lv-LV" sz="15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1976480"/>
              </p:ext>
            </p:extLst>
          </p:nvPr>
        </p:nvGraphicFramePr>
        <p:xfrm>
          <a:off x="335669" y="1878192"/>
          <a:ext cx="8494005" cy="13000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5109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4291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77081">
                <a:tc>
                  <a:txBody>
                    <a:bodyPr/>
                    <a:lstStyle/>
                    <a:p>
                      <a:pPr algn="ctr"/>
                      <a:r>
                        <a:rPr lang="lv-LV" sz="1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Virsmērķis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Politikas rezultāts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lv-LV" sz="16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Reģionālās attīstības atšķirību mazināšana, nodrošinot līdzvērtīgu dzīves un darba apstākļus visiem Latvijas iedzīvotājiem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lv-LV" sz="16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Samazināt IKP starpību starp reģioniem</a:t>
                      </a:r>
                      <a:r>
                        <a:rPr lang="lv-LV" sz="1600" baseline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vismaz par </a:t>
                      </a:r>
                      <a:r>
                        <a:rPr lang="lv-LV" sz="1600" baseline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 procentpunktiem </a:t>
                      </a:r>
                      <a:endParaRPr lang="lv-LV" sz="16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438150" cy="304800"/>
          </a:xfrm>
        </p:spPr>
        <p:txBody>
          <a:bodyPr/>
          <a:lstStyle/>
          <a:p>
            <a:pPr>
              <a:defRPr/>
            </a:pPr>
            <a:fld id="{F229E9C5-8B39-4643-9AC7-3CB70B82D6D0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34453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7426842" y="5600700"/>
            <a:ext cx="345558" cy="228600"/>
          </a:xfrm>
        </p:spPr>
        <p:txBody>
          <a:bodyPr/>
          <a:lstStyle/>
          <a:p>
            <a:pPr>
              <a:defRPr/>
            </a:pPr>
            <a:fld id="{F229E9C5-8B39-4643-9AC7-3CB70B82D6D0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366465" y="1659132"/>
            <a:ext cx="8195733" cy="4682097"/>
            <a:chOff x="-263398" y="1504732"/>
            <a:chExt cx="8778747" cy="5151023"/>
          </a:xfrm>
        </p:grpSpPr>
        <p:graphicFrame>
          <p:nvGraphicFramePr>
            <p:cNvPr id="28" name="Diagram 27"/>
            <p:cNvGraphicFramePr/>
            <p:nvPr>
              <p:extLst/>
            </p:nvPr>
          </p:nvGraphicFramePr>
          <p:xfrm>
            <a:off x="-263398" y="1504732"/>
            <a:ext cx="8778747" cy="433346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32" name="Rounded Rectangle 4"/>
            <p:cNvSpPr/>
            <p:nvPr/>
          </p:nvSpPr>
          <p:spPr>
            <a:xfrm>
              <a:off x="3523743" y="5599559"/>
              <a:ext cx="2684120" cy="105619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</a:pPr>
              <a:r>
                <a:rPr lang="lv-LV" sz="1800" b="1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Demogrāfija</a:t>
              </a:r>
              <a:endParaRPr lang="en-GB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3" name="Down Arrow 4"/>
            <p:cNvSpPr/>
            <p:nvPr/>
          </p:nvSpPr>
          <p:spPr>
            <a:xfrm rot="1701113">
              <a:off x="4640975" y="2982294"/>
              <a:ext cx="129736" cy="6909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 defTabSz="1466850">
                <a:lnSpc>
                  <a:spcPct val="90000"/>
                </a:lnSpc>
                <a:spcAft>
                  <a:spcPct val="35000"/>
                </a:spcAft>
              </a:pPr>
              <a:endParaRPr lang="en-GB" sz="33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sp>
        <p:nvSpPr>
          <p:cNvPr id="21" name="Oval 20"/>
          <p:cNvSpPr/>
          <p:nvPr/>
        </p:nvSpPr>
        <p:spPr>
          <a:xfrm>
            <a:off x="6334152" y="5410874"/>
            <a:ext cx="1644439" cy="9964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000" dirty="0">
                <a:latin typeface="Verdana" panose="020B0604030504040204" pitchFamily="34" charset="0"/>
                <a:ea typeface="Verdana" panose="020B0604030504040204" pitchFamily="34" charset="0"/>
              </a:rPr>
              <a:t>Pašvaldību administrācijas efektivitāte</a:t>
            </a:r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xmlns="" id="{6AA06DC0-1201-451C-AB3B-7BF8A2E8C0D3}"/>
              </a:ext>
            </a:extLst>
          </p:cNvPr>
          <p:cNvSpPr txBox="1">
            <a:spLocks/>
          </p:cNvSpPr>
          <p:nvPr/>
        </p:nvSpPr>
        <p:spPr>
          <a:xfrm>
            <a:off x="8534400" y="6324600"/>
            <a:ext cx="438150" cy="304800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defTabSz="938213" rtl="0" eaLnBrk="1" fontAlgn="base" hangingPunct="1">
              <a:spcBef>
                <a:spcPct val="0"/>
              </a:spcBef>
              <a:spcAft>
                <a:spcPct val="0"/>
              </a:spcAft>
              <a:defRPr sz="750" kern="1200">
                <a:solidFill>
                  <a:srgbClr val="898989"/>
                </a:solidFill>
                <a:latin typeface="Verdana" pitchFamily="34" charset="0"/>
                <a:ea typeface="+mn-ea"/>
                <a:cs typeface="Arial" charset="0"/>
              </a:defRPr>
            </a:lvl1pPr>
            <a:lvl2pPr marL="468313" indent="-111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38213" indent="-238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408113" indent="-365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78013" indent="-492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7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7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7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7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F229E9C5-8B39-4643-9AC7-3CB70B82D6D0}" type="slidenum">
              <a:rPr lang="en-US" altLang="en-US" sz="1000" smtClean="0"/>
              <a:pPr>
                <a:defRPr/>
              </a:pPr>
              <a:t>9</a:t>
            </a:fld>
            <a:endParaRPr lang="en-US" altLang="en-US" sz="1000" dirty="0"/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xmlns="" id="{06EFB375-D3F1-403C-8FA9-AEB7CF8F037B}"/>
              </a:ext>
            </a:extLst>
          </p:cNvPr>
          <p:cNvSpPr txBox="1">
            <a:spLocks/>
          </p:cNvSpPr>
          <p:nvPr/>
        </p:nvSpPr>
        <p:spPr bwMode="auto">
          <a:xfrm>
            <a:off x="1076008" y="183294"/>
            <a:ext cx="7661543" cy="1036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Autofit/>
          </a:bodyPr>
          <a:lstStyle>
            <a:lvl1pPr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2pPr>
            <a:lvl3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3pPr>
            <a:lvl4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4pPr>
            <a:lvl5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lv-LV" sz="3200" dirty="0" smtClean="0">
                <a:solidFill>
                  <a:srgbClr val="336600"/>
                </a:solidFill>
              </a:rPr>
              <a:t>Reģionālā politikas pamatnostādnes 2021-2027.gadam</a:t>
            </a:r>
            <a:endParaRPr lang="lv-LV" sz="3200" dirty="0">
              <a:solidFill>
                <a:srgbClr val="336600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1180038" y="5346819"/>
            <a:ext cx="1555310" cy="9944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000" dirty="0">
                <a:latin typeface="Verdana" panose="020B0604030504040204" pitchFamily="34" charset="0"/>
                <a:ea typeface="Verdana" panose="020B0604030504040204" pitchFamily="34" charset="0"/>
              </a:rPr>
              <a:t>Vietas sagatavošana un produktivitāte</a:t>
            </a:r>
          </a:p>
        </p:txBody>
      </p:sp>
      <p:sp>
        <p:nvSpPr>
          <p:cNvPr id="16" name="Oval 15"/>
          <p:cNvSpPr/>
          <p:nvPr/>
        </p:nvSpPr>
        <p:spPr>
          <a:xfrm>
            <a:off x="2477462" y="5390339"/>
            <a:ext cx="1408751" cy="9964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900" dirty="0">
                <a:latin typeface="Verdana" panose="020B0604030504040204" pitchFamily="34" charset="0"/>
                <a:ea typeface="Verdana" panose="020B0604030504040204" pitchFamily="34" charset="0"/>
              </a:rPr>
              <a:t>Cilvēkkapitāls</a:t>
            </a:r>
          </a:p>
        </p:txBody>
      </p:sp>
      <p:sp>
        <p:nvSpPr>
          <p:cNvPr id="17" name="Oval 16"/>
          <p:cNvSpPr/>
          <p:nvPr/>
        </p:nvSpPr>
        <p:spPr>
          <a:xfrm>
            <a:off x="3681119" y="5435928"/>
            <a:ext cx="1495721" cy="9944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050" dirty="0">
                <a:latin typeface="Verdana" panose="020B0604030504040204" pitchFamily="34" charset="0"/>
                <a:ea typeface="Verdana" panose="020B0604030504040204" pitchFamily="34" charset="0"/>
              </a:rPr>
              <a:t>Pakalpojumu efektivitāte atbilstoši demogrāfijai</a:t>
            </a:r>
          </a:p>
        </p:txBody>
      </p:sp>
      <p:sp>
        <p:nvSpPr>
          <p:cNvPr id="22" name="Oval 21"/>
          <p:cNvSpPr/>
          <p:nvPr/>
        </p:nvSpPr>
        <p:spPr>
          <a:xfrm>
            <a:off x="4906780" y="5430746"/>
            <a:ext cx="1596713" cy="9944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900" dirty="0">
                <a:latin typeface="Verdana" panose="020B0604030504040204" pitchFamily="34" charset="0"/>
                <a:ea typeface="Verdana" panose="020B0604030504040204" pitchFamily="34" charset="0"/>
              </a:rPr>
              <a:t>Sasniedzamība un dzīves vide</a:t>
            </a:r>
          </a:p>
        </p:txBody>
      </p:sp>
      <p:sp>
        <p:nvSpPr>
          <p:cNvPr id="4" name="Rectangle 3"/>
          <p:cNvSpPr/>
          <p:nvPr/>
        </p:nvSpPr>
        <p:spPr>
          <a:xfrm>
            <a:off x="6242255" y="2289354"/>
            <a:ext cx="2369173" cy="1615992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3200" dirty="0" smtClean="0">
                <a:solidFill>
                  <a:schemeClr val="tx1"/>
                </a:solidFill>
              </a:rPr>
              <a:t>ES fondi </a:t>
            </a:r>
          </a:p>
          <a:p>
            <a:pPr algn="ctr"/>
            <a:r>
              <a:rPr lang="lv-LV" sz="3200" dirty="0" smtClean="0">
                <a:solidFill>
                  <a:schemeClr val="tx1"/>
                </a:solidFill>
              </a:rPr>
              <a:t>1042 milj. </a:t>
            </a:r>
            <a:r>
              <a:rPr lang="lv-LV" sz="3200" dirty="0" err="1" smtClean="0">
                <a:solidFill>
                  <a:schemeClr val="tx1"/>
                </a:solidFill>
              </a:rPr>
              <a:t>euro</a:t>
            </a:r>
            <a:endParaRPr lang="lv-LV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90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9_Prezentacija_templateL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89_Prezentacija_templateLV</Template>
  <TotalTime>8057</TotalTime>
  <Words>1767</Words>
  <Application>Microsoft Office PowerPoint</Application>
  <PresentationFormat>On-screen Show (4:3)</PresentationFormat>
  <Paragraphs>300</Paragraphs>
  <Slides>20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Times New Roman</vt:lpstr>
      <vt:lpstr>Verdana</vt:lpstr>
      <vt:lpstr>Wingdings</vt:lpstr>
      <vt:lpstr>89_Prezentacija_templateLV</vt:lpstr>
      <vt:lpstr>Reģionālās politikas pamatnostādnes  2021-2027</vt:lpstr>
      <vt:lpstr>Reģionālā attīstība 2006-2016</vt:lpstr>
      <vt:lpstr>Pievienotā vērtība un investīcijas</vt:lpstr>
      <vt:lpstr>Iedzīvotāju skaita izmaiņas  - atšķirīgi izaicinājumi starp Rīgas reģionu un pārējo Latviju</vt:lpstr>
      <vt:lpstr>Iedzīvotāju skaita izmaiņas  un pašvaldību budžets</vt:lpstr>
      <vt:lpstr>Izaicinājumi</vt:lpstr>
      <vt:lpstr>Divi scenāriji reģionālai attīstībai – esošais temps un ātrāks</vt:lpstr>
      <vt:lpstr>Reģionālās politikas mērķis</vt:lpstr>
      <vt:lpstr>PowerPoint Presentation</vt:lpstr>
      <vt:lpstr>Iespējamie rīcības virzieni:  UZŅĒMĒJDARBĪBA (1)</vt:lpstr>
      <vt:lpstr>Iespējamie rīcības virzieni:  UZŅĒMĒJDARBĪBA (2)</vt:lpstr>
      <vt:lpstr>Iespējamie rīcības virzieni:  UZŅĒMĒJDARBĪBA (3)</vt:lpstr>
      <vt:lpstr>Iespējamie rīcības virzieni:  PAKALPOJUMI (1)</vt:lpstr>
      <vt:lpstr>Iespējamie rīcības virzieni:  PAKALPOJUMI (2)</vt:lpstr>
      <vt:lpstr>Iespējamie rīcības virzieni:  PAKALPOJUMI (3)</vt:lpstr>
      <vt:lpstr>Iespējamie rīcības virzieni:  PAKALPOJUMI (4)</vt:lpstr>
      <vt:lpstr>PowerPoint Presentation</vt:lpstr>
      <vt:lpstr>Rīgas reģionam plānotā atbalsta apmērs</vt:lpstr>
      <vt:lpstr>Laika grafiks</vt:lpstr>
      <vt:lpstr>Paldies!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Dagnija</dc:creator>
  <cp:lastModifiedBy>Raivis Bremšmits</cp:lastModifiedBy>
  <cp:revision>791</cp:revision>
  <cp:lastPrinted>2019-04-10T15:11:01Z</cp:lastPrinted>
  <dcterms:created xsi:type="dcterms:W3CDTF">2014-11-20T14:46:47Z</dcterms:created>
  <dcterms:modified xsi:type="dcterms:W3CDTF">2019-10-11T06:18:25Z</dcterms:modified>
</cp:coreProperties>
</file>