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2" r:id="rId2"/>
  </p:sldMasterIdLst>
  <p:notesMasterIdLst>
    <p:notesMasterId r:id="rId35"/>
  </p:notesMasterIdLst>
  <p:handoutMasterIdLst>
    <p:handoutMasterId r:id="rId36"/>
  </p:handoutMasterIdLst>
  <p:sldIdLst>
    <p:sldId id="592" r:id="rId3"/>
    <p:sldId id="595" r:id="rId4"/>
    <p:sldId id="620" r:id="rId5"/>
    <p:sldId id="602" r:id="rId6"/>
    <p:sldId id="591" r:id="rId7"/>
    <p:sldId id="618" r:id="rId8"/>
    <p:sldId id="461" r:id="rId9"/>
    <p:sldId id="578" r:id="rId10"/>
    <p:sldId id="608" r:id="rId11"/>
    <p:sldId id="619" r:id="rId12"/>
    <p:sldId id="579" r:id="rId13"/>
    <p:sldId id="580" r:id="rId14"/>
    <p:sldId id="611" r:id="rId15"/>
    <p:sldId id="581" r:id="rId16"/>
    <p:sldId id="547" r:id="rId17"/>
    <p:sldId id="548" r:id="rId18"/>
    <p:sldId id="585" r:id="rId19"/>
    <p:sldId id="561" r:id="rId20"/>
    <p:sldId id="593" r:id="rId21"/>
    <p:sldId id="621" r:id="rId22"/>
    <p:sldId id="622" r:id="rId23"/>
    <p:sldId id="623" r:id="rId24"/>
    <p:sldId id="610" r:id="rId25"/>
    <p:sldId id="612" r:id="rId26"/>
    <p:sldId id="613" r:id="rId27"/>
    <p:sldId id="624" r:id="rId28"/>
    <p:sldId id="631" r:id="rId29"/>
    <p:sldId id="632" r:id="rId30"/>
    <p:sldId id="628" r:id="rId31"/>
    <p:sldId id="629" r:id="rId32"/>
    <p:sldId id="630" r:id="rId33"/>
    <p:sldId id="633" r:id="rId34"/>
  </p:sldIdLst>
  <p:sldSz cx="12192000" cy="6858000"/>
  <p:notesSz cx="6735763" cy="98663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2235"/>
    <a:srgbClr val="993300"/>
    <a:srgbClr val="FFCCCC"/>
    <a:srgbClr val="FFFFCC"/>
    <a:srgbClr val="FFCC99"/>
    <a:srgbClr val="FFCCFF"/>
    <a:srgbClr val="DD784F"/>
    <a:srgbClr val="94B868"/>
    <a:srgbClr val="7DA54D"/>
    <a:srgbClr val="76B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sm\Desktop\VARAM\ES%20fondu%202014-2020%20ikgad&#275;jais%20anal&#299;tiskais%20zi&#326;ojums\2019.gads\Darba%20fails_08.10.2019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sm\Desktop\VARAM\ES%20fondu%202014-2020%20ikgad&#275;jais%20anal&#299;tiskais%20zi&#326;ojums\2019.gads\Darba%20fails_30.09.2019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lv-LV" sz="2000" dirty="0">
                <a:solidFill>
                  <a:srgbClr val="9D2235"/>
                </a:solidFill>
              </a:rPr>
              <a:t>Nominālais darba ražīgums</a:t>
            </a:r>
            <a:r>
              <a:rPr lang="lv-LV" sz="2000" baseline="0" dirty="0">
                <a:solidFill>
                  <a:srgbClr val="9D2235"/>
                </a:solidFill>
              </a:rPr>
              <a:t> uz vienu darba stundu (% no ES vidējā)</a:t>
            </a:r>
            <a:endParaRPr lang="en-US" sz="2000" dirty="0">
              <a:solidFill>
                <a:srgbClr val="9D2235"/>
              </a:solidFill>
            </a:endParaRPr>
          </a:p>
        </c:rich>
      </c:tx>
      <c:layout>
        <c:manualLayout>
          <c:xMode val="edge"/>
          <c:yMode val="edge"/>
          <c:x val="0.15742661477660119"/>
          <c:y val="2.631578947368420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Kolonna1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0"/>
                  <c:y val="5.1083367868490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BA-4C86-9403-DBCB736F8583}"/>
                </c:ext>
              </c:extLst>
            </c:dLbl>
            <c:dLbl>
              <c:idx val="1"/>
              <c:layout>
                <c:manualLayout>
                  <c:x val="5.108556832694764E-3"/>
                  <c:y val="2.5283878988810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BA-4C86-9403-DBCB736F8583}"/>
                </c:ext>
              </c:extLst>
            </c:dLbl>
            <c:dLbl>
              <c:idx val="2"/>
              <c:layout>
                <c:manualLayout>
                  <c:x val="-4.8134777376654635E-3"/>
                  <c:y val="2.8895768833849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BA-4C86-9403-DBCB736F85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rgbClr val="990000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Lapa1!$A$2:$A$4</c:f>
              <c:strCache>
                <c:ptCount val="3"/>
                <c:pt idx="0">
                  <c:v>Bāzes gads '2018</c:v>
                </c:pt>
                <c:pt idx="1">
                  <c:v>2024</c:v>
                </c:pt>
                <c:pt idx="2">
                  <c:v>2027</c:v>
                </c:pt>
              </c:strCache>
            </c:strRef>
          </c:cat>
          <c:val>
            <c:numRef>
              <c:f>Lapa1!$B$2:$B$4</c:f>
              <c:numCache>
                <c:formatCode>General</c:formatCode>
                <c:ptCount val="3"/>
                <c:pt idx="0">
                  <c:v>60.2</c:v>
                </c:pt>
                <c:pt idx="1">
                  <c:v>63</c:v>
                </c:pt>
                <c:pt idx="2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2BA-4C86-9403-DBCB736F8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810560"/>
        <c:axId val="79812096"/>
      </c:lineChart>
      <c:catAx>
        <c:axId val="79810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lv-LV"/>
          </a:p>
        </c:txPr>
        <c:crossAx val="79812096"/>
        <c:crosses val="autoZero"/>
        <c:auto val="1"/>
        <c:lblAlgn val="ctr"/>
        <c:lblOffset val="100"/>
        <c:noMultiLvlLbl val="0"/>
      </c:catAx>
      <c:valAx>
        <c:axId val="79812096"/>
        <c:scaling>
          <c:orientation val="minMax"/>
        </c:scaling>
        <c:delete val="0"/>
        <c:axPos val="l"/>
        <c:majorGridlines>
          <c:spPr>
            <a:ln w="3175"/>
          </c:spPr>
        </c:majorGridlines>
        <c:title>
          <c:tx>
            <c:rich>
              <a:bodyPr rot="0" vert="wordArtVert"/>
              <a:lstStyle/>
              <a:p>
                <a:pPr>
                  <a:defRPr sz="1600"/>
                </a:pPr>
                <a:r>
                  <a:rPr lang="lv-LV" sz="1600"/>
                  <a:t>%</a:t>
                </a:r>
              </a:p>
            </c:rich>
          </c:tx>
          <c:layout>
            <c:manualLayout>
              <c:xMode val="edge"/>
              <c:yMode val="edge"/>
              <c:x val="2.6474127557160047E-2"/>
              <c:y val="0.1919829680732632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9810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535870516185479E-2"/>
          <c:y val="8.1590849837208046E-2"/>
          <c:w val="0.93207524059492564"/>
          <c:h val="0.819693244600814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'NBG040'!$B$3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'NBG040'!$A$4:$A$9</c:f>
              <c:strCache>
                <c:ptCount val="6"/>
                <c:pt idx="0">
                  <c:v>Rīgas reģions</c:v>
                </c:pt>
                <c:pt idx="1">
                  <c:v>Pierīgas reģions</c:v>
                </c:pt>
                <c:pt idx="2">
                  <c:v>Vidzemes reģions</c:v>
                </c:pt>
                <c:pt idx="3">
                  <c:v>Kurzemes reģions</c:v>
                </c:pt>
                <c:pt idx="4">
                  <c:v>Zemgales reģions</c:v>
                </c:pt>
                <c:pt idx="5">
                  <c:v>Latgales reģions</c:v>
                </c:pt>
              </c:strCache>
            </c:strRef>
          </c:cat>
          <c:val>
            <c:numRef>
              <c:f>'NBG040'!$B$4:$B$9</c:f>
              <c:numCache>
                <c:formatCode>0.0</c:formatCode>
                <c:ptCount val="6"/>
                <c:pt idx="0">
                  <c:v>63.9</c:v>
                </c:pt>
                <c:pt idx="1">
                  <c:v>61.6</c:v>
                </c:pt>
                <c:pt idx="2">
                  <c:v>56.6</c:v>
                </c:pt>
                <c:pt idx="3">
                  <c:v>56</c:v>
                </c:pt>
                <c:pt idx="4">
                  <c:v>57.3</c:v>
                </c:pt>
                <c:pt idx="5">
                  <c:v>51.3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2C-4DD8-9CF5-000678D4AC7E}"/>
            </c:ext>
          </c:extLst>
        </c:ser>
        <c:ser>
          <c:idx val="1"/>
          <c:order val="1"/>
          <c:tx>
            <c:strRef>
              <c:f>'NBG040'!$C$3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'NBG040'!$A$4:$A$9</c:f>
              <c:strCache>
                <c:ptCount val="6"/>
                <c:pt idx="0">
                  <c:v>Rīgas reģions</c:v>
                </c:pt>
                <c:pt idx="1">
                  <c:v>Pierīgas reģions</c:v>
                </c:pt>
                <c:pt idx="2">
                  <c:v>Vidzemes reģions</c:v>
                </c:pt>
                <c:pt idx="3">
                  <c:v>Kurzemes reģions</c:v>
                </c:pt>
                <c:pt idx="4">
                  <c:v>Zemgales reģions</c:v>
                </c:pt>
                <c:pt idx="5">
                  <c:v>Latgales reģions</c:v>
                </c:pt>
              </c:strCache>
            </c:strRef>
          </c:cat>
          <c:val>
            <c:numRef>
              <c:f>'NBG040'!$C$4:$C$9</c:f>
              <c:numCache>
                <c:formatCode>0.0</c:formatCode>
                <c:ptCount val="6"/>
                <c:pt idx="0">
                  <c:v>65.900000000000006</c:v>
                </c:pt>
                <c:pt idx="1">
                  <c:v>64.2</c:v>
                </c:pt>
                <c:pt idx="2">
                  <c:v>57.8</c:v>
                </c:pt>
                <c:pt idx="3">
                  <c:v>56.9</c:v>
                </c:pt>
                <c:pt idx="4">
                  <c:v>59.9</c:v>
                </c:pt>
                <c:pt idx="5">
                  <c:v>51.6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2C-4DD8-9CF5-000678D4AC7E}"/>
            </c:ext>
          </c:extLst>
        </c:ser>
        <c:ser>
          <c:idx val="2"/>
          <c:order val="2"/>
          <c:tx>
            <c:strRef>
              <c:f>'NBG040'!$D$3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'NBG040'!$A$4:$A$9</c:f>
              <c:strCache>
                <c:ptCount val="6"/>
                <c:pt idx="0">
                  <c:v>Rīgas reģions</c:v>
                </c:pt>
                <c:pt idx="1">
                  <c:v>Pierīgas reģions</c:v>
                </c:pt>
                <c:pt idx="2">
                  <c:v>Vidzemes reģions</c:v>
                </c:pt>
                <c:pt idx="3">
                  <c:v>Kurzemes reģions</c:v>
                </c:pt>
                <c:pt idx="4">
                  <c:v>Zemgales reģions</c:v>
                </c:pt>
                <c:pt idx="5">
                  <c:v>Latgales reģions</c:v>
                </c:pt>
              </c:strCache>
            </c:strRef>
          </c:cat>
          <c:val>
            <c:numRef>
              <c:f>'NBG040'!$D$4:$D$9</c:f>
              <c:numCache>
                <c:formatCode>0.0</c:formatCode>
                <c:ptCount val="6"/>
                <c:pt idx="0">
                  <c:v>65.3</c:v>
                </c:pt>
                <c:pt idx="1">
                  <c:v>65.3</c:v>
                </c:pt>
                <c:pt idx="2">
                  <c:v>59.5</c:v>
                </c:pt>
                <c:pt idx="3">
                  <c:v>59.5</c:v>
                </c:pt>
                <c:pt idx="4">
                  <c:v>59.2</c:v>
                </c:pt>
                <c:pt idx="5">
                  <c:v>53.4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2C-4DD8-9CF5-000678D4AC7E}"/>
            </c:ext>
          </c:extLst>
        </c:ser>
        <c:ser>
          <c:idx val="3"/>
          <c:order val="3"/>
          <c:tx>
            <c:strRef>
              <c:f>'NBG040'!$E$3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'NBG040'!$A$4:$A$9</c:f>
              <c:strCache>
                <c:ptCount val="6"/>
                <c:pt idx="0">
                  <c:v>Rīgas reģions</c:v>
                </c:pt>
                <c:pt idx="1">
                  <c:v>Pierīgas reģions</c:v>
                </c:pt>
                <c:pt idx="2">
                  <c:v>Vidzemes reģions</c:v>
                </c:pt>
                <c:pt idx="3">
                  <c:v>Kurzemes reģions</c:v>
                </c:pt>
                <c:pt idx="4">
                  <c:v>Zemgales reģions</c:v>
                </c:pt>
                <c:pt idx="5">
                  <c:v>Latgales reģions</c:v>
                </c:pt>
              </c:strCache>
            </c:strRef>
          </c:cat>
          <c:val>
            <c:numRef>
              <c:f>'NBG040'!$E$4:$E$9</c:f>
              <c:numCache>
                <c:formatCode>0.0</c:formatCode>
                <c:ptCount val="6"/>
                <c:pt idx="0">
                  <c:v>66.400000000000006</c:v>
                </c:pt>
                <c:pt idx="1">
                  <c:v>66.400000000000006</c:v>
                </c:pt>
                <c:pt idx="2">
                  <c:v>61.3</c:v>
                </c:pt>
                <c:pt idx="3">
                  <c:v>60.6</c:v>
                </c:pt>
                <c:pt idx="4">
                  <c:v>60.8</c:v>
                </c:pt>
                <c:pt idx="5">
                  <c:v>54.9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2C-4DD8-9CF5-000678D4AC7E}"/>
            </c:ext>
          </c:extLst>
        </c:ser>
        <c:ser>
          <c:idx val="4"/>
          <c:order val="4"/>
          <c:tx>
            <c:strRef>
              <c:f>'NBG040'!$F$3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'NBG040'!$A$4:$A$9</c:f>
              <c:strCache>
                <c:ptCount val="6"/>
                <c:pt idx="0">
                  <c:v>Rīgas reģions</c:v>
                </c:pt>
                <c:pt idx="1">
                  <c:v>Pierīgas reģions</c:v>
                </c:pt>
                <c:pt idx="2">
                  <c:v>Vidzemes reģions</c:v>
                </c:pt>
                <c:pt idx="3">
                  <c:v>Kurzemes reģions</c:v>
                </c:pt>
                <c:pt idx="4">
                  <c:v>Zemgales reģions</c:v>
                </c:pt>
                <c:pt idx="5">
                  <c:v>Latgales reģions</c:v>
                </c:pt>
              </c:strCache>
            </c:strRef>
          </c:cat>
          <c:val>
            <c:numRef>
              <c:f>'NBG040'!$F$4:$F$9</c:f>
              <c:numCache>
                <c:formatCode>0.0</c:formatCode>
                <c:ptCount val="6"/>
                <c:pt idx="0">
                  <c:v>68.599999999999994</c:v>
                </c:pt>
                <c:pt idx="1">
                  <c:v>67.900000000000006</c:v>
                </c:pt>
                <c:pt idx="2">
                  <c:v>63</c:v>
                </c:pt>
                <c:pt idx="3">
                  <c:v>61.6</c:v>
                </c:pt>
                <c:pt idx="4">
                  <c:v>61.1</c:v>
                </c:pt>
                <c:pt idx="5">
                  <c:v>56.3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2C-4DD8-9CF5-000678D4AC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486720"/>
        <c:axId val="35513088"/>
      </c:barChart>
      <c:catAx>
        <c:axId val="3548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5513088"/>
        <c:crosses val="autoZero"/>
        <c:auto val="1"/>
        <c:lblAlgn val="ctr"/>
        <c:lblOffset val="100"/>
        <c:noMultiLvlLbl val="0"/>
      </c:catAx>
      <c:valAx>
        <c:axId val="35513088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548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lv-LV" sz="2400" dirty="0">
                <a:solidFill>
                  <a:srgbClr val="9D2235"/>
                </a:solidFill>
              </a:rPr>
              <a:t>Džini koeficients, %</a:t>
            </a:r>
            <a:endParaRPr lang="en-US" sz="2400" dirty="0">
              <a:solidFill>
                <a:srgbClr val="9D2235"/>
              </a:solidFill>
            </a:endParaRPr>
          </a:p>
        </c:rich>
      </c:tx>
      <c:layout>
        <c:manualLayout>
          <c:xMode val="edge"/>
          <c:yMode val="edge"/>
          <c:x val="0.25218670153003103"/>
          <c:y val="1.3273305014626764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  <c:spPr>
        <a:solidFill>
          <a:srgbClr val="FFFFCC"/>
        </a:solidFill>
      </c:spPr>
    </c:floor>
    <c:sideWall>
      <c:thickness val="0"/>
      <c:spPr>
        <a:solidFill>
          <a:schemeClr val="accent4">
            <a:lumMod val="40000"/>
            <a:lumOff val="60000"/>
          </a:schemeClr>
        </a:solidFill>
      </c:spPr>
    </c:sideWall>
    <c:backWall>
      <c:thickness val="0"/>
      <c:spPr>
        <a:solidFill>
          <a:schemeClr val="accent4">
            <a:lumMod val="40000"/>
            <a:lumOff val="60000"/>
          </a:schemeClr>
        </a:solidFill>
      </c:spPr>
    </c:backWall>
    <c:plotArea>
      <c:layout/>
      <c:line3DChart>
        <c:grouping val="standar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Sērija 1</c:v>
                </c:pt>
              </c:strCache>
            </c:strRef>
          </c:tx>
          <c:spPr>
            <a:solidFill>
              <a:schemeClr val="accent2"/>
            </a:solidFill>
          </c:spPr>
          <c:dPt>
            <c:idx val="1"/>
            <c:bubble3D val="0"/>
            <c:spPr>
              <a:solidFill>
                <a:srgbClr val="DD784F"/>
              </a:solidFill>
            </c:spPr>
            <c:extLst>
              <c:ext xmlns:c16="http://schemas.microsoft.com/office/drawing/2014/chart" uri="{C3380CC4-5D6E-409C-BE32-E72D297353CC}">
                <c16:uniqueId val="{00000001-B261-4FE7-88AC-AAF0A22FFE2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B261-4FE7-88AC-AAF0A22FFE24}"/>
              </c:ext>
            </c:extLst>
          </c:dPt>
          <c:dLbls>
            <c:dLbl>
              <c:idx val="0"/>
              <c:layout>
                <c:manualLayout>
                  <c:x val="-3.3232483494865628E-2"/>
                  <c:y val="6.1919096941461242E-2"/>
                </c:manualLayout>
              </c:layout>
              <c:spPr/>
              <c:txPr>
                <a:bodyPr/>
                <a:lstStyle/>
                <a:p>
                  <a:pPr>
                    <a:defRPr sz="1600" b="1" cap="small" baseline="0">
                      <a:solidFill>
                        <a:srgbClr val="9933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61-4FE7-88AC-AAF0A22FFE24}"/>
                </c:ext>
              </c:extLst>
            </c:dLbl>
            <c:dLbl>
              <c:idx val="1"/>
              <c:layout>
                <c:manualLayout>
                  <c:x val="-3.1287553755085823E-2"/>
                  <c:y val="9.1704602422709128E-2"/>
                </c:manualLayout>
              </c:layout>
              <c:spPr/>
              <c:txPr>
                <a:bodyPr/>
                <a:lstStyle/>
                <a:p>
                  <a:pPr>
                    <a:defRPr sz="1600" b="1" cap="small" baseline="0">
                      <a:solidFill>
                        <a:srgbClr val="9933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61-4FE7-88AC-AAF0A22FFE24}"/>
                </c:ext>
              </c:extLst>
            </c:dLbl>
            <c:dLbl>
              <c:idx val="2"/>
              <c:layout>
                <c:manualLayout>
                  <c:x val="-5.5354993983152828E-2"/>
                  <c:y val="5.3663570691434466E-2"/>
                </c:manualLayout>
              </c:layout>
              <c:spPr/>
              <c:txPr>
                <a:bodyPr/>
                <a:lstStyle/>
                <a:p>
                  <a:pPr>
                    <a:defRPr sz="1600" b="1" cap="small" baseline="0">
                      <a:solidFill>
                        <a:srgbClr val="9933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61-4FE7-88AC-AAF0A22FFE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 cap="small" baseline="0">
                    <a:solidFill>
                      <a:srgbClr val="993300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Lapa1!$A$2:$A$4</c:f>
              <c:strCache>
                <c:ptCount val="3"/>
                <c:pt idx="0">
                  <c:v>Bāzes gads 2018</c:v>
                </c:pt>
                <c:pt idx="1">
                  <c:v>2024</c:v>
                </c:pt>
                <c:pt idx="2">
                  <c:v>2027</c:v>
                </c:pt>
              </c:strCache>
            </c:strRef>
          </c:cat>
          <c:val>
            <c:numRef>
              <c:f>Lapa1!$B$2:$B$4</c:f>
              <c:numCache>
                <c:formatCode>General</c:formatCode>
                <c:ptCount val="3"/>
                <c:pt idx="0">
                  <c:v>35.6</c:v>
                </c:pt>
                <c:pt idx="1">
                  <c:v>34</c:v>
                </c:pt>
                <c:pt idx="2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261-4FE7-88AC-AAF0A22FF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766272"/>
        <c:axId val="83768064"/>
        <c:axId val="81862144"/>
      </c:line3DChart>
      <c:catAx>
        <c:axId val="83766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aseline="0"/>
            </a:pPr>
            <a:endParaRPr lang="lv-LV"/>
          </a:p>
        </c:txPr>
        <c:crossAx val="83768064"/>
        <c:crosses val="autoZero"/>
        <c:auto val="1"/>
        <c:lblAlgn val="ctr"/>
        <c:lblOffset val="100"/>
        <c:noMultiLvlLbl val="0"/>
      </c:catAx>
      <c:valAx>
        <c:axId val="83768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766272"/>
        <c:crosses val="autoZero"/>
        <c:crossBetween val="between"/>
      </c:valAx>
      <c:serAx>
        <c:axId val="81862144"/>
        <c:scaling>
          <c:orientation val="minMax"/>
        </c:scaling>
        <c:delete val="1"/>
        <c:axPos val="b"/>
        <c:majorTickMark val="out"/>
        <c:minorTickMark val="none"/>
        <c:tickLblPos val="nextTo"/>
        <c:crossAx val="83768064"/>
        <c:crosses val="autoZero"/>
      </c:ser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CC0000"/>
                </a:solidFill>
              </a:defRPr>
            </a:pPr>
            <a:r>
              <a:rPr lang="lv-LV" sz="2000" dirty="0">
                <a:solidFill>
                  <a:srgbClr val="9D2235"/>
                </a:solidFill>
              </a:rPr>
              <a:t>Nabadzības riska indekss bērniem, %</a:t>
            </a:r>
            <a:endParaRPr lang="en-US" sz="2000" dirty="0">
              <a:solidFill>
                <a:srgbClr val="9D2235"/>
              </a:solidFill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Sērija 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Lapa1!$A$2:$A$4</c:f>
              <c:strCache>
                <c:ptCount val="3"/>
                <c:pt idx="0">
                  <c:v>Bāzes gads 2018</c:v>
                </c:pt>
                <c:pt idx="1">
                  <c:v>2024</c:v>
                </c:pt>
                <c:pt idx="2">
                  <c:v>2027</c:v>
                </c:pt>
              </c:strCache>
            </c:strRef>
          </c:cat>
          <c:val>
            <c:numRef>
              <c:f>Lapa1!$B$2:$B$4</c:f>
              <c:numCache>
                <c:formatCode>General</c:formatCode>
                <c:ptCount val="3"/>
                <c:pt idx="0">
                  <c:v>17.5</c:v>
                </c:pt>
                <c:pt idx="1">
                  <c:v>14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4B-4878-8087-98B1339AD8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493248"/>
        <c:axId val="83494784"/>
        <c:axId val="0"/>
      </c:bar3DChart>
      <c:catAx>
        <c:axId val="83493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lv-LV"/>
          </a:p>
        </c:txPr>
        <c:crossAx val="83494784"/>
        <c:crosses val="autoZero"/>
        <c:auto val="1"/>
        <c:lblAlgn val="ctr"/>
        <c:lblOffset val="100"/>
        <c:noMultiLvlLbl val="0"/>
      </c:catAx>
      <c:valAx>
        <c:axId val="83494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493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lv-LV" sz="2000" dirty="0">
                <a:solidFill>
                  <a:srgbClr val="9D2235"/>
                </a:solidFill>
              </a:rPr>
              <a:t>Iedzīvotāju politiskās uzticēšanās indekss, %</a:t>
            </a:r>
            <a:endParaRPr lang="en-US" sz="2000" dirty="0">
              <a:solidFill>
                <a:srgbClr val="9D2235"/>
              </a:solidFill>
            </a:endParaRPr>
          </a:p>
        </c:rich>
      </c:tx>
      <c:layout>
        <c:manualLayout>
          <c:xMode val="edge"/>
          <c:yMode val="edge"/>
          <c:x val="0.12130558884980162"/>
          <c:y val="6.191950464396284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6343841496347254E-2"/>
          <c:y val="0.27216726392173113"/>
          <c:w val="0.81167621925901212"/>
          <c:h val="0.61203643662189289"/>
        </c:manualLayout>
      </c:layout>
      <c:lineChart>
        <c:grouping val="standar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Kolonna1</c:v>
                </c:pt>
              </c:strCache>
            </c:strRef>
          </c:tx>
          <c:spPr>
            <a:ln>
              <a:solidFill>
                <a:srgbClr val="FF3300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4.9753356642694029E-2"/>
                  <c:y val="-5.6821302909891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8D-4045-BE4E-849C33B6B2D4}"/>
                </c:ext>
              </c:extLst>
            </c:dLbl>
            <c:dLbl>
              <c:idx val="2"/>
              <c:layout>
                <c:manualLayout>
                  <c:x val="-4.4940068412026114E-2"/>
                  <c:y val="-8.15891047674768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8D-4045-BE4E-849C33B6B2D4}"/>
                </c:ext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CC0000"/>
                    </a:solidFill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Lapa1!$A$2:$A$4</c:f>
              <c:strCache>
                <c:ptCount val="3"/>
                <c:pt idx="0">
                  <c:v>Bāzes gads 2015</c:v>
                </c:pt>
                <c:pt idx="1">
                  <c:v>2024</c:v>
                </c:pt>
                <c:pt idx="2">
                  <c:v>2027</c:v>
                </c:pt>
              </c:strCache>
            </c:strRef>
          </c:cat>
          <c:val>
            <c:numRef>
              <c:f>Lapa1!$B$2:$B$4</c:f>
              <c:numCache>
                <c:formatCode>General</c:formatCode>
                <c:ptCount val="3"/>
                <c:pt idx="0">
                  <c:v>3.3</c:v>
                </c:pt>
                <c:pt idx="1">
                  <c:v>3.5</c:v>
                </c:pt>
                <c:pt idx="2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38D-4045-BE4E-849C33B6B2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545472"/>
        <c:axId val="83551360"/>
      </c:lineChart>
      <c:catAx>
        <c:axId val="83545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lv-LV"/>
          </a:p>
        </c:txPr>
        <c:crossAx val="83551360"/>
        <c:crosses val="autoZero"/>
        <c:auto val="1"/>
        <c:lblAlgn val="ctr"/>
        <c:lblOffset val="100"/>
        <c:noMultiLvlLbl val="0"/>
      </c:catAx>
      <c:valAx>
        <c:axId val="83551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545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title>
      <c:tx>
        <c:rich>
          <a:bodyPr/>
          <a:lstStyle/>
          <a:p>
            <a:pPr>
              <a:defRPr>
                <a:solidFill>
                  <a:srgbClr val="CC0000"/>
                </a:solidFill>
              </a:defRPr>
            </a:pPr>
            <a:r>
              <a:rPr lang="lv-LV" sz="2400" dirty="0">
                <a:solidFill>
                  <a:srgbClr val="9D2235"/>
                </a:solidFill>
              </a:rPr>
              <a:t>Savstarpējā uzticēšanās, %</a:t>
            </a:r>
            <a:endParaRPr lang="en-US" sz="2400" dirty="0">
              <a:solidFill>
                <a:srgbClr val="9D2235"/>
              </a:solidFill>
            </a:endParaRPr>
          </a:p>
        </c:rich>
      </c:tx>
      <c:layout>
        <c:manualLayout>
          <c:xMode val="edge"/>
          <c:yMode val="edge"/>
          <c:x val="0.22082224973503642"/>
          <c:y val="0"/>
        </c:manualLayout>
      </c:layout>
      <c:overlay val="0"/>
    </c:title>
    <c:autoTitleDeleted val="0"/>
    <c:view3D>
      <c:rotX val="15"/>
      <c:rotY val="20"/>
      <c:rAngAx val="0"/>
    </c:view3D>
    <c:floor>
      <c:thickness val="0"/>
      <c:spPr>
        <a:solidFill>
          <a:srgbClr val="FFFFCC"/>
        </a:solidFill>
        <a:ln>
          <a:solidFill>
            <a:srgbClr val="FFCCCC"/>
          </a:solidFill>
        </a:ln>
      </c:spPr>
    </c:floor>
    <c:sideWall>
      <c:thickness val="0"/>
      <c:spPr>
        <a:solidFill>
          <a:srgbClr val="FBC69B"/>
        </a:solidFill>
      </c:spPr>
    </c:sideWall>
    <c:backWall>
      <c:thickness val="0"/>
      <c:spPr>
        <a:solidFill>
          <a:srgbClr val="FBC69B"/>
        </a:solidFill>
      </c:spPr>
    </c:backWall>
    <c:plotArea>
      <c:layout/>
      <c:line3DChart>
        <c:grouping val="standar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Sērija 1</c:v>
                </c:pt>
              </c:strCache>
            </c:strRef>
          </c:tx>
          <c:spPr>
            <a:solidFill>
              <a:srgbClr val="CC0000"/>
            </a:solidFill>
          </c:spPr>
          <c:dLbls>
            <c:dLbl>
              <c:idx val="0"/>
              <c:layout>
                <c:manualLayout>
                  <c:x val="0"/>
                  <c:y val="4.9535603715170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5D-4282-A7F7-5CDFAF8290E8}"/>
                </c:ext>
              </c:extLst>
            </c:dLbl>
            <c:dLbl>
              <c:idx val="1"/>
              <c:layout>
                <c:manualLayout>
                  <c:x val="-4.3321299638989168E-2"/>
                  <c:y val="5.8714642093886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5D-4282-A7F7-5CDFAF8290E8}"/>
                </c:ext>
              </c:extLst>
            </c:dLbl>
            <c:dLbl>
              <c:idx val="2"/>
              <c:layout>
                <c:manualLayout>
                  <c:x val="0"/>
                  <c:y val="1.6511867905056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5D-4282-A7F7-5CDFAF8290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CC0000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Lapa1!$A$2:$A$4</c:f>
              <c:strCache>
                <c:ptCount val="3"/>
                <c:pt idx="0">
                  <c:v>Bāzes gads 2015</c:v>
                </c:pt>
                <c:pt idx="1">
                  <c:v>2024</c:v>
                </c:pt>
                <c:pt idx="2">
                  <c:v>2027</c:v>
                </c:pt>
              </c:strCache>
            </c:strRef>
          </c:cat>
          <c:val>
            <c:numRef>
              <c:f>Lapa1!$B$2:$B$4</c:f>
              <c:numCache>
                <c:formatCode>General</c:formatCode>
                <c:ptCount val="3"/>
                <c:pt idx="0">
                  <c:v>51</c:v>
                </c:pt>
                <c:pt idx="1">
                  <c:v>60</c:v>
                </c:pt>
                <c:pt idx="2">
                  <c:v>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25D-4282-A7F7-5CDFAF829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636608"/>
        <c:axId val="83638144"/>
        <c:axId val="83632128"/>
      </c:line3DChart>
      <c:catAx>
        <c:axId val="83636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lv-LV"/>
          </a:p>
        </c:txPr>
        <c:crossAx val="83638144"/>
        <c:crosses val="autoZero"/>
        <c:auto val="1"/>
        <c:lblAlgn val="ctr"/>
        <c:lblOffset val="100"/>
        <c:noMultiLvlLbl val="0"/>
      </c:catAx>
      <c:valAx>
        <c:axId val="83638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636608"/>
        <c:crosses val="autoZero"/>
        <c:crossBetween val="between"/>
      </c:valAx>
      <c:serAx>
        <c:axId val="83632128"/>
        <c:scaling>
          <c:orientation val="minMax"/>
        </c:scaling>
        <c:delete val="1"/>
        <c:axPos val="b"/>
        <c:majorTickMark val="out"/>
        <c:minorTickMark val="none"/>
        <c:tickLblPos val="nextTo"/>
        <c:crossAx val="83638144"/>
        <c:crosses val="autoZero"/>
      </c:ser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grafiki_attēli!$C$61</c:f>
              <c:strCache>
                <c:ptCount val="1"/>
                <c:pt idx="0">
                  <c:v>ES fondu finansējums uz 1 iedzīvotāju, euro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grafiki_attēli!$A$62:$A$66</c:f>
              <c:strCache>
                <c:ptCount val="5"/>
                <c:pt idx="0">
                  <c:v>Kurzemes reģions</c:v>
                </c:pt>
                <c:pt idx="1">
                  <c:v>Latgales reģions</c:v>
                </c:pt>
                <c:pt idx="2">
                  <c:v>Vidzemes reģions</c:v>
                </c:pt>
                <c:pt idx="3">
                  <c:v>Zemgales reģions</c:v>
                </c:pt>
                <c:pt idx="4">
                  <c:v>Rīgas reģions</c:v>
                </c:pt>
              </c:strCache>
            </c:strRef>
          </c:cat>
          <c:val>
            <c:numRef>
              <c:f>grafiki_attēli!$C$62:$C$66</c:f>
              <c:numCache>
                <c:formatCode>#,##0</c:formatCode>
                <c:ptCount val="5"/>
                <c:pt idx="0">
                  <c:v>783.12836096654905</c:v>
                </c:pt>
                <c:pt idx="1">
                  <c:v>763.62579154399657</c:v>
                </c:pt>
                <c:pt idx="2">
                  <c:v>668.59390944271468</c:v>
                </c:pt>
                <c:pt idx="3">
                  <c:v>655.19260165689809</c:v>
                </c:pt>
                <c:pt idx="4">
                  <c:v>366.5167100107696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27-4268-A4BA-095B7FC356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311040"/>
        <c:axId val="80312960"/>
      </c:barChart>
      <c:lineChart>
        <c:grouping val="standard"/>
        <c:varyColors val="0"/>
        <c:ser>
          <c:idx val="0"/>
          <c:order val="0"/>
          <c:tx>
            <c:strRef>
              <c:f>grafiki_attēli!$B$61</c:f>
              <c:strCache>
                <c:ptCount val="1"/>
                <c:pt idx="0">
                  <c:v>Teritorijas attīstības indekss, 2018</c:v>
                </c:pt>
              </c:strCache>
            </c:strRef>
          </c:tx>
          <c:spPr>
            <a:ln>
              <a:noFill/>
            </a:ln>
          </c:spPr>
          <c:marker>
            <c:symbol val="dash"/>
            <c:size val="22"/>
            <c:spPr>
              <a:solidFill>
                <a:srgbClr val="00B050"/>
              </a:solidFill>
              <a:ln>
                <a:noFill/>
              </a:ln>
            </c:spPr>
          </c:marker>
          <c:cat>
            <c:strRef>
              <c:f>grafiki_attēli!$A$62:$A$66</c:f>
              <c:strCache>
                <c:ptCount val="5"/>
                <c:pt idx="0">
                  <c:v>Kurzemes reģions</c:v>
                </c:pt>
                <c:pt idx="1">
                  <c:v>Latgales reģions</c:v>
                </c:pt>
                <c:pt idx="2">
                  <c:v>Vidzemes reģions</c:v>
                </c:pt>
                <c:pt idx="3">
                  <c:v>Zemgales reģions</c:v>
                </c:pt>
                <c:pt idx="4">
                  <c:v>Rīgas reģions</c:v>
                </c:pt>
              </c:strCache>
            </c:strRef>
          </c:cat>
          <c:val>
            <c:numRef>
              <c:f>grafiki_attēli!$B$62:$B$66</c:f>
              <c:numCache>
                <c:formatCode>0.000</c:formatCode>
                <c:ptCount val="5"/>
                <c:pt idx="0">
                  <c:v>-0.85099999999999998</c:v>
                </c:pt>
                <c:pt idx="1">
                  <c:v>-1.2849999999999999</c:v>
                </c:pt>
                <c:pt idx="2">
                  <c:v>-0.76200000000000001</c:v>
                </c:pt>
                <c:pt idx="3">
                  <c:v>-0.52700000000000002</c:v>
                </c:pt>
                <c:pt idx="4">
                  <c:v>0.91400000000000003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27-4268-A4BA-095B7FC356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317056"/>
        <c:axId val="80315136"/>
      </c:lineChart>
      <c:catAx>
        <c:axId val="80311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0312960"/>
        <c:crosses val="autoZero"/>
        <c:auto val="1"/>
        <c:lblAlgn val="ctr"/>
        <c:lblOffset val="100"/>
        <c:noMultiLvlLbl val="0"/>
      </c:catAx>
      <c:valAx>
        <c:axId val="803129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lv-LV"/>
                  <a:t>Uz 1 iedz., euro</a:t>
                </a:r>
              </a:p>
            </c:rich>
          </c:tx>
          <c:layout>
            <c:manualLayout>
              <c:xMode val="edge"/>
              <c:yMode val="edge"/>
              <c:x val="1.027385981899628E-2"/>
              <c:y val="0.33854108802725624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80311040"/>
        <c:crosses val="autoZero"/>
        <c:crossBetween val="between"/>
      </c:valAx>
      <c:valAx>
        <c:axId val="8031513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lv-LV"/>
                  <a:t>TAI</a:t>
                </a:r>
              </a:p>
            </c:rich>
          </c:tx>
          <c:layout>
            <c:manualLayout>
              <c:xMode val="edge"/>
              <c:yMode val="edge"/>
              <c:x val="0.95961109607015838"/>
              <c:y val="0.4358548367920134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80317056"/>
        <c:crosses val="max"/>
        <c:crossBetween val="between"/>
      </c:valAx>
      <c:catAx>
        <c:axId val="80317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0315136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534294304248399E-2"/>
          <c:y val="3.8495188101487311E-2"/>
          <c:w val="0.80293141139150404"/>
          <c:h val="0.816419668933208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grafiki_attēli!$G$25</c:f>
              <c:strCache>
                <c:ptCount val="1"/>
                <c:pt idx="0">
                  <c:v>ES fondu finansējums, milj. euro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grafiki_attēli!$F$26:$F$31</c:f>
              <c:strCache>
                <c:ptCount val="6"/>
                <c:pt idx="0">
                  <c:v>Kurzemes reģions</c:v>
                </c:pt>
                <c:pt idx="1">
                  <c:v>Latgales reģions</c:v>
                </c:pt>
                <c:pt idx="2">
                  <c:v>Vidzemes reģions</c:v>
                </c:pt>
                <c:pt idx="3">
                  <c:v>Zemgales reģions</c:v>
                </c:pt>
                <c:pt idx="4">
                  <c:v>Rīgas reģions</c:v>
                </c:pt>
                <c:pt idx="5">
                  <c:v>Visa Latvija</c:v>
                </c:pt>
              </c:strCache>
            </c:strRef>
          </c:cat>
          <c:val>
            <c:numRef>
              <c:f>grafiki_attēli!$G$26:$G$31</c:f>
              <c:numCache>
                <c:formatCode>#,##0.0</c:formatCode>
                <c:ptCount val="6"/>
                <c:pt idx="0">
                  <c:v>188.03930013676097</c:v>
                </c:pt>
                <c:pt idx="1">
                  <c:v>198.71528523032805</c:v>
                </c:pt>
                <c:pt idx="2">
                  <c:v>124.421983577742</c:v>
                </c:pt>
                <c:pt idx="3">
                  <c:v>150.91116713223499</c:v>
                </c:pt>
                <c:pt idx="4">
                  <c:v>367.69066303293408</c:v>
                </c:pt>
                <c:pt idx="5">
                  <c:v>444.28513550999998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84-4315-BAAE-AAAFFCC82770}"/>
            </c:ext>
          </c:extLst>
        </c:ser>
        <c:ser>
          <c:idx val="1"/>
          <c:order val="1"/>
          <c:tx>
            <c:strRef>
              <c:f>grafiki_attēli!$H$25</c:f>
              <c:strCache>
                <c:ptCount val="1"/>
                <c:pt idx="0">
                  <c:v>Nacionālais līdzfinansējums, milj. euro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grafiki_attēli!$F$26:$F$31</c:f>
              <c:strCache>
                <c:ptCount val="6"/>
                <c:pt idx="0">
                  <c:v>Kurzemes reģions</c:v>
                </c:pt>
                <c:pt idx="1">
                  <c:v>Latgales reģions</c:v>
                </c:pt>
                <c:pt idx="2">
                  <c:v>Vidzemes reģions</c:v>
                </c:pt>
                <c:pt idx="3">
                  <c:v>Zemgales reģions</c:v>
                </c:pt>
                <c:pt idx="4">
                  <c:v>Rīgas reģions</c:v>
                </c:pt>
                <c:pt idx="5">
                  <c:v>Visa Latvija</c:v>
                </c:pt>
              </c:strCache>
            </c:strRef>
          </c:cat>
          <c:val>
            <c:numRef>
              <c:f>grafiki_attēli!$H$26:$H$31</c:f>
              <c:numCache>
                <c:formatCode>#,##0.0</c:formatCode>
                <c:ptCount val="6"/>
                <c:pt idx="0">
                  <c:v>42.354134328833041</c:v>
                </c:pt>
                <c:pt idx="1">
                  <c:v>42.037248283871982</c:v>
                </c:pt>
                <c:pt idx="2">
                  <c:v>27.828142210161968</c:v>
                </c:pt>
                <c:pt idx="3">
                  <c:v>34.492064808887008</c:v>
                </c:pt>
                <c:pt idx="4">
                  <c:v>109.9236973582459</c:v>
                </c:pt>
                <c:pt idx="5">
                  <c:v>144.88876147000028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84-4315-BAAE-AAAFFCC827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533248"/>
        <c:axId val="44535168"/>
      </c:barChart>
      <c:lineChart>
        <c:grouping val="standard"/>
        <c:varyColors val="0"/>
        <c:ser>
          <c:idx val="2"/>
          <c:order val="2"/>
          <c:tx>
            <c:strRef>
              <c:f>grafiki_attēli!$I$25</c:f>
              <c:strCache>
                <c:ptCount val="1"/>
                <c:pt idx="0">
                  <c:v>ES fondu finansējums uz 1 iedz., euro</c:v>
                </c:pt>
              </c:strCache>
            </c:strRef>
          </c:tx>
          <c:spPr>
            <a:ln>
              <a:noFill/>
            </a:ln>
          </c:spPr>
          <c:marker>
            <c:symbol val="dash"/>
            <c:size val="29"/>
            <c:spPr>
              <a:solidFill>
                <a:srgbClr val="00B050"/>
              </a:solidFill>
              <a:ln>
                <a:noFill/>
              </a:ln>
            </c:spPr>
          </c:marker>
          <c:cat>
            <c:strRef>
              <c:f>grafiki_attēli!$F$26:$F$31</c:f>
              <c:strCache>
                <c:ptCount val="6"/>
                <c:pt idx="0">
                  <c:v>Kurzemes reģions</c:v>
                </c:pt>
                <c:pt idx="1">
                  <c:v>Latgales reģions</c:v>
                </c:pt>
                <c:pt idx="2">
                  <c:v>Vidzemes reģions</c:v>
                </c:pt>
                <c:pt idx="3">
                  <c:v>Zemgales reģions</c:v>
                </c:pt>
                <c:pt idx="4">
                  <c:v>Rīgas reģions</c:v>
                </c:pt>
                <c:pt idx="5">
                  <c:v>Visa Latvija</c:v>
                </c:pt>
              </c:strCache>
            </c:strRef>
          </c:cat>
          <c:val>
            <c:numRef>
              <c:f>grafiki_attēli!$I$26:$I$31</c:f>
              <c:numCache>
                <c:formatCode>#,##0</c:formatCode>
                <c:ptCount val="6"/>
                <c:pt idx="0">
                  <c:v>783.12836096654905</c:v>
                </c:pt>
                <c:pt idx="1">
                  <c:v>763.62579154399657</c:v>
                </c:pt>
                <c:pt idx="2">
                  <c:v>668.59390944271468</c:v>
                </c:pt>
                <c:pt idx="3">
                  <c:v>655.19260165689809</c:v>
                </c:pt>
                <c:pt idx="4">
                  <c:v>366.5167100107696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84-4315-BAAE-AAAFFCC827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551552"/>
        <c:axId val="44549632"/>
      </c:lineChart>
      <c:catAx>
        <c:axId val="44533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4535168"/>
        <c:crosses val="autoZero"/>
        <c:auto val="1"/>
        <c:lblAlgn val="ctr"/>
        <c:lblOffset val="100"/>
        <c:noMultiLvlLbl val="0"/>
      </c:catAx>
      <c:valAx>
        <c:axId val="44535168"/>
        <c:scaling>
          <c:orientation val="minMax"/>
          <c:max val="6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lv-LV"/>
                  <a:t>Milj. euro</a:t>
                </a:r>
              </a:p>
            </c:rich>
          </c:tx>
          <c:layout>
            <c:manualLayout>
              <c:xMode val="edge"/>
              <c:yMode val="edge"/>
              <c:x val="4.7233019126423931E-3"/>
              <c:y val="0.3527673276951492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44533248"/>
        <c:crosses val="autoZero"/>
        <c:crossBetween val="between"/>
      </c:valAx>
      <c:valAx>
        <c:axId val="44549632"/>
        <c:scaling>
          <c:orientation val="minMax"/>
          <c:max val="10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lv-LV"/>
                  <a:t>Uz 1 iedz., euro</a:t>
                </a:r>
              </a:p>
            </c:rich>
          </c:tx>
          <c:layout>
            <c:manualLayout>
              <c:xMode val="edge"/>
              <c:yMode val="edge"/>
              <c:x val="0.95944436860225968"/>
              <c:y val="0.31626869475961217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44551552"/>
        <c:crosses val="max"/>
        <c:crossBetween val="between"/>
      </c:valAx>
      <c:catAx>
        <c:axId val="44551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454963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"/>
          <c:y val="0.92193695147014387"/>
          <c:w val="0.99833952387138669"/>
          <c:h val="6.62204724409448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'SRG010'!$B$3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'SRG010'!$A$4:$A$9</c:f>
              <c:strCache>
                <c:ptCount val="6"/>
                <c:pt idx="0">
                  <c:v>Rīgas reģions</c:v>
                </c:pt>
                <c:pt idx="1">
                  <c:v>Pierīgas reģions</c:v>
                </c:pt>
                <c:pt idx="2">
                  <c:v>Vidzemes reģions</c:v>
                </c:pt>
                <c:pt idx="3">
                  <c:v>Kurzemes reģions</c:v>
                </c:pt>
                <c:pt idx="4">
                  <c:v>Zemgales reģions</c:v>
                </c:pt>
                <c:pt idx="5">
                  <c:v>Latgales reģions</c:v>
                </c:pt>
              </c:strCache>
            </c:strRef>
          </c:cat>
          <c:val>
            <c:numRef>
              <c:f>'SRG010'!$B$4:$B$9</c:f>
              <c:numCache>
                <c:formatCode>0</c:formatCode>
                <c:ptCount val="6"/>
                <c:pt idx="0">
                  <c:v>68181</c:v>
                </c:pt>
                <c:pt idx="1">
                  <c:v>27709</c:v>
                </c:pt>
                <c:pt idx="2">
                  <c:v>16393</c:v>
                </c:pt>
                <c:pt idx="3">
                  <c:v>19215</c:v>
                </c:pt>
                <c:pt idx="4">
                  <c:v>15883</c:v>
                </c:pt>
                <c:pt idx="5">
                  <c:v>19272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6A-4546-86DD-179F012FEFF3}"/>
            </c:ext>
          </c:extLst>
        </c:ser>
        <c:ser>
          <c:idx val="1"/>
          <c:order val="1"/>
          <c:tx>
            <c:strRef>
              <c:f>'SRG010'!$C$3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'SRG010'!$A$4:$A$9</c:f>
              <c:strCache>
                <c:ptCount val="6"/>
                <c:pt idx="0">
                  <c:v>Rīgas reģions</c:v>
                </c:pt>
                <c:pt idx="1">
                  <c:v>Pierīgas reģions</c:v>
                </c:pt>
                <c:pt idx="2">
                  <c:v>Vidzemes reģions</c:v>
                </c:pt>
                <c:pt idx="3">
                  <c:v>Kurzemes reģions</c:v>
                </c:pt>
                <c:pt idx="4">
                  <c:v>Zemgales reģions</c:v>
                </c:pt>
                <c:pt idx="5">
                  <c:v>Latgales reģions</c:v>
                </c:pt>
              </c:strCache>
            </c:strRef>
          </c:cat>
          <c:val>
            <c:numRef>
              <c:f>'SRG010'!$C$4:$C$9</c:f>
              <c:numCache>
                <c:formatCode>0</c:formatCode>
                <c:ptCount val="6"/>
                <c:pt idx="0">
                  <c:v>71765</c:v>
                </c:pt>
                <c:pt idx="1">
                  <c:v>29480</c:v>
                </c:pt>
                <c:pt idx="2">
                  <c:v>17232</c:v>
                </c:pt>
                <c:pt idx="3">
                  <c:v>19572</c:v>
                </c:pt>
                <c:pt idx="4">
                  <c:v>16652</c:v>
                </c:pt>
                <c:pt idx="5">
                  <c:v>19820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6A-4546-86DD-179F012FEFF3}"/>
            </c:ext>
          </c:extLst>
        </c:ser>
        <c:ser>
          <c:idx val="2"/>
          <c:order val="2"/>
          <c:tx>
            <c:strRef>
              <c:f>'SRG010'!$D$3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'SRG010'!$A$4:$A$9</c:f>
              <c:strCache>
                <c:ptCount val="6"/>
                <c:pt idx="0">
                  <c:v>Rīgas reģions</c:v>
                </c:pt>
                <c:pt idx="1">
                  <c:v>Pierīgas reģions</c:v>
                </c:pt>
                <c:pt idx="2">
                  <c:v>Vidzemes reģions</c:v>
                </c:pt>
                <c:pt idx="3">
                  <c:v>Kurzemes reģions</c:v>
                </c:pt>
                <c:pt idx="4">
                  <c:v>Zemgales reģions</c:v>
                </c:pt>
                <c:pt idx="5">
                  <c:v>Latgales reģions</c:v>
                </c:pt>
              </c:strCache>
            </c:strRef>
          </c:cat>
          <c:val>
            <c:numRef>
              <c:f>'SRG010'!$D$4:$D$9</c:f>
              <c:numCache>
                <c:formatCode>0</c:formatCode>
                <c:ptCount val="6"/>
                <c:pt idx="0">
                  <c:v>76142</c:v>
                </c:pt>
                <c:pt idx="1">
                  <c:v>31034</c:v>
                </c:pt>
                <c:pt idx="2">
                  <c:v>17710</c:v>
                </c:pt>
                <c:pt idx="3">
                  <c:v>20672</c:v>
                </c:pt>
                <c:pt idx="4">
                  <c:v>17284</c:v>
                </c:pt>
                <c:pt idx="5">
                  <c:v>20265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6A-4546-86DD-179F012FEFF3}"/>
            </c:ext>
          </c:extLst>
        </c:ser>
        <c:ser>
          <c:idx val="3"/>
          <c:order val="3"/>
          <c:tx>
            <c:strRef>
              <c:f>'SRG010'!$E$3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'SRG010'!$A$4:$A$9</c:f>
              <c:strCache>
                <c:ptCount val="6"/>
                <c:pt idx="0">
                  <c:v>Rīgas reģions</c:v>
                </c:pt>
                <c:pt idx="1">
                  <c:v>Pierīgas reģions</c:v>
                </c:pt>
                <c:pt idx="2">
                  <c:v>Vidzemes reģions</c:v>
                </c:pt>
                <c:pt idx="3">
                  <c:v>Kurzemes reģions</c:v>
                </c:pt>
                <c:pt idx="4">
                  <c:v>Zemgales reģions</c:v>
                </c:pt>
                <c:pt idx="5">
                  <c:v>Latgales reģions</c:v>
                </c:pt>
              </c:strCache>
            </c:strRef>
          </c:cat>
          <c:val>
            <c:numRef>
              <c:f>'SRG010'!$E$4:$E$9</c:f>
              <c:numCache>
                <c:formatCode>0</c:formatCode>
                <c:ptCount val="6"/>
                <c:pt idx="0">
                  <c:v>79526</c:v>
                </c:pt>
                <c:pt idx="1">
                  <c:v>32760</c:v>
                </c:pt>
                <c:pt idx="2">
                  <c:v>18750</c:v>
                </c:pt>
                <c:pt idx="3">
                  <c:v>22586</c:v>
                </c:pt>
                <c:pt idx="4">
                  <c:v>18048</c:v>
                </c:pt>
                <c:pt idx="5">
                  <c:v>20149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6A-4546-86DD-179F012FEFF3}"/>
            </c:ext>
          </c:extLst>
        </c:ser>
        <c:ser>
          <c:idx val="4"/>
          <c:order val="4"/>
          <c:tx>
            <c:strRef>
              <c:f>'SRG010'!$F$3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'SRG010'!$A$4:$A$9</c:f>
              <c:strCache>
                <c:ptCount val="6"/>
                <c:pt idx="0">
                  <c:v>Rīgas reģions</c:v>
                </c:pt>
                <c:pt idx="1">
                  <c:v>Pierīgas reģions</c:v>
                </c:pt>
                <c:pt idx="2">
                  <c:v>Vidzemes reģions</c:v>
                </c:pt>
                <c:pt idx="3">
                  <c:v>Kurzemes reģions</c:v>
                </c:pt>
                <c:pt idx="4">
                  <c:v>Zemgales reģions</c:v>
                </c:pt>
                <c:pt idx="5">
                  <c:v>Latgales reģions</c:v>
                </c:pt>
              </c:strCache>
            </c:strRef>
          </c:cat>
          <c:val>
            <c:numRef>
              <c:f>'SRG010'!$F$4:$F$9</c:f>
              <c:numCache>
                <c:formatCode>0</c:formatCode>
                <c:ptCount val="6"/>
                <c:pt idx="0">
                  <c:v>77494</c:v>
                </c:pt>
                <c:pt idx="1">
                  <c:v>32294</c:v>
                </c:pt>
                <c:pt idx="2">
                  <c:v>17673</c:v>
                </c:pt>
                <c:pt idx="3">
                  <c:v>21526</c:v>
                </c:pt>
                <c:pt idx="4">
                  <c:v>17116</c:v>
                </c:pt>
                <c:pt idx="5">
                  <c:v>19140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6A-4546-86DD-179F012FE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892672"/>
        <c:axId val="164894208"/>
      </c:barChart>
      <c:catAx>
        <c:axId val="16489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64894208"/>
        <c:crosses val="autoZero"/>
        <c:auto val="1"/>
        <c:lblAlgn val="ctr"/>
        <c:lblOffset val="100"/>
        <c:noMultiLvlLbl val="0"/>
      </c:catAx>
      <c:valAx>
        <c:axId val="164894208"/>
        <c:scaling>
          <c:orientation val="minMax"/>
          <c:max val="8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64892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'NBG040'!$B$3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'NBG040'!$A$4:$A$9</c:f>
              <c:strCache>
                <c:ptCount val="6"/>
                <c:pt idx="0">
                  <c:v>Rīgas reģions</c:v>
                </c:pt>
                <c:pt idx="1">
                  <c:v>Pierīgas reģions</c:v>
                </c:pt>
                <c:pt idx="2">
                  <c:v>Vidzemes reģions</c:v>
                </c:pt>
                <c:pt idx="3">
                  <c:v>Kurzemes reģions</c:v>
                </c:pt>
                <c:pt idx="4">
                  <c:v>Zemgales reģions</c:v>
                </c:pt>
                <c:pt idx="5">
                  <c:v>Latgales reģions</c:v>
                </c:pt>
              </c:strCache>
            </c:strRef>
          </c:cat>
          <c:val>
            <c:numRef>
              <c:f>'NBG040'!$B$4:$B$9</c:f>
              <c:numCache>
                <c:formatCode>0.0</c:formatCode>
                <c:ptCount val="6"/>
                <c:pt idx="0">
                  <c:v>69.599999999999994</c:v>
                </c:pt>
                <c:pt idx="1">
                  <c:v>66.900000000000006</c:v>
                </c:pt>
                <c:pt idx="2">
                  <c:v>65</c:v>
                </c:pt>
                <c:pt idx="3">
                  <c:v>64.099999999999994</c:v>
                </c:pt>
                <c:pt idx="4">
                  <c:v>65.599999999999994</c:v>
                </c:pt>
                <c:pt idx="5">
                  <c:v>61.9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38-4759-952A-2B9B7F3B3F4D}"/>
            </c:ext>
          </c:extLst>
        </c:ser>
        <c:ser>
          <c:idx val="1"/>
          <c:order val="1"/>
          <c:tx>
            <c:strRef>
              <c:f>'NBG040'!$C$3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'NBG040'!$A$4:$A$9</c:f>
              <c:strCache>
                <c:ptCount val="6"/>
                <c:pt idx="0">
                  <c:v>Rīgas reģions</c:v>
                </c:pt>
                <c:pt idx="1">
                  <c:v>Pierīgas reģions</c:v>
                </c:pt>
                <c:pt idx="2">
                  <c:v>Vidzemes reģions</c:v>
                </c:pt>
                <c:pt idx="3">
                  <c:v>Kurzemes reģions</c:v>
                </c:pt>
                <c:pt idx="4">
                  <c:v>Zemgales reģions</c:v>
                </c:pt>
                <c:pt idx="5">
                  <c:v>Latgales reģions</c:v>
                </c:pt>
              </c:strCache>
            </c:strRef>
          </c:cat>
          <c:val>
            <c:numRef>
              <c:f>'NBG040'!$C$4:$C$9</c:f>
              <c:numCache>
                <c:formatCode>0.0</c:formatCode>
                <c:ptCount val="6"/>
                <c:pt idx="0">
                  <c:v>71.2</c:v>
                </c:pt>
                <c:pt idx="1">
                  <c:v>68.2</c:v>
                </c:pt>
                <c:pt idx="2">
                  <c:v>65.400000000000006</c:v>
                </c:pt>
                <c:pt idx="3">
                  <c:v>63.6</c:v>
                </c:pt>
                <c:pt idx="4">
                  <c:v>67.400000000000006</c:v>
                </c:pt>
                <c:pt idx="5">
                  <c:v>63.4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38-4759-952A-2B9B7F3B3F4D}"/>
            </c:ext>
          </c:extLst>
        </c:ser>
        <c:ser>
          <c:idx val="2"/>
          <c:order val="2"/>
          <c:tx>
            <c:strRef>
              <c:f>'NBG040'!$D$3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'NBG040'!$A$4:$A$9</c:f>
              <c:strCache>
                <c:ptCount val="6"/>
                <c:pt idx="0">
                  <c:v>Rīgas reģions</c:v>
                </c:pt>
                <c:pt idx="1">
                  <c:v>Pierīgas reģions</c:v>
                </c:pt>
                <c:pt idx="2">
                  <c:v>Vidzemes reģions</c:v>
                </c:pt>
                <c:pt idx="3">
                  <c:v>Kurzemes reģions</c:v>
                </c:pt>
                <c:pt idx="4">
                  <c:v>Zemgales reģions</c:v>
                </c:pt>
                <c:pt idx="5">
                  <c:v>Latgales reģions</c:v>
                </c:pt>
              </c:strCache>
            </c:strRef>
          </c:cat>
          <c:val>
            <c:numRef>
              <c:f>'NBG040'!$D$4:$D$9</c:f>
              <c:numCache>
                <c:formatCode>0.0</c:formatCode>
                <c:ptCount val="6"/>
                <c:pt idx="0">
                  <c:v>70.7</c:v>
                </c:pt>
                <c:pt idx="1">
                  <c:v>69.7</c:v>
                </c:pt>
                <c:pt idx="2">
                  <c:v>65.5</c:v>
                </c:pt>
                <c:pt idx="3">
                  <c:v>66</c:v>
                </c:pt>
                <c:pt idx="4">
                  <c:v>67.3</c:v>
                </c:pt>
                <c:pt idx="5">
                  <c:v>64.7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38-4759-952A-2B9B7F3B3F4D}"/>
            </c:ext>
          </c:extLst>
        </c:ser>
        <c:ser>
          <c:idx val="3"/>
          <c:order val="3"/>
          <c:tx>
            <c:strRef>
              <c:f>'NBG040'!$E$3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'NBG040'!$A$4:$A$9</c:f>
              <c:strCache>
                <c:ptCount val="6"/>
                <c:pt idx="0">
                  <c:v>Rīgas reģions</c:v>
                </c:pt>
                <c:pt idx="1">
                  <c:v>Pierīgas reģions</c:v>
                </c:pt>
                <c:pt idx="2">
                  <c:v>Vidzemes reģions</c:v>
                </c:pt>
                <c:pt idx="3">
                  <c:v>Kurzemes reģions</c:v>
                </c:pt>
                <c:pt idx="4">
                  <c:v>Zemgales reģions</c:v>
                </c:pt>
                <c:pt idx="5">
                  <c:v>Latgales reģions</c:v>
                </c:pt>
              </c:strCache>
            </c:strRef>
          </c:cat>
          <c:val>
            <c:numRef>
              <c:f>'NBG040'!$E$4:$E$9</c:f>
              <c:numCache>
                <c:formatCode>0.0</c:formatCode>
                <c:ptCount val="6"/>
                <c:pt idx="0">
                  <c:v>72</c:v>
                </c:pt>
                <c:pt idx="1">
                  <c:v>70.5</c:v>
                </c:pt>
                <c:pt idx="2">
                  <c:v>68</c:v>
                </c:pt>
                <c:pt idx="3">
                  <c:v>66.400000000000006</c:v>
                </c:pt>
                <c:pt idx="4">
                  <c:v>67</c:v>
                </c:pt>
                <c:pt idx="5">
                  <c:v>63.8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38-4759-952A-2B9B7F3B3F4D}"/>
            </c:ext>
          </c:extLst>
        </c:ser>
        <c:ser>
          <c:idx val="4"/>
          <c:order val="4"/>
          <c:tx>
            <c:strRef>
              <c:f>'NBG040'!$F$3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'NBG040'!$A$4:$A$9</c:f>
              <c:strCache>
                <c:ptCount val="6"/>
                <c:pt idx="0">
                  <c:v>Rīgas reģions</c:v>
                </c:pt>
                <c:pt idx="1">
                  <c:v>Pierīgas reģions</c:v>
                </c:pt>
                <c:pt idx="2">
                  <c:v>Vidzemes reģions</c:v>
                </c:pt>
                <c:pt idx="3">
                  <c:v>Kurzemes reģions</c:v>
                </c:pt>
                <c:pt idx="4">
                  <c:v>Zemgales reģions</c:v>
                </c:pt>
                <c:pt idx="5">
                  <c:v>Latgales reģions</c:v>
                </c:pt>
              </c:strCache>
            </c:strRef>
          </c:cat>
          <c:val>
            <c:numRef>
              <c:f>'NBG040'!$F$4:$F$9</c:f>
              <c:numCache>
                <c:formatCode>0.0</c:formatCode>
                <c:ptCount val="6"/>
                <c:pt idx="0">
                  <c:v>73.400000000000006</c:v>
                </c:pt>
                <c:pt idx="1">
                  <c:v>71.2</c:v>
                </c:pt>
                <c:pt idx="2">
                  <c:v>69.2</c:v>
                </c:pt>
                <c:pt idx="3">
                  <c:v>66.8</c:v>
                </c:pt>
                <c:pt idx="4">
                  <c:v>66.599999999999994</c:v>
                </c:pt>
                <c:pt idx="5">
                  <c:v>63.9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38-4759-952A-2B9B7F3B3F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616640"/>
        <c:axId val="30196480"/>
      </c:barChart>
      <c:catAx>
        <c:axId val="16561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0196480"/>
        <c:crosses val="autoZero"/>
        <c:auto val="1"/>
        <c:lblAlgn val="ctr"/>
        <c:lblOffset val="100"/>
        <c:noMultiLvlLbl val="0"/>
      </c:catAx>
      <c:valAx>
        <c:axId val="30196480"/>
        <c:scaling>
          <c:orientation val="minMax"/>
          <c:max val="74"/>
          <c:min val="5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6561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C8BCD6-5BD6-174C-A25E-82F29A88A6FB}" type="doc">
      <dgm:prSet loTypeId="urn:microsoft.com/office/officeart/2005/8/layout/vList2" loCatId="process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3BAA74A2-FE2F-054E-AD92-14306206F987}">
      <dgm:prSet/>
      <dgm:spPr/>
      <dgm:t>
        <a:bodyPr/>
        <a:lstStyle/>
        <a:p>
          <a:pPr>
            <a:buNone/>
          </a:pPr>
          <a:r>
            <a:rPr lang="lv-LV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Ministrijas iesniedz 2021.-2027. gadam plānotos investīciju projektus un īstenojamos pasākumus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D7F51A0-8D6F-FD4C-927B-85C5C77047DF}" type="parTrans" cxnId="{52C6DD20-55B5-3443-B177-514AD38FFDCF}">
      <dgm:prSet/>
      <dgm:spPr/>
      <dgm:t>
        <a:bodyPr/>
        <a:lstStyle/>
        <a:p>
          <a:endParaRPr lang="en-GB"/>
        </a:p>
      </dgm:t>
    </dgm:pt>
    <dgm:pt modelId="{297C8C33-275F-CF4D-97AE-215B16206153}" type="sibTrans" cxnId="{52C6DD20-55B5-3443-B177-514AD38FFDCF}">
      <dgm:prSet/>
      <dgm:spPr/>
      <dgm:t>
        <a:bodyPr/>
        <a:lstStyle/>
        <a:p>
          <a:endParaRPr lang="en-GB"/>
        </a:p>
      </dgm:t>
    </dgm:pt>
    <dgm:pt modelId="{8F5510F6-D26D-3C41-B895-039ED0FF0490}">
      <dgm:prSet/>
      <dgm:spPr/>
      <dgm:t>
        <a:bodyPr/>
        <a:lstStyle/>
        <a:p>
          <a:pPr>
            <a:buNone/>
          </a:pPr>
          <a:r>
            <a:rPr lang="lv-LV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Pamatā - NAP2027 </a:t>
          </a:r>
          <a:r>
            <a:rPr lang="lv-LV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stratēģiskajos mērķos balstīti sociāli ekonomiskie faktori un horizontāli efektivitātes faktori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18A49B5-6EAE-E94A-8218-6E432B141A2D}" type="parTrans" cxnId="{B4D01DEC-C3B1-C749-B88D-D93C1FCC9FD0}">
      <dgm:prSet/>
      <dgm:spPr/>
      <dgm:t>
        <a:bodyPr/>
        <a:lstStyle/>
        <a:p>
          <a:endParaRPr lang="en-GB"/>
        </a:p>
      </dgm:t>
    </dgm:pt>
    <dgm:pt modelId="{DAFEFA13-57B8-5243-B00D-DC8D1E4154F3}" type="sibTrans" cxnId="{B4D01DEC-C3B1-C749-B88D-D93C1FCC9FD0}">
      <dgm:prSet/>
      <dgm:spPr/>
      <dgm:t>
        <a:bodyPr/>
        <a:lstStyle/>
        <a:p>
          <a:endParaRPr lang="en-GB"/>
        </a:p>
      </dgm:t>
    </dgm:pt>
    <dgm:pt modelId="{7157BFD7-4AED-B54B-A769-D21AE000EC9D}">
      <dgm:prSet/>
      <dgm:spPr/>
      <dgm:t>
        <a:bodyPr/>
        <a:lstStyle/>
        <a:p>
          <a:pPr>
            <a:buNone/>
          </a:pPr>
          <a:r>
            <a:rPr lang="lv-LV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Ņemot vērā projektu </a:t>
          </a:r>
          <a:r>
            <a:rPr lang="lv-LV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ranžējumu</a:t>
          </a:r>
          <a:r>
            <a:rPr lang="lv-LV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efektivitātes skalā, projekti tiek kartēti </a:t>
          </a:r>
          <a:r>
            <a:rPr lang="lv-LV" u="non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atbilstoši </a:t>
          </a:r>
          <a:r>
            <a:rPr lang="lv-LV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finansējuma </a:t>
          </a:r>
          <a:r>
            <a:rPr lang="lv-LV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avotiem</a:t>
          </a:r>
          <a:r>
            <a:rPr lang="lv-LV" u="non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to </a:t>
          </a:r>
          <a:r>
            <a:rPr lang="lv-LV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apmēram </a:t>
          </a:r>
          <a:r>
            <a:rPr lang="lv-LV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 citiem ierobežojumiem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D75879C-6721-5844-9F5E-8733A6EBFE44}" type="parTrans" cxnId="{6B7FC3D0-3DEE-A44F-B9F3-B945AAC24055}">
      <dgm:prSet/>
      <dgm:spPr/>
      <dgm:t>
        <a:bodyPr/>
        <a:lstStyle/>
        <a:p>
          <a:endParaRPr lang="en-GB"/>
        </a:p>
      </dgm:t>
    </dgm:pt>
    <dgm:pt modelId="{EF8763F9-6CCF-E341-BA48-B2D4FC94FBEF}" type="sibTrans" cxnId="{6B7FC3D0-3DEE-A44F-B9F3-B945AAC24055}">
      <dgm:prSet/>
      <dgm:spPr/>
      <dgm:t>
        <a:bodyPr/>
        <a:lstStyle/>
        <a:p>
          <a:endParaRPr lang="en-GB"/>
        </a:p>
      </dgm:t>
    </dgm:pt>
    <dgm:pt modelId="{CDB7F0D2-B7DC-894C-8127-FD33B29FE025}">
      <dgm:prSet/>
      <dgm:spPr/>
      <dgm:t>
        <a:bodyPr/>
        <a:lstStyle/>
        <a:p>
          <a:r>
            <a:rPr lang="lv-LV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Datu ieguve</a:t>
          </a:r>
          <a:endParaRPr lang="en-US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9444342-24ED-7F4B-9EB8-47ED68FBDD2A}" type="parTrans" cxnId="{58B4C39F-C9F2-B446-B025-835DD2D6E30C}">
      <dgm:prSet/>
      <dgm:spPr/>
      <dgm:t>
        <a:bodyPr/>
        <a:lstStyle/>
        <a:p>
          <a:endParaRPr lang="en-GB"/>
        </a:p>
      </dgm:t>
    </dgm:pt>
    <dgm:pt modelId="{D5BAEB50-C68D-7742-873C-53253DF708FD}" type="sibTrans" cxnId="{58B4C39F-C9F2-B446-B025-835DD2D6E30C}">
      <dgm:prSet/>
      <dgm:spPr/>
      <dgm:t>
        <a:bodyPr/>
        <a:lstStyle/>
        <a:p>
          <a:endParaRPr lang="en-GB"/>
        </a:p>
      </dgm:t>
    </dgm:pt>
    <dgm:pt modelId="{22AA426E-D549-5A44-9AB4-07600E41F22E}">
      <dgm:prSet/>
      <dgm:spPr/>
      <dgm:t>
        <a:bodyPr/>
        <a:lstStyle/>
        <a:p>
          <a:pPr>
            <a:buNone/>
          </a:pPr>
          <a:r>
            <a:rPr lang="lv-LV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Sociāli ekonomiskais novērtējums</a:t>
          </a:r>
          <a:endParaRPr lang="en-US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224E62F-3409-564B-B9D0-DC54997937D0}" type="parTrans" cxnId="{DBBACBAD-255A-6744-A317-1A8DB254764E}">
      <dgm:prSet/>
      <dgm:spPr/>
      <dgm:t>
        <a:bodyPr/>
        <a:lstStyle/>
        <a:p>
          <a:endParaRPr lang="en-GB"/>
        </a:p>
      </dgm:t>
    </dgm:pt>
    <dgm:pt modelId="{741D0CAA-7E57-A84B-9277-1B51AE2293F8}" type="sibTrans" cxnId="{DBBACBAD-255A-6744-A317-1A8DB254764E}">
      <dgm:prSet/>
      <dgm:spPr/>
      <dgm:t>
        <a:bodyPr/>
        <a:lstStyle/>
        <a:p>
          <a:endParaRPr lang="en-GB"/>
        </a:p>
      </dgm:t>
    </dgm:pt>
    <dgm:pt modelId="{89DBF0A7-EBED-824E-A5A1-036D84CFA044}">
      <dgm:prSet/>
      <dgm:spPr/>
      <dgm:t>
        <a:bodyPr/>
        <a:lstStyle/>
        <a:p>
          <a:pPr>
            <a:buNone/>
          </a:pPr>
          <a:r>
            <a:rPr lang="lv-LV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Projektu un pasākumu atlase</a:t>
          </a:r>
          <a:endParaRPr lang="en-US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E503A61-F40F-914C-AC25-3FD3840531AE}" type="parTrans" cxnId="{4983CE2B-48DD-414F-A310-665849B39D9C}">
      <dgm:prSet/>
      <dgm:spPr/>
      <dgm:t>
        <a:bodyPr/>
        <a:lstStyle/>
        <a:p>
          <a:endParaRPr lang="en-GB"/>
        </a:p>
      </dgm:t>
    </dgm:pt>
    <dgm:pt modelId="{EDC253D5-4B19-AE47-BF5E-9D724EC8A0A4}" type="sibTrans" cxnId="{4983CE2B-48DD-414F-A310-665849B39D9C}">
      <dgm:prSet/>
      <dgm:spPr/>
      <dgm:t>
        <a:bodyPr/>
        <a:lstStyle/>
        <a:p>
          <a:endParaRPr lang="en-GB"/>
        </a:p>
      </dgm:t>
    </dgm:pt>
    <dgm:pt modelId="{0DFA7F71-042D-4FE6-BD70-4085CBDFF08C}">
      <dgm:prSet/>
      <dgm:spPr/>
      <dgm:t>
        <a:bodyPr/>
        <a:lstStyle/>
        <a:p>
          <a:pPr>
            <a:buNone/>
          </a:pPr>
          <a:r>
            <a:rPr lang="lv-LV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Projekti un pasākumi ir attiecināti uz NAP2027 </a:t>
          </a:r>
          <a:r>
            <a:rPr lang="lv-LV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uzdevumiem u</a:t>
          </a:r>
          <a:r>
            <a:rPr lang="lv-LV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 indikatīvajiem finansēšanas avotiem, t.sk. ES daudzgadu budžeta ietvaru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D1E8AFD-D366-448F-A317-DA0841C0B0AF}" type="parTrans" cxnId="{9D17870D-452C-489B-A54E-ED00DF73FFDC}">
      <dgm:prSet/>
      <dgm:spPr/>
      <dgm:t>
        <a:bodyPr/>
        <a:lstStyle/>
        <a:p>
          <a:endParaRPr lang="lv-LV"/>
        </a:p>
      </dgm:t>
    </dgm:pt>
    <dgm:pt modelId="{2943A4F1-C912-44D3-ABEA-2636FA7ED614}" type="sibTrans" cxnId="{9D17870D-452C-489B-A54E-ED00DF73FFDC}">
      <dgm:prSet/>
      <dgm:spPr/>
      <dgm:t>
        <a:bodyPr/>
        <a:lstStyle/>
        <a:p>
          <a:endParaRPr lang="lv-LV"/>
        </a:p>
      </dgm:t>
    </dgm:pt>
    <dgm:pt modelId="{FCF958D4-2DE8-488F-9A1B-38D035341364}">
      <dgm:prSet/>
      <dgm:spPr/>
      <dgm:t>
        <a:bodyPr/>
        <a:lstStyle/>
        <a:p>
          <a:pPr>
            <a:buNone/>
          </a:pPr>
          <a:r>
            <a:rPr lang="lv-LV" dirty="0">
              <a:latin typeface="Verdana" panose="020B0604030504040204" pitchFamily="34" charset="0"/>
              <a:ea typeface="Verdana" panose="020B0604030504040204" pitchFamily="34" charset="0"/>
            </a:rPr>
            <a:t>Sociāli ekonomiskā no</a:t>
          </a:r>
          <a:r>
            <a:rPr lang="lv-LV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vērtējuma </a:t>
          </a:r>
          <a:r>
            <a:rPr lang="lv-LV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rezultātā katram pasākumam un projektam tiek veikts no</a:t>
          </a:r>
          <a:r>
            <a:rPr lang="lv-LV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vērtējums projektu salīdzināšanai </a:t>
          </a:r>
          <a:endParaRPr lang="en-US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31EE9CD-C0AA-4997-A651-CAF896B2C146}" type="parTrans" cxnId="{C8ECB659-5EA5-40AC-9AFE-75D687B8417C}">
      <dgm:prSet/>
      <dgm:spPr/>
      <dgm:t>
        <a:bodyPr/>
        <a:lstStyle/>
        <a:p>
          <a:endParaRPr lang="lv-LV"/>
        </a:p>
      </dgm:t>
    </dgm:pt>
    <dgm:pt modelId="{DAAA0D6E-3A57-41EA-B0D2-C025D45CC978}" type="sibTrans" cxnId="{C8ECB659-5EA5-40AC-9AFE-75D687B8417C}">
      <dgm:prSet/>
      <dgm:spPr/>
      <dgm:t>
        <a:bodyPr/>
        <a:lstStyle/>
        <a:p>
          <a:endParaRPr lang="lv-LV"/>
        </a:p>
      </dgm:t>
    </dgm:pt>
    <dgm:pt modelId="{7FB95EC9-AC3E-4532-BD6E-4BE198D40B1F}">
      <dgm:prSet/>
      <dgm:spPr/>
      <dgm:t>
        <a:bodyPr/>
        <a:lstStyle/>
        <a:p>
          <a:pPr>
            <a:buNone/>
          </a:pPr>
          <a:r>
            <a:rPr lang="lv-LV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Iegūtais rezultāts tiek integrēts NAP2027 struktūrā – </a:t>
          </a:r>
          <a:r>
            <a:rPr lang="lv-LV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atbilstošajos </a:t>
          </a:r>
          <a:r>
            <a:rPr lang="lv-LV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uzdevumos, rīcības virzienos un prioritātēs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5D8385D-13BF-4A74-B111-9B376FB3626A}" type="parTrans" cxnId="{E6736B7C-6BA3-4F88-86E2-E629A14C5AFA}">
      <dgm:prSet/>
      <dgm:spPr/>
      <dgm:t>
        <a:bodyPr/>
        <a:lstStyle/>
        <a:p>
          <a:endParaRPr lang="lv-LV"/>
        </a:p>
      </dgm:t>
    </dgm:pt>
    <dgm:pt modelId="{9352D870-5C89-4F1E-9A7C-E792E4B2C94E}" type="sibTrans" cxnId="{E6736B7C-6BA3-4F88-86E2-E629A14C5AFA}">
      <dgm:prSet/>
      <dgm:spPr/>
      <dgm:t>
        <a:bodyPr/>
        <a:lstStyle/>
        <a:p>
          <a:endParaRPr lang="lv-LV"/>
        </a:p>
      </dgm:t>
    </dgm:pt>
    <dgm:pt modelId="{F8681598-148E-408D-97EE-8621DAA883AE}">
      <dgm:prSet/>
      <dgm:spPr/>
      <dgm:t>
        <a:bodyPr/>
        <a:lstStyle/>
        <a:p>
          <a:pPr>
            <a:buNone/>
          </a:pP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0C1B58A-0D23-46D2-9E82-25CC9FB53513}" type="parTrans" cxnId="{9CCE6421-8F5E-4EA4-A468-B2CFB49F0E78}">
      <dgm:prSet/>
      <dgm:spPr/>
      <dgm:t>
        <a:bodyPr/>
        <a:lstStyle/>
        <a:p>
          <a:endParaRPr lang="lv-LV"/>
        </a:p>
      </dgm:t>
    </dgm:pt>
    <dgm:pt modelId="{AE2D0139-8243-4826-9B82-E0433D59621F}" type="sibTrans" cxnId="{9CCE6421-8F5E-4EA4-A468-B2CFB49F0E78}">
      <dgm:prSet/>
      <dgm:spPr/>
      <dgm:t>
        <a:bodyPr/>
        <a:lstStyle/>
        <a:p>
          <a:endParaRPr lang="lv-LV"/>
        </a:p>
      </dgm:t>
    </dgm:pt>
    <dgm:pt modelId="{5453235C-F212-524C-97C5-444F39870BA2}" type="pres">
      <dgm:prSet presAssocID="{E9C8BCD6-5BD6-174C-A25E-82F29A88A6FB}" presName="linear" presStyleCnt="0">
        <dgm:presLayoutVars>
          <dgm:animLvl val="lvl"/>
          <dgm:resizeHandles val="exact"/>
        </dgm:presLayoutVars>
      </dgm:prSet>
      <dgm:spPr/>
    </dgm:pt>
    <dgm:pt modelId="{450F53B1-45FC-0642-B8CD-39A8D1232BEF}" type="pres">
      <dgm:prSet presAssocID="{CDB7F0D2-B7DC-894C-8127-FD33B29FE02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047B135-384E-A64F-9862-210C183104DA}" type="pres">
      <dgm:prSet presAssocID="{CDB7F0D2-B7DC-894C-8127-FD33B29FE025}" presName="childText" presStyleLbl="revTx" presStyleIdx="0" presStyleCnt="3">
        <dgm:presLayoutVars>
          <dgm:bulletEnabled val="1"/>
        </dgm:presLayoutVars>
      </dgm:prSet>
      <dgm:spPr/>
    </dgm:pt>
    <dgm:pt modelId="{AD57BE4B-3676-6141-B123-4F7AF4C96356}" type="pres">
      <dgm:prSet presAssocID="{22AA426E-D549-5A44-9AB4-07600E41F22E}" presName="parentText" presStyleLbl="node1" presStyleIdx="1" presStyleCnt="3" custLinFactNeighborX="737" custLinFactNeighborY="-16516">
        <dgm:presLayoutVars>
          <dgm:chMax val="0"/>
          <dgm:bulletEnabled val="1"/>
        </dgm:presLayoutVars>
      </dgm:prSet>
      <dgm:spPr/>
    </dgm:pt>
    <dgm:pt modelId="{EDE27F0D-DC44-4149-9641-AFD726994AE5}" type="pres">
      <dgm:prSet presAssocID="{22AA426E-D549-5A44-9AB4-07600E41F22E}" presName="childText" presStyleLbl="revTx" presStyleIdx="1" presStyleCnt="3" custLinFactNeighborX="0" custLinFactNeighborY="-22177">
        <dgm:presLayoutVars>
          <dgm:bulletEnabled val="1"/>
        </dgm:presLayoutVars>
      </dgm:prSet>
      <dgm:spPr/>
    </dgm:pt>
    <dgm:pt modelId="{E1CECC6B-A373-1846-8329-C2AAB6020FCD}" type="pres">
      <dgm:prSet presAssocID="{89DBF0A7-EBED-824E-A5A1-036D84CFA044}" presName="parentText" presStyleLbl="node1" presStyleIdx="2" presStyleCnt="3" custLinFactNeighborX="0" custLinFactNeighborY="6110">
        <dgm:presLayoutVars>
          <dgm:chMax val="0"/>
          <dgm:bulletEnabled val="1"/>
        </dgm:presLayoutVars>
      </dgm:prSet>
      <dgm:spPr/>
    </dgm:pt>
    <dgm:pt modelId="{AA26200C-7A64-5343-BD93-EAA5E019AEDA}" type="pres">
      <dgm:prSet presAssocID="{89DBF0A7-EBED-824E-A5A1-036D84CFA044}" presName="childText" presStyleLbl="revTx" presStyleIdx="2" presStyleCnt="3" custLinFactNeighborY="32799">
        <dgm:presLayoutVars>
          <dgm:bulletEnabled val="1"/>
        </dgm:presLayoutVars>
      </dgm:prSet>
      <dgm:spPr/>
    </dgm:pt>
  </dgm:ptLst>
  <dgm:cxnLst>
    <dgm:cxn modelId="{DBB0AC01-DA40-41A4-AFFE-811D34F3710D}" type="presOf" srcId="{89DBF0A7-EBED-824E-A5A1-036D84CFA044}" destId="{E1CECC6B-A373-1846-8329-C2AAB6020FCD}" srcOrd="0" destOrd="0" presId="urn:microsoft.com/office/officeart/2005/8/layout/vList2"/>
    <dgm:cxn modelId="{CB58F104-18AA-4935-A8C9-832C668EC3AF}" type="presOf" srcId="{3BAA74A2-FE2F-054E-AD92-14306206F987}" destId="{1047B135-384E-A64F-9862-210C183104DA}" srcOrd="0" destOrd="0" presId="urn:microsoft.com/office/officeart/2005/8/layout/vList2"/>
    <dgm:cxn modelId="{9D17870D-452C-489B-A54E-ED00DF73FFDC}" srcId="{CDB7F0D2-B7DC-894C-8127-FD33B29FE025}" destId="{0DFA7F71-042D-4FE6-BD70-4085CBDFF08C}" srcOrd="1" destOrd="0" parTransId="{5D1E8AFD-D366-448F-A317-DA0841C0B0AF}" sibTransId="{2943A4F1-C912-44D3-ABEA-2636FA7ED614}"/>
    <dgm:cxn modelId="{58841613-388E-4404-80DB-5E2C2F978434}" type="presOf" srcId="{0DFA7F71-042D-4FE6-BD70-4085CBDFF08C}" destId="{1047B135-384E-A64F-9862-210C183104DA}" srcOrd="0" destOrd="1" presId="urn:microsoft.com/office/officeart/2005/8/layout/vList2"/>
    <dgm:cxn modelId="{6F17C215-28AB-42E1-B6F5-CAC3BE7C4383}" type="presOf" srcId="{FCF958D4-2DE8-488F-9A1B-38D035341364}" destId="{EDE27F0D-DC44-4149-9641-AFD726994AE5}" srcOrd="0" destOrd="1" presId="urn:microsoft.com/office/officeart/2005/8/layout/vList2"/>
    <dgm:cxn modelId="{52C6DD20-55B5-3443-B177-514AD38FFDCF}" srcId="{CDB7F0D2-B7DC-894C-8127-FD33B29FE025}" destId="{3BAA74A2-FE2F-054E-AD92-14306206F987}" srcOrd="0" destOrd="0" parTransId="{6D7F51A0-8D6F-FD4C-927B-85C5C77047DF}" sibTransId="{297C8C33-275F-CF4D-97AE-215B16206153}"/>
    <dgm:cxn modelId="{9CCE6421-8F5E-4EA4-A468-B2CFB49F0E78}" srcId="{CDB7F0D2-B7DC-894C-8127-FD33B29FE025}" destId="{F8681598-148E-408D-97EE-8621DAA883AE}" srcOrd="2" destOrd="0" parTransId="{00C1B58A-0D23-46D2-9E82-25CC9FB53513}" sibTransId="{AE2D0139-8243-4826-9B82-E0433D59621F}"/>
    <dgm:cxn modelId="{B4B3052B-FA9D-4FEF-BB45-EDB59039F198}" type="presOf" srcId="{7FB95EC9-AC3E-4532-BD6E-4BE198D40B1F}" destId="{AA26200C-7A64-5343-BD93-EAA5E019AEDA}" srcOrd="0" destOrd="1" presId="urn:microsoft.com/office/officeart/2005/8/layout/vList2"/>
    <dgm:cxn modelId="{4983CE2B-48DD-414F-A310-665849B39D9C}" srcId="{E9C8BCD6-5BD6-174C-A25E-82F29A88A6FB}" destId="{89DBF0A7-EBED-824E-A5A1-036D84CFA044}" srcOrd="2" destOrd="0" parTransId="{9E503A61-F40F-914C-AC25-3FD3840531AE}" sibTransId="{EDC253D5-4B19-AE47-BF5E-9D724EC8A0A4}"/>
    <dgm:cxn modelId="{EF1ECF31-60E5-4EFD-9DF7-B58CC01B004D}" type="presOf" srcId="{E9C8BCD6-5BD6-174C-A25E-82F29A88A6FB}" destId="{5453235C-F212-524C-97C5-444F39870BA2}" srcOrd="0" destOrd="0" presId="urn:microsoft.com/office/officeart/2005/8/layout/vList2"/>
    <dgm:cxn modelId="{33A6BC33-E713-4BF4-8BED-EF5BBE47F0CF}" type="presOf" srcId="{CDB7F0D2-B7DC-894C-8127-FD33B29FE025}" destId="{450F53B1-45FC-0642-B8CD-39A8D1232BEF}" srcOrd="0" destOrd="0" presId="urn:microsoft.com/office/officeart/2005/8/layout/vList2"/>
    <dgm:cxn modelId="{AC544A73-E2D4-420B-8964-1690EAE15A01}" type="presOf" srcId="{8F5510F6-D26D-3C41-B895-039ED0FF0490}" destId="{EDE27F0D-DC44-4149-9641-AFD726994AE5}" srcOrd="0" destOrd="0" presId="urn:microsoft.com/office/officeart/2005/8/layout/vList2"/>
    <dgm:cxn modelId="{C8ECB659-5EA5-40AC-9AFE-75D687B8417C}" srcId="{22AA426E-D549-5A44-9AB4-07600E41F22E}" destId="{FCF958D4-2DE8-488F-9A1B-38D035341364}" srcOrd="1" destOrd="0" parTransId="{831EE9CD-C0AA-4997-A651-CAF896B2C146}" sibTransId="{DAAA0D6E-3A57-41EA-B0D2-C025D45CC978}"/>
    <dgm:cxn modelId="{B3CBD979-DBA8-40AB-95EC-54B5EF6075BD}" type="presOf" srcId="{F8681598-148E-408D-97EE-8621DAA883AE}" destId="{1047B135-384E-A64F-9862-210C183104DA}" srcOrd="0" destOrd="2" presId="urn:microsoft.com/office/officeart/2005/8/layout/vList2"/>
    <dgm:cxn modelId="{E6736B7C-6BA3-4F88-86E2-E629A14C5AFA}" srcId="{89DBF0A7-EBED-824E-A5A1-036D84CFA044}" destId="{7FB95EC9-AC3E-4532-BD6E-4BE198D40B1F}" srcOrd="1" destOrd="0" parTransId="{05D8385D-13BF-4A74-B111-9B376FB3626A}" sibTransId="{9352D870-5C89-4F1E-9A7C-E792E4B2C94E}"/>
    <dgm:cxn modelId="{FBA11589-CBDC-4380-B634-F5DCED70FBE1}" type="presOf" srcId="{7157BFD7-4AED-B54B-A769-D21AE000EC9D}" destId="{AA26200C-7A64-5343-BD93-EAA5E019AEDA}" srcOrd="0" destOrd="0" presId="urn:microsoft.com/office/officeart/2005/8/layout/vList2"/>
    <dgm:cxn modelId="{58B4C39F-C9F2-B446-B025-835DD2D6E30C}" srcId="{E9C8BCD6-5BD6-174C-A25E-82F29A88A6FB}" destId="{CDB7F0D2-B7DC-894C-8127-FD33B29FE025}" srcOrd="0" destOrd="0" parTransId="{19444342-24ED-7F4B-9EB8-47ED68FBDD2A}" sibTransId="{D5BAEB50-C68D-7742-873C-53253DF708FD}"/>
    <dgm:cxn modelId="{DBBACBAD-255A-6744-A317-1A8DB254764E}" srcId="{E9C8BCD6-5BD6-174C-A25E-82F29A88A6FB}" destId="{22AA426E-D549-5A44-9AB4-07600E41F22E}" srcOrd="1" destOrd="0" parTransId="{E224E62F-3409-564B-B9D0-DC54997937D0}" sibTransId="{741D0CAA-7E57-A84B-9277-1B51AE2293F8}"/>
    <dgm:cxn modelId="{6B7FC3D0-3DEE-A44F-B9F3-B945AAC24055}" srcId="{89DBF0A7-EBED-824E-A5A1-036D84CFA044}" destId="{7157BFD7-4AED-B54B-A769-D21AE000EC9D}" srcOrd="0" destOrd="0" parTransId="{BD75879C-6721-5844-9F5E-8733A6EBFE44}" sibTransId="{EF8763F9-6CCF-E341-BA48-B2D4FC94FBEF}"/>
    <dgm:cxn modelId="{B4D01DEC-C3B1-C749-B88D-D93C1FCC9FD0}" srcId="{22AA426E-D549-5A44-9AB4-07600E41F22E}" destId="{8F5510F6-D26D-3C41-B895-039ED0FF0490}" srcOrd="0" destOrd="0" parTransId="{918A49B5-6EAE-E94A-8218-6E432B141A2D}" sibTransId="{DAFEFA13-57B8-5243-B00D-DC8D1E4154F3}"/>
    <dgm:cxn modelId="{1609CCF2-6BB1-40E8-80B7-6984A522EC17}" type="presOf" srcId="{22AA426E-D549-5A44-9AB4-07600E41F22E}" destId="{AD57BE4B-3676-6141-B123-4F7AF4C96356}" srcOrd="0" destOrd="0" presId="urn:microsoft.com/office/officeart/2005/8/layout/vList2"/>
    <dgm:cxn modelId="{EB21794C-283A-442C-93DC-6B1CC27877B8}" type="presParOf" srcId="{5453235C-F212-524C-97C5-444F39870BA2}" destId="{450F53B1-45FC-0642-B8CD-39A8D1232BEF}" srcOrd="0" destOrd="0" presId="urn:microsoft.com/office/officeart/2005/8/layout/vList2"/>
    <dgm:cxn modelId="{8FA18682-FD64-46C1-974C-5ABBF08407E1}" type="presParOf" srcId="{5453235C-F212-524C-97C5-444F39870BA2}" destId="{1047B135-384E-A64F-9862-210C183104DA}" srcOrd="1" destOrd="0" presId="urn:microsoft.com/office/officeart/2005/8/layout/vList2"/>
    <dgm:cxn modelId="{E40BE2E6-E72C-49C4-B569-90F5B4540FE8}" type="presParOf" srcId="{5453235C-F212-524C-97C5-444F39870BA2}" destId="{AD57BE4B-3676-6141-B123-4F7AF4C96356}" srcOrd="2" destOrd="0" presId="urn:microsoft.com/office/officeart/2005/8/layout/vList2"/>
    <dgm:cxn modelId="{CAF105A3-D4EA-4C3A-91B1-75547920620F}" type="presParOf" srcId="{5453235C-F212-524C-97C5-444F39870BA2}" destId="{EDE27F0D-DC44-4149-9641-AFD726994AE5}" srcOrd="3" destOrd="0" presId="urn:microsoft.com/office/officeart/2005/8/layout/vList2"/>
    <dgm:cxn modelId="{2FDA736D-30CB-4CB5-AF37-AD34CB4D3773}" type="presParOf" srcId="{5453235C-F212-524C-97C5-444F39870BA2}" destId="{E1CECC6B-A373-1846-8329-C2AAB6020FCD}" srcOrd="4" destOrd="0" presId="urn:microsoft.com/office/officeart/2005/8/layout/vList2"/>
    <dgm:cxn modelId="{C7D8C4D1-D575-4052-8A61-65BC3C6C728A}" type="presParOf" srcId="{5453235C-F212-524C-97C5-444F39870BA2}" destId="{AA26200C-7A64-5343-BD93-EAA5E019AED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0CAC4F-67DA-430B-8F6F-61A784E5D7C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lv-LV"/>
        </a:p>
      </dgm:t>
    </dgm:pt>
    <dgm:pt modelId="{69D7E0B1-0722-49B4-9CD3-846E9CE81A34}">
      <dgm:prSet phldrT="[Text]" custT="1"/>
      <dgm:spPr/>
      <dgm:t>
        <a:bodyPr/>
        <a:lstStyle/>
        <a:p>
          <a:r>
            <a:rPr lang="en-U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2019.</a:t>
          </a:r>
          <a:r>
            <a:rPr lang="lv-LV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200" b="1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gada</a:t>
          </a:r>
          <a:r>
            <a:rPr lang="en-U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200" b="1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decembr</a:t>
          </a:r>
          <a:r>
            <a:rPr lang="lv-LV" sz="1200" b="1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is</a:t>
          </a:r>
          <a:r>
            <a:rPr lang="lv-LV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  <a:p>
          <a:r>
            <a: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NAP2027 </a:t>
          </a:r>
          <a:r>
            <a:rPr lang="lv-LV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izskata </a:t>
          </a:r>
          <a:r>
            <a:rPr lang="en-US" sz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Saeima</a:t>
          </a:r>
          <a:endParaRPr lang="lv-LV" sz="1200" dirty="0"/>
        </a:p>
      </dgm:t>
    </dgm:pt>
    <dgm:pt modelId="{53E18C08-6C89-43C8-B081-4485F5CACC1F}" type="parTrans" cxnId="{1E20D152-212D-4B46-8058-F93F59CB0D0B}">
      <dgm:prSet/>
      <dgm:spPr/>
      <dgm:t>
        <a:bodyPr/>
        <a:lstStyle/>
        <a:p>
          <a:endParaRPr lang="lv-LV"/>
        </a:p>
      </dgm:t>
    </dgm:pt>
    <dgm:pt modelId="{66F0EC6D-F1C4-4D5B-A297-12AC25CEFC85}" type="sibTrans" cxnId="{1E20D152-212D-4B46-8058-F93F59CB0D0B}">
      <dgm:prSet/>
      <dgm:spPr/>
      <dgm:t>
        <a:bodyPr/>
        <a:lstStyle/>
        <a:p>
          <a:endParaRPr lang="lv-LV"/>
        </a:p>
      </dgm:t>
    </dgm:pt>
    <dgm:pt modelId="{71062778-C74F-4B77-B06A-54D370EABE3A}">
      <dgm:prSet phldrT="[Text]" custT="1"/>
      <dgm:spPr/>
      <dgm:t>
        <a:bodyPr/>
        <a:lstStyle/>
        <a:p>
          <a:r>
            <a:rPr lang="en-U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2019.</a:t>
          </a:r>
          <a:r>
            <a:rPr lang="lv-LV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200" b="1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gada</a:t>
          </a:r>
          <a:r>
            <a:rPr lang="en-U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200" b="1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oktobr</a:t>
          </a:r>
          <a:r>
            <a:rPr lang="lv-LV" sz="1200" b="1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is</a:t>
          </a:r>
          <a:endParaRPr lang="lv-LV" sz="12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r>
            <a: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NAP 2027 </a:t>
          </a:r>
          <a:r>
            <a:rPr lang="en-US" sz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sabiedriskā</a:t>
          </a:r>
          <a:r>
            <a: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apspriešana</a:t>
          </a:r>
          <a:r>
            <a: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un SIVN</a:t>
          </a:r>
          <a:endParaRPr lang="lv-LV" sz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endParaRPr lang="lv-LV" sz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r>
            <a:rPr lang="lv-LV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Saeimas IAK</a:t>
          </a:r>
        </a:p>
        <a:p>
          <a:endParaRPr lang="lv-LV" sz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r>
            <a:rPr lang="lv-LV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</a:t>
          </a:r>
          <a:r>
            <a: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arbs </a:t>
          </a:r>
          <a:r>
            <a:rPr lang="en-US" sz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ar</a:t>
          </a:r>
          <a:r>
            <a: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investīciju</a:t>
          </a:r>
          <a:r>
            <a: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pieprasījumu</a:t>
          </a:r>
          <a:r>
            <a:rPr lang="lv-LV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 formulēšanu (ministrijas) un</a:t>
          </a:r>
          <a:r>
            <a: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analīzi</a:t>
          </a:r>
          <a:r>
            <a:rPr lang="lv-LV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(PKC)</a:t>
          </a:r>
          <a:endParaRPr lang="lv-LV" sz="1100" dirty="0"/>
        </a:p>
      </dgm:t>
    </dgm:pt>
    <dgm:pt modelId="{D604CC15-B58A-4BA8-8C83-C7A65BA8DDCC}" type="parTrans" cxnId="{35BD2085-F1C3-4BA7-B3DA-81627DDB91CD}">
      <dgm:prSet/>
      <dgm:spPr/>
      <dgm:t>
        <a:bodyPr/>
        <a:lstStyle/>
        <a:p>
          <a:endParaRPr lang="lv-LV"/>
        </a:p>
      </dgm:t>
    </dgm:pt>
    <dgm:pt modelId="{701D8165-59E5-44E1-A9CC-1DB052D94478}" type="sibTrans" cxnId="{35BD2085-F1C3-4BA7-B3DA-81627DDB91CD}">
      <dgm:prSet/>
      <dgm:spPr/>
      <dgm:t>
        <a:bodyPr/>
        <a:lstStyle/>
        <a:p>
          <a:endParaRPr lang="lv-LV"/>
        </a:p>
      </dgm:t>
    </dgm:pt>
    <dgm:pt modelId="{B22176E9-7DB5-4EAC-B01D-1E3C260EFAE3}">
      <dgm:prSet phldrT="[Text]" custT="1"/>
      <dgm:spPr/>
      <dgm:t>
        <a:bodyPr/>
        <a:lstStyle/>
        <a:p>
          <a:r>
            <a:rPr lang="en-U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</a:t>
          </a:r>
          <a:r>
            <a:rPr lang="lv-LV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6</a:t>
          </a:r>
          <a:r>
            <a:rPr lang="en-U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.09.2019.</a:t>
          </a:r>
          <a:r>
            <a:rPr lang="lv-LV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  <a:p>
          <a:r>
            <a: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NAP padome</a:t>
          </a:r>
          <a:endParaRPr lang="lv-LV" sz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r>
            <a:rPr lang="lv-LV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Mandāts 1.redakcijas nodošanai sabiedriskai apspriešanai</a:t>
          </a:r>
        </a:p>
      </dgm:t>
    </dgm:pt>
    <dgm:pt modelId="{9FA83439-F9D2-4BBF-9382-6C18C68C38B6}" type="parTrans" cxnId="{74C14A4C-7547-477D-AD08-D948A46DBC98}">
      <dgm:prSet/>
      <dgm:spPr/>
      <dgm:t>
        <a:bodyPr/>
        <a:lstStyle/>
        <a:p>
          <a:endParaRPr lang="lv-LV"/>
        </a:p>
      </dgm:t>
    </dgm:pt>
    <dgm:pt modelId="{0D645EB5-45D4-4B13-9B5D-35C33FB37412}" type="sibTrans" cxnId="{74C14A4C-7547-477D-AD08-D948A46DBC98}">
      <dgm:prSet/>
      <dgm:spPr/>
      <dgm:t>
        <a:bodyPr/>
        <a:lstStyle/>
        <a:p>
          <a:endParaRPr lang="lv-LV"/>
        </a:p>
      </dgm:t>
    </dgm:pt>
    <dgm:pt modelId="{20E2B0C5-9E2D-4444-B445-298D3AD3A4AF}">
      <dgm:prSet phldrT="[Text]" custT="1"/>
      <dgm:spPr/>
      <dgm:t>
        <a:bodyPr/>
        <a:lstStyle/>
        <a:p>
          <a:r>
            <a:rPr lang="en-U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2019.</a:t>
          </a:r>
          <a:r>
            <a:rPr lang="lv-LV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200" b="1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gada</a:t>
          </a:r>
          <a:r>
            <a:rPr lang="en-U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200" b="1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novembr</a:t>
          </a:r>
          <a:r>
            <a:rPr lang="lv-LV" sz="1200" b="1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is</a:t>
          </a:r>
          <a:endParaRPr lang="lv-LV" sz="12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r>
            <a: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PKC</a:t>
          </a:r>
          <a:r>
            <a:rPr lang="lv-LV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ņemot vērā</a:t>
          </a:r>
          <a:r>
            <a: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sabiedri</a:t>
          </a:r>
          <a:r>
            <a:rPr lang="lv-LV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</a:t>
          </a:r>
          <a:r>
            <a:rPr lang="en-US" sz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kās</a:t>
          </a:r>
          <a:r>
            <a: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apspriešanas</a:t>
          </a:r>
          <a:r>
            <a: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un SIVN re</a:t>
          </a:r>
          <a:r>
            <a:rPr lang="lv-LV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z</a:t>
          </a:r>
          <a:r>
            <a:rPr lang="en-US" sz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ultāt</a:t>
          </a:r>
          <a:r>
            <a:rPr lang="lv-LV" sz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us</a:t>
          </a:r>
          <a:r>
            <a: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</a:t>
          </a:r>
          <a:r>
            <a:rPr lang="en-US" sz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gatavo</a:t>
          </a:r>
          <a:r>
            <a: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NAP2027 2.redakciju</a:t>
          </a:r>
          <a:r>
            <a: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  <a:endParaRPr lang="lv-LV" sz="11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endParaRPr lang="lv-LV" sz="11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r>
            <a:rPr lang="lv-LV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Darbs ar indikatīvo investīciju pieprasījumu ranžēšanu</a:t>
          </a:r>
        </a:p>
        <a:p>
          <a:endParaRPr lang="lv-LV" sz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r>
            <a:rPr lang="lv-LV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NAP padome</a:t>
          </a:r>
        </a:p>
        <a:p>
          <a:endParaRPr lang="lv-LV" sz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r>
            <a:rPr lang="lv-LV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MK sēde</a:t>
          </a:r>
        </a:p>
      </dgm:t>
    </dgm:pt>
    <dgm:pt modelId="{7A8A9FA4-5F1B-41E1-A95E-E6D35006D5A0}" type="parTrans" cxnId="{B202BB5C-1DAF-4155-8F0B-DBB8B9BB64E7}">
      <dgm:prSet/>
      <dgm:spPr/>
      <dgm:t>
        <a:bodyPr/>
        <a:lstStyle/>
        <a:p>
          <a:endParaRPr lang="lv-LV"/>
        </a:p>
      </dgm:t>
    </dgm:pt>
    <dgm:pt modelId="{911FAFF8-0ACB-4351-AF85-B126E20D4F72}" type="sibTrans" cxnId="{B202BB5C-1DAF-4155-8F0B-DBB8B9BB64E7}">
      <dgm:prSet/>
      <dgm:spPr/>
      <dgm:t>
        <a:bodyPr/>
        <a:lstStyle/>
        <a:p>
          <a:endParaRPr lang="lv-LV"/>
        </a:p>
      </dgm:t>
    </dgm:pt>
    <dgm:pt modelId="{1323661A-86B2-4EDE-8FA1-955BD0441978}" type="pres">
      <dgm:prSet presAssocID="{4F0CAC4F-67DA-430B-8F6F-61A784E5D7C7}" presName="rootnode" presStyleCnt="0">
        <dgm:presLayoutVars>
          <dgm:chMax/>
          <dgm:chPref/>
          <dgm:dir/>
          <dgm:animLvl val="lvl"/>
        </dgm:presLayoutVars>
      </dgm:prSet>
      <dgm:spPr/>
    </dgm:pt>
    <dgm:pt modelId="{0436608D-3B11-49A0-AF35-667691DE172C}" type="pres">
      <dgm:prSet presAssocID="{B22176E9-7DB5-4EAC-B01D-1E3C260EFAE3}" presName="composite" presStyleCnt="0"/>
      <dgm:spPr/>
    </dgm:pt>
    <dgm:pt modelId="{ED34B18C-7421-409A-992F-B3274362FCE8}" type="pres">
      <dgm:prSet presAssocID="{B22176E9-7DB5-4EAC-B01D-1E3C260EFAE3}" presName="LShape" presStyleLbl="alignNode1" presStyleIdx="0" presStyleCnt="7"/>
      <dgm:spPr/>
    </dgm:pt>
    <dgm:pt modelId="{315712E8-C6D3-4CDB-84B3-9C64D7300588}" type="pres">
      <dgm:prSet presAssocID="{B22176E9-7DB5-4EAC-B01D-1E3C260EFAE3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CA652E37-FA6A-444B-AF83-DC0EC71C80EA}" type="pres">
      <dgm:prSet presAssocID="{B22176E9-7DB5-4EAC-B01D-1E3C260EFAE3}" presName="Triangle" presStyleLbl="alignNode1" presStyleIdx="1" presStyleCnt="7"/>
      <dgm:spPr/>
    </dgm:pt>
    <dgm:pt modelId="{11B55234-0580-4BF1-AB75-6B2FD9C068A0}" type="pres">
      <dgm:prSet presAssocID="{0D645EB5-45D4-4B13-9B5D-35C33FB37412}" presName="sibTrans" presStyleCnt="0"/>
      <dgm:spPr/>
    </dgm:pt>
    <dgm:pt modelId="{B8DE50D3-04D8-4952-B6FA-971010578555}" type="pres">
      <dgm:prSet presAssocID="{0D645EB5-45D4-4B13-9B5D-35C33FB37412}" presName="space" presStyleCnt="0"/>
      <dgm:spPr/>
    </dgm:pt>
    <dgm:pt modelId="{FD063BA0-4ADF-4E55-AB60-D52DD9661A3A}" type="pres">
      <dgm:prSet presAssocID="{71062778-C74F-4B77-B06A-54D370EABE3A}" presName="composite" presStyleCnt="0"/>
      <dgm:spPr/>
    </dgm:pt>
    <dgm:pt modelId="{67DBEE12-897A-41B9-A51A-48C4E4CE6570}" type="pres">
      <dgm:prSet presAssocID="{71062778-C74F-4B77-B06A-54D370EABE3A}" presName="LShape" presStyleLbl="alignNode1" presStyleIdx="2" presStyleCnt="7"/>
      <dgm:spPr/>
    </dgm:pt>
    <dgm:pt modelId="{31FD3420-8194-42ED-B56A-3B43E8CFF120}" type="pres">
      <dgm:prSet presAssocID="{71062778-C74F-4B77-B06A-54D370EABE3A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C7E3B527-CE14-4A57-A3FA-EF27AF30FE7E}" type="pres">
      <dgm:prSet presAssocID="{71062778-C74F-4B77-B06A-54D370EABE3A}" presName="Triangle" presStyleLbl="alignNode1" presStyleIdx="3" presStyleCnt="7"/>
      <dgm:spPr/>
    </dgm:pt>
    <dgm:pt modelId="{7834BAB6-C9C5-4D71-8334-93E73AFD6B08}" type="pres">
      <dgm:prSet presAssocID="{701D8165-59E5-44E1-A9CC-1DB052D94478}" presName="sibTrans" presStyleCnt="0"/>
      <dgm:spPr/>
    </dgm:pt>
    <dgm:pt modelId="{1BE83E8E-A0AC-4D53-8AC0-D9CE9C94754E}" type="pres">
      <dgm:prSet presAssocID="{701D8165-59E5-44E1-A9CC-1DB052D94478}" presName="space" presStyleCnt="0"/>
      <dgm:spPr/>
    </dgm:pt>
    <dgm:pt modelId="{9708E21E-44A5-4642-B243-D2EF6C040DE1}" type="pres">
      <dgm:prSet presAssocID="{20E2B0C5-9E2D-4444-B445-298D3AD3A4AF}" presName="composite" presStyleCnt="0"/>
      <dgm:spPr/>
    </dgm:pt>
    <dgm:pt modelId="{57055E06-C00D-4F8E-AE99-73FBBE5D1CA8}" type="pres">
      <dgm:prSet presAssocID="{20E2B0C5-9E2D-4444-B445-298D3AD3A4AF}" presName="LShape" presStyleLbl="alignNode1" presStyleIdx="4" presStyleCnt="7"/>
      <dgm:spPr/>
    </dgm:pt>
    <dgm:pt modelId="{6C4DB4DA-4D95-4CA6-AF74-2C531E79C050}" type="pres">
      <dgm:prSet presAssocID="{20E2B0C5-9E2D-4444-B445-298D3AD3A4AF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5EF6A146-CD87-4C9F-A53B-5DFC9DA2811D}" type="pres">
      <dgm:prSet presAssocID="{20E2B0C5-9E2D-4444-B445-298D3AD3A4AF}" presName="Triangle" presStyleLbl="alignNode1" presStyleIdx="5" presStyleCnt="7"/>
      <dgm:spPr/>
    </dgm:pt>
    <dgm:pt modelId="{78AA3CB9-2CCA-4E52-B6BF-86B022D02AA5}" type="pres">
      <dgm:prSet presAssocID="{911FAFF8-0ACB-4351-AF85-B126E20D4F72}" presName="sibTrans" presStyleCnt="0"/>
      <dgm:spPr/>
    </dgm:pt>
    <dgm:pt modelId="{CEB6A4CC-CC29-4EDA-AB4E-9AE8AAABDCCF}" type="pres">
      <dgm:prSet presAssocID="{911FAFF8-0ACB-4351-AF85-B126E20D4F72}" presName="space" presStyleCnt="0"/>
      <dgm:spPr/>
    </dgm:pt>
    <dgm:pt modelId="{A3BD2249-A54D-4F41-84F2-1DA5344E54C1}" type="pres">
      <dgm:prSet presAssocID="{69D7E0B1-0722-49B4-9CD3-846E9CE81A34}" presName="composite" presStyleCnt="0"/>
      <dgm:spPr/>
    </dgm:pt>
    <dgm:pt modelId="{BF87F9FE-0C2C-45A4-B6AB-6225E19CBF46}" type="pres">
      <dgm:prSet presAssocID="{69D7E0B1-0722-49B4-9CD3-846E9CE81A34}" presName="LShape" presStyleLbl="alignNode1" presStyleIdx="6" presStyleCnt="7" custScaleX="100888"/>
      <dgm:spPr/>
    </dgm:pt>
    <dgm:pt modelId="{5451D1B5-8A52-4C61-8C12-160FF724CFF8}" type="pres">
      <dgm:prSet presAssocID="{69D7E0B1-0722-49B4-9CD3-846E9CE81A34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01DA028-D865-4898-957F-E7A62E664B30}" type="presOf" srcId="{69D7E0B1-0722-49B4-9CD3-846E9CE81A34}" destId="{5451D1B5-8A52-4C61-8C12-160FF724CFF8}" srcOrd="0" destOrd="0" presId="urn:microsoft.com/office/officeart/2009/3/layout/StepUpProcess"/>
    <dgm:cxn modelId="{D73D3F31-2DA2-4F9F-B296-21DD29D7FB31}" type="presOf" srcId="{4F0CAC4F-67DA-430B-8F6F-61A784E5D7C7}" destId="{1323661A-86B2-4EDE-8FA1-955BD0441978}" srcOrd="0" destOrd="0" presId="urn:microsoft.com/office/officeart/2009/3/layout/StepUpProcess"/>
    <dgm:cxn modelId="{31246D40-2761-435F-95CB-50F0A7AE2A8C}" type="presOf" srcId="{B22176E9-7DB5-4EAC-B01D-1E3C260EFAE3}" destId="{315712E8-C6D3-4CDB-84B3-9C64D7300588}" srcOrd="0" destOrd="0" presId="urn:microsoft.com/office/officeart/2009/3/layout/StepUpProcess"/>
    <dgm:cxn modelId="{B202BB5C-1DAF-4155-8F0B-DBB8B9BB64E7}" srcId="{4F0CAC4F-67DA-430B-8F6F-61A784E5D7C7}" destId="{20E2B0C5-9E2D-4444-B445-298D3AD3A4AF}" srcOrd="2" destOrd="0" parTransId="{7A8A9FA4-5F1B-41E1-A95E-E6D35006D5A0}" sibTransId="{911FAFF8-0ACB-4351-AF85-B126E20D4F72}"/>
    <dgm:cxn modelId="{74C14A4C-7547-477D-AD08-D948A46DBC98}" srcId="{4F0CAC4F-67DA-430B-8F6F-61A784E5D7C7}" destId="{B22176E9-7DB5-4EAC-B01D-1E3C260EFAE3}" srcOrd="0" destOrd="0" parTransId="{9FA83439-F9D2-4BBF-9382-6C18C68C38B6}" sibTransId="{0D645EB5-45D4-4B13-9B5D-35C33FB37412}"/>
    <dgm:cxn modelId="{1E20D152-212D-4B46-8058-F93F59CB0D0B}" srcId="{4F0CAC4F-67DA-430B-8F6F-61A784E5D7C7}" destId="{69D7E0B1-0722-49B4-9CD3-846E9CE81A34}" srcOrd="3" destOrd="0" parTransId="{53E18C08-6C89-43C8-B081-4485F5CACC1F}" sibTransId="{66F0EC6D-F1C4-4D5B-A297-12AC25CEFC85}"/>
    <dgm:cxn modelId="{35BD2085-F1C3-4BA7-B3DA-81627DDB91CD}" srcId="{4F0CAC4F-67DA-430B-8F6F-61A784E5D7C7}" destId="{71062778-C74F-4B77-B06A-54D370EABE3A}" srcOrd="1" destOrd="0" parTransId="{D604CC15-B58A-4BA8-8C83-C7A65BA8DDCC}" sibTransId="{701D8165-59E5-44E1-A9CC-1DB052D94478}"/>
    <dgm:cxn modelId="{18B9DBBC-EF6A-4B72-ADCD-A30ECB7A81C6}" type="presOf" srcId="{71062778-C74F-4B77-B06A-54D370EABE3A}" destId="{31FD3420-8194-42ED-B56A-3B43E8CFF120}" srcOrd="0" destOrd="0" presId="urn:microsoft.com/office/officeart/2009/3/layout/StepUpProcess"/>
    <dgm:cxn modelId="{CACF14C1-2A63-437B-97FC-C8E3BF99A8E6}" type="presOf" srcId="{20E2B0C5-9E2D-4444-B445-298D3AD3A4AF}" destId="{6C4DB4DA-4D95-4CA6-AF74-2C531E79C050}" srcOrd="0" destOrd="0" presId="urn:microsoft.com/office/officeart/2009/3/layout/StepUpProcess"/>
    <dgm:cxn modelId="{B3D17ED1-90C8-4691-8A44-26122AF14F6C}" type="presParOf" srcId="{1323661A-86B2-4EDE-8FA1-955BD0441978}" destId="{0436608D-3B11-49A0-AF35-667691DE172C}" srcOrd="0" destOrd="0" presId="urn:microsoft.com/office/officeart/2009/3/layout/StepUpProcess"/>
    <dgm:cxn modelId="{FCDA6126-0500-4C15-8515-378E58AB0317}" type="presParOf" srcId="{0436608D-3B11-49A0-AF35-667691DE172C}" destId="{ED34B18C-7421-409A-992F-B3274362FCE8}" srcOrd="0" destOrd="0" presId="urn:microsoft.com/office/officeart/2009/3/layout/StepUpProcess"/>
    <dgm:cxn modelId="{7FCB3E51-AEBE-44F5-ABEF-3DE30DD5338C}" type="presParOf" srcId="{0436608D-3B11-49A0-AF35-667691DE172C}" destId="{315712E8-C6D3-4CDB-84B3-9C64D7300588}" srcOrd="1" destOrd="0" presId="urn:microsoft.com/office/officeart/2009/3/layout/StepUpProcess"/>
    <dgm:cxn modelId="{33D7D58A-B2B4-43CF-91AE-9F9D4318093C}" type="presParOf" srcId="{0436608D-3B11-49A0-AF35-667691DE172C}" destId="{CA652E37-FA6A-444B-AF83-DC0EC71C80EA}" srcOrd="2" destOrd="0" presId="urn:microsoft.com/office/officeart/2009/3/layout/StepUpProcess"/>
    <dgm:cxn modelId="{D5291E46-5F7D-47A2-9FB5-9B127E05A9FC}" type="presParOf" srcId="{1323661A-86B2-4EDE-8FA1-955BD0441978}" destId="{11B55234-0580-4BF1-AB75-6B2FD9C068A0}" srcOrd="1" destOrd="0" presId="urn:microsoft.com/office/officeart/2009/3/layout/StepUpProcess"/>
    <dgm:cxn modelId="{A1FA1101-1CF6-43F3-9A28-6D85C6E9FCAA}" type="presParOf" srcId="{11B55234-0580-4BF1-AB75-6B2FD9C068A0}" destId="{B8DE50D3-04D8-4952-B6FA-971010578555}" srcOrd="0" destOrd="0" presId="urn:microsoft.com/office/officeart/2009/3/layout/StepUpProcess"/>
    <dgm:cxn modelId="{058A27E2-4A81-4D0F-85BA-B03CC845E999}" type="presParOf" srcId="{1323661A-86B2-4EDE-8FA1-955BD0441978}" destId="{FD063BA0-4ADF-4E55-AB60-D52DD9661A3A}" srcOrd="2" destOrd="0" presId="urn:microsoft.com/office/officeart/2009/3/layout/StepUpProcess"/>
    <dgm:cxn modelId="{EF461C6E-2018-4BA0-9057-0A7FBB3F89FE}" type="presParOf" srcId="{FD063BA0-4ADF-4E55-AB60-D52DD9661A3A}" destId="{67DBEE12-897A-41B9-A51A-48C4E4CE6570}" srcOrd="0" destOrd="0" presId="urn:microsoft.com/office/officeart/2009/3/layout/StepUpProcess"/>
    <dgm:cxn modelId="{474599BB-2380-409B-9D0B-49AC16B03EB6}" type="presParOf" srcId="{FD063BA0-4ADF-4E55-AB60-D52DD9661A3A}" destId="{31FD3420-8194-42ED-B56A-3B43E8CFF120}" srcOrd="1" destOrd="0" presId="urn:microsoft.com/office/officeart/2009/3/layout/StepUpProcess"/>
    <dgm:cxn modelId="{5FF3DDB1-CC4D-4CB5-A796-B570414F28D8}" type="presParOf" srcId="{FD063BA0-4ADF-4E55-AB60-D52DD9661A3A}" destId="{C7E3B527-CE14-4A57-A3FA-EF27AF30FE7E}" srcOrd="2" destOrd="0" presId="urn:microsoft.com/office/officeart/2009/3/layout/StepUpProcess"/>
    <dgm:cxn modelId="{9CCF5CD8-39E1-4AD5-9E37-76A03BF2C919}" type="presParOf" srcId="{1323661A-86B2-4EDE-8FA1-955BD0441978}" destId="{7834BAB6-C9C5-4D71-8334-93E73AFD6B08}" srcOrd="3" destOrd="0" presId="urn:microsoft.com/office/officeart/2009/3/layout/StepUpProcess"/>
    <dgm:cxn modelId="{604AB93C-280E-425C-B3EB-A08201513A0B}" type="presParOf" srcId="{7834BAB6-C9C5-4D71-8334-93E73AFD6B08}" destId="{1BE83E8E-A0AC-4D53-8AC0-D9CE9C94754E}" srcOrd="0" destOrd="0" presId="urn:microsoft.com/office/officeart/2009/3/layout/StepUpProcess"/>
    <dgm:cxn modelId="{E3F0D9DF-37A1-4C20-B9C2-28D2BB465D45}" type="presParOf" srcId="{1323661A-86B2-4EDE-8FA1-955BD0441978}" destId="{9708E21E-44A5-4642-B243-D2EF6C040DE1}" srcOrd="4" destOrd="0" presId="urn:microsoft.com/office/officeart/2009/3/layout/StepUpProcess"/>
    <dgm:cxn modelId="{21B1D489-E46F-45F1-8EF7-1E343BEFC1F5}" type="presParOf" srcId="{9708E21E-44A5-4642-B243-D2EF6C040DE1}" destId="{57055E06-C00D-4F8E-AE99-73FBBE5D1CA8}" srcOrd="0" destOrd="0" presId="urn:microsoft.com/office/officeart/2009/3/layout/StepUpProcess"/>
    <dgm:cxn modelId="{6AA476A9-B66E-4C0C-97CB-EBBB388C27C4}" type="presParOf" srcId="{9708E21E-44A5-4642-B243-D2EF6C040DE1}" destId="{6C4DB4DA-4D95-4CA6-AF74-2C531E79C050}" srcOrd="1" destOrd="0" presId="urn:microsoft.com/office/officeart/2009/3/layout/StepUpProcess"/>
    <dgm:cxn modelId="{AC76041A-0CCB-45D3-82E8-B3F87EB3BBD5}" type="presParOf" srcId="{9708E21E-44A5-4642-B243-D2EF6C040DE1}" destId="{5EF6A146-CD87-4C9F-A53B-5DFC9DA2811D}" srcOrd="2" destOrd="0" presId="urn:microsoft.com/office/officeart/2009/3/layout/StepUpProcess"/>
    <dgm:cxn modelId="{57357A5C-223B-4A68-A6B2-2F3731FA8850}" type="presParOf" srcId="{1323661A-86B2-4EDE-8FA1-955BD0441978}" destId="{78AA3CB9-2CCA-4E52-B6BF-86B022D02AA5}" srcOrd="5" destOrd="0" presId="urn:microsoft.com/office/officeart/2009/3/layout/StepUpProcess"/>
    <dgm:cxn modelId="{025B4AE9-F87D-4DDA-86B3-35D557BC26EA}" type="presParOf" srcId="{78AA3CB9-2CCA-4E52-B6BF-86B022D02AA5}" destId="{CEB6A4CC-CC29-4EDA-AB4E-9AE8AAABDCCF}" srcOrd="0" destOrd="0" presId="urn:microsoft.com/office/officeart/2009/3/layout/StepUpProcess"/>
    <dgm:cxn modelId="{AD6B4537-315B-45E1-BD6E-0F7877ABAA46}" type="presParOf" srcId="{1323661A-86B2-4EDE-8FA1-955BD0441978}" destId="{A3BD2249-A54D-4F41-84F2-1DA5344E54C1}" srcOrd="6" destOrd="0" presId="urn:microsoft.com/office/officeart/2009/3/layout/StepUpProcess"/>
    <dgm:cxn modelId="{FE02ACEE-C999-49E1-ACDF-3F7DA495FFC3}" type="presParOf" srcId="{A3BD2249-A54D-4F41-84F2-1DA5344E54C1}" destId="{BF87F9FE-0C2C-45A4-B6AB-6225E19CBF46}" srcOrd="0" destOrd="0" presId="urn:microsoft.com/office/officeart/2009/3/layout/StepUpProcess"/>
    <dgm:cxn modelId="{FF0CDD85-1AEB-46B9-A4A0-95CBD597E44F}" type="presParOf" srcId="{A3BD2249-A54D-4F41-84F2-1DA5344E54C1}" destId="{5451D1B5-8A52-4C61-8C12-160FF724CFF8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F53B1-45FC-0642-B8CD-39A8D1232BEF}">
      <dsp:nvSpPr>
        <dsp:cNvPr id="0" name=""/>
        <dsp:cNvSpPr/>
      </dsp:nvSpPr>
      <dsp:spPr>
        <a:xfrm>
          <a:off x="0" y="62127"/>
          <a:ext cx="7580103" cy="5036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Datu ieguve</a:t>
          </a:r>
          <a:endParaRPr lang="en-US" sz="21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4588" y="86715"/>
        <a:ext cx="7530927" cy="454509"/>
      </dsp:txXfrm>
    </dsp:sp>
    <dsp:sp modelId="{1047B135-384E-A64F-9862-210C183104DA}">
      <dsp:nvSpPr>
        <dsp:cNvPr id="0" name=""/>
        <dsp:cNvSpPr/>
      </dsp:nvSpPr>
      <dsp:spPr>
        <a:xfrm>
          <a:off x="0" y="565812"/>
          <a:ext cx="7580103" cy="1521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66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Ministrijas iesniedz 2021.-2027. gadam plānotos investīciju projektus un īstenojamos pasākumus</a:t>
          </a:r>
          <a:endParaRPr lang="en-US" sz="1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Projekti un pasākumi ir attiecināti uz NAP2027 </a:t>
          </a:r>
          <a:r>
            <a:rPr lang="lv-LV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uzdevumiem u</a:t>
          </a: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 indikatīvajiem finansēšanas avotiem, t.sk. ES daudzgadu budžeta ietvaru</a:t>
          </a:r>
          <a:endParaRPr lang="en-US" sz="1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1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565812"/>
        <a:ext cx="7580103" cy="1521450"/>
      </dsp:txXfrm>
    </dsp:sp>
    <dsp:sp modelId="{AD57BE4B-3676-6141-B123-4F7AF4C96356}">
      <dsp:nvSpPr>
        <dsp:cNvPr id="0" name=""/>
        <dsp:cNvSpPr/>
      </dsp:nvSpPr>
      <dsp:spPr>
        <a:xfrm>
          <a:off x="0" y="1922133"/>
          <a:ext cx="7580103" cy="5036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Sociāli ekonomiskais novērtējums</a:t>
          </a:r>
          <a:endParaRPr lang="en-US" sz="21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4588" y="1946721"/>
        <a:ext cx="7530927" cy="454509"/>
      </dsp:txXfrm>
    </dsp:sp>
    <dsp:sp modelId="{EDE27F0D-DC44-4149-9641-AFD726994AE5}">
      <dsp:nvSpPr>
        <dsp:cNvPr id="0" name=""/>
        <dsp:cNvSpPr/>
      </dsp:nvSpPr>
      <dsp:spPr>
        <a:xfrm>
          <a:off x="0" y="2479244"/>
          <a:ext cx="7580103" cy="999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66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lv-LV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Pamatā - NAP2027 </a:t>
          </a: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stratēģiskajos mērķos balstīti sociāli ekonomiskie faktori un horizontāli efektivitātes faktori</a:t>
          </a:r>
          <a:endParaRPr lang="en-US" sz="1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</a:rPr>
            <a:t>Sociāli ekonomiskā no</a:t>
          </a:r>
          <a:r>
            <a:rPr lang="lv-LV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vērtējuma </a:t>
          </a: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rezultātā katram pasākumam un projektam tiek veikts no</a:t>
          </a:r>
          <a:r>
            <a:rPr lang="lv-LV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vērtējums projektu salīdzināšanai </a:t>
          </a:r>
          <a:endParaRPr lang="en-US" sz="16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2479244"/>
        <a:ext cx="7580103" cy="999809"/>
      </dsp:txXfrm>
    </dsp:sp>
    <dsp:sp modelId="{E1CECC6B-A373-1846-8329-C2AAB6020FCD}">
      <dsp:nvSpPr>
        <dsp:cNvPr id="0" name=""/>
        <dsp:cNvSpPr/>
      </dsp:nvSpPr>
      <dsp:spPr>
        <a:xfrm>
          <a:off x="0" y="3665125"/>
          <a:ext cx="7580103" cy="5036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Projektu un pasākumu atlase</a:t>
          </a:r>
          <a:endParaRPr lang="en-US" sz="21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4588" y="3689713"/>
        <a:ext cx="7530927" cy="454509"/>
      </dsp:txXfrm>
    </dsp:sp>
    <dsp:sp modelId="{AA26200C-7A64-5343-BD93-EAA5E019AEDA}">
      <dsp:nvSpPr>
        <dsp:cNvPr id="0" name=""/>
        <dsp:cNvSpPr/>
      </dsp:nvSpPr>
      <dsp:spPr>
        <a:xfrm>
          <a:off x="0" y="4156569"/>
          <a:ext cx="7580103" cy="1217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66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Ņemot vērā projektu </a:t>
          </a:r>
          <a:r>
            <a:rPr lang="lv-LV" sz="16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ranžējumu</a:t>
          </a: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efektivitātes skalā, projekti tiek kartēti </a:t>
          </a:r>
          <a:r>
            <a:rPr lang="lv-LV" sz="1600" u="none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atbilstoši </a:t>
          </a:r>
          <a:r>
            <a:rPr lang="lv-LV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finansējuma </a:t>
          </a: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avotiem</a:t>
          </a:r>
          <a:r>
            <a:rPr lang="lv-LV" sz="1600" u="none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to </a:t>
          </a:r>
          <a:r>
            <a:rPr lang="lv-LV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apmēram </a:t>
          </a: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 citiem ierobežojumiem</a:t>
          </a:r>
          <a:endParaRPr lang="en-US" sz="1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Iegūtais rezultāts tiek integrēts NAP2027 struktūrā – </a:t>
          </a:r>
          <a:r>
            <a:rPr lang="lv-LV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atbilstošajos </a:t>
          </a: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uzdevumos, rīcības virzienos un prioritātēs</a:t>
          </a:r>
          <a:endParaRPr lang="en-US" sz="1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4156569"/>
        <a:ext cx="7580103" cy="1217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4B18C-7421-409A-992F-B3274362FCE8}">
      <dsp:nvSpPr>
        <dsp:cNvPr id="0" name=""/>
        <dsp:cNvSpPr/>
      </dsp:nvSpPr>
      <dsp:spPr>
        <a:xfrm rot="5400000">
          <a:off x="551758" y="2110186"/>
          <a:ext cx="1661046" cy="276394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712E8-C6D3-4CDB-84B3-9C64D7300588}">
      <dsp:nvSpPr>
        <dsp:cNvPr id="0" name=""/>
        <dsp:cNvSpPr/>
      </dsp:nvSpPr>
      <dsp:spPr>
        <a:xfrm>
          <a:off x="274488" y="2936010"/>
          <a:ext cx="2495304" cy="218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</a:t>
          </a:r>
          <a:r>
            <a:rPr lang="lv-LV" sz="1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6</a:t>
          </a:r>
          <a:r>
            <a:rPr lang="en-US" sz="1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.09.2019.</a:t>
          </a:r>
          <a:r>
            <a:rPr lang="lv-LV" sz="1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NAP padome</a:t>
          </a:r>
          <a:endParaRPr lang="lv-LV" sz="1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Mandāts 1.redakcijas nodošanai sabiedriskai apspriešanai</a:t>
          </a:r>
        </a:p>
      </dsp:txBody>
      <dsp:txXfrm>
        <a:off x="274488" y="2936010"/>
        <a:ext cx="2495304" cy="2187280"/>
      </dsp:txXfrm>
    </dsp:sp>
    <dsp:sp modelId="{CA652E37-FA6A-444B-AF83-DC0EC71C80EA}">
      <dsp:nvSpPr>
        <dsp:cNvPr id="0" name=""/>
        <dsp:cNvSpPr/>
      </dsp:nvSpPr>
      <dsp:spPr>
        <a:xfrm>
          <a:off x="2298980" y="1906702"/>
          <a:ext cx="470812" cy="470812"/>
        </a:xfrm>
        <a:prstGeom prst="triangle">
          <a:avLst>
            <a:gd name="adj" fmla="val 100000"/>
          </a:avLst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BEE12-897A-41B9-A51A-48C4E4CE6570}">
      <dsp:nvSpPr>
        <dsp:cNvPr id="0" name=""/>
        <dsp:cNvSpPr/>
      </dsp:nvSpPr>
      <dsp:spPr>
        <a:xfrm rot="5400000">
          <a:off x="3606498" y="1354288"/>
          <a:ext cx="1661046" cy="276394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D3420-8194-42ED-B56A-3B43E8CFF120}">
      <dsp:nvSpPr>
        <dsp:cNvPr id="0" name=""/>
        <dsp:cNvSpPr/>
      </dsp:nvSpPr>
      <dsp:spPr>
        <a:xfrm>
          <a:off x="3329228" y="2180112"/>
          <a:ext cx="2495304" cy="218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2019.</a:t>
          </a:r>
          <a:r>
            <a:rPr lang="lv-LV" sz="1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200" b="1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gada</a:t>
          </a:r>
          <a:r>
            <a:rPr lang="en-US" sz="1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200" b="1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oktobr</a:t>
          </a:r>
          <a:r>
            <a:rPr lang="lv-LV" sz="1200" b="1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is</a:t>
          </a:r>
          <a:endParaRPr lang="lv-LV" sz="12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NAP 2027 </a:t>
          </a:r>
          <a:r>
            <a:rPr lang="en-US" sz="12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sabiedriskā</a:t>
          </a:r>
          <a:r>
            <a:rPr lang="en-U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2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apspriešana</a:t>
          </a:r>
          <a:r>
            <a:rPr lang="en-U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un SIVN</a:t>
          </a:r>
          <a:endParaRPr lang="lv-LV" sz="1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Saeimas IAK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</a:t>
          </a:r>
          <a:r>
            <a:rPr lang="en-U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arbs </a:t>
          </a:r>
          <a:r>
            <a:rPr lang="en-US" sz="12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ar</a:t>
          </a:r>
          <a:r>
            <a:rPr lang="en-U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2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investīciju</a:t>
          </a:r>
          <a:r>
            <a:rPr lang="en-U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2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pieprasījumu</a:t>
          </a:r>
          <a:r>
            <a:rPr lang="lv-LV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 formulēšanu (ministrijas) un</a:t>
          </a:r>
          <a:r>
            <a:rPr lang="en-U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2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analīzi</a:t>
          </a:r>
          <a:r>
            <a:rPr lang="lv-LV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(PKC)</a:t>
          </a:r>
          <a:endParaRPr lang="lv-LV" sz="1100" kern="1200" dirty="0"/>
        </a:p>
      </dsp:txBody>
      <dsp:txXfrm>
        <a:off x="3329228" y="2180112"/>
        <a:ext cx="2495304" cy="2187280"/>
      </dsp:txXfrm>
    </dsp:sp>
    <dsp:sp modelId="{C7E3B527-CE14-4A57-A3FA-EF27AF30FE7E}">
      <dsp:nvSpPr>
        <dsp:cNvPr id="0" name=""/>
        <dsp:cNvSpPr/>
      </dsp:nvSpPr>
      <dsp:spPr>
        <a:xfrm>
          <a:off x="5353720" y="1150803"/>
          <a:ext cx="470812" cy="470812"/>
        </a:xfrm>
        <a:prstGeom prst="triangle">
          <a:avLst>
            <a:gd name="adj" fmla="val 10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055E06-C00D-4F8E-AE99-73FBBE5D1CA8}">
      <dsp:nvSpPr>
        <dsp:cNvPr id="0" name=""/>
        <dsp:cNvSpPr/>
      </dsp:nvSpPr>
      <dsp:spPr>
        <a:xfrm rot="5400000">
          <a:off x="6661238" y="598389"/>
          <a:ext cx="1661046" cy="276394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DB4DA-4D95-4CA6-AF74-2C531E79C050}">
      <dsp:nvSpPr>
        <dsp:cNvPr id="0" name=""/>
        <dsp:cNvSpPr/>
      </dsp:nvSpPr>
      <dsp:spPr>
        <a:xfrm>
          <a:off x="6383968" y="1424213"/>
          <a:ext cx="2495304" cy="218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2019.</a:t>
          </a:r>
          <a:r>
            <a:rPr lang="lv-LV" sz="1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200" b="1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gada</a:t>
          </a:r>
          <a:r>
            <a:rPr lang="en-US" sz="1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200" b="1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novembr</a:t>
          </a:r>
          <a:r>
            <a:rPr lang="lv-LV" sz="1200" b="1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is</a:t>
          </a:r>
          <a:endParaRPr lang="lv-LV" sz="12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PKC</a:t>
          </a:r>
          <a:r>
            <a:rPr lang="lv-LV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ņemot vērā</a:t>
          </a:r>
          <a:r>
            <a:rPr lang="en-U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2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sabiedri</a:t>
          </a:r>
          <a:r>
            <a:rPr lang="lv-LV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</a:t>
          </a:r>
          <a:r>
            <a:rPr lang="en-US" sz="12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kās</a:t>
          </a:r>
          <a:r>
            <a:rPr lang="en-U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2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apspriešanas</a:t>
          </a:r>
          <a:r>
            <a:rPr lang="en-U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un SIVN re</a:t>
          </a:r>
          <a:r>
            <a:rPr lang="lv-LV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z</a:t>
          </a:r>
          <a:r>
            <a:rPr lang="en-US" sz="12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ultāt</a:t>
          </a:r>
          <a:r>
            <a:rPr lang="lv-LV" sz="12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us</a:t>
          </a:r>
          <a:r>
            <a:rPr lang="en-U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</a:t>
          </a:r>
          <a:r>
            <a:rPr lang="en-US" sz="12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gatavo</a:t>
          </a:r>
          <a:r>
            <a:rPr lang="en-U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NAP2027 2.redakciju</a:t>
          </a: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  <a:endParaRPr lang="lv-LV" sz="1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Darbs ar indikatīvo investīciju pieprasījumu ranžēšanu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NAP padome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MK sēde</a:t>
          </a:r>
        </a:p>
      </dsp:txBody>
      <dsp:txXfrm>
        <a:off x="6383968" y="1424213"/>
        <a:ext cx="2495304" cy="2187280"/>
      </dsp:txXfrm>
    </dsp:sp>
    <dsp:sp modelId="{5EF6A146-CD87-4C9F-A53B-5DFC9DA2811D}">
      <dsp:nvSpPr>
        <dsp:cNvPr id="0" name=""/>
        <dsp:cNvSpPr/>
      </dsp:nvSpPr>
      <dsp:spPr>
        <a:xfrm>
          <a:off x="8408461" y="394905"/>
          <a:ext cx="470812" cy="470812"/>
        </a:xfrm>
        <a:prstGeom prst="triangle">
          <a:avLst>
            <a:gd name="adj" fmla="val 100000"/>
          </a:avLst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87F9FE-0C2C-45A4-B6AB-6225E19CBF46}">
      <dsp:nvSpPr>
        <dsp:cNvPr id="0" name=""/>
        <dsp:cNvSpPr/>
      </dsp:nvSpPr>
      <dsp:spPr>
        <a:xfrm rot="5400000">
          <a:off x="9728250" y="-169780"/>
          <a:ext cx="1661046" cy="2788488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1D1B5-8A52-4C61-8C12-160FF724CFF8}">
      <dsp:nvSpPr>
        <dsp:cNvPr id="0" name=""/>
        <dsp:cNvSpPr/>
      </dsp:nvSpPr>
      <dsp:spPr>
        <a:xfrm>
          <a:off x="9450980" y="668315"/>
          <a:ext cx="2495304" cy="218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2019.</a:t>
          </a:r>
          <a:r>
            <a:rPr lang="lv-LV" sz="1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200" b="1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gada</a:t>
          </a:r>
          <a:r>
            <a:rPr lang="en-US" sz="1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200" b="1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decembr</a:t>
          </a:r>
          <a:r>
            <a:rPr lang="lv-LV" sz="1200" b="1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is</a:t>
          </a:r>
          <a:r>
            <a:rPr lang="lv-LV" sz="1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NAP2027 </a:t>
          </a:r>
          <a:r>
            <a:rPr lang="lv-LV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izskata </a:t>
          </a:r>
          <a:r>
            <a:rPr lang="en-US" sz="12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Saeima</a:t>
          </a:r>
          <a:endParaRPr lang="lv-LV" sz="1200" kern="1200" dirty="0"/>
        </a:p>
      </dsp:txBody>
      <dsp:txXfrm>
        <a:off x="9450980" y="668315"/>
        <a:ext cx="2495304" cy="2187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0.70293</cdr:x>
      <cdr:y>0.95927</cdr:y>
    </cdr:from>
    <cdr:to>
      <cdr:x>0.88684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95003" y="2777650"/>
          <a:ext cx="914400" cy="117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v-LV" sz="1100" dirty="0"/>
        </a:p>
      </cdr:txBody>
    </cdr:sp>
  </cdr:relSizeAnchor>
  <cdr:relSizeAnchor xmlns:cdr="http://schemas.openxmlformats.org/drawingml/2006/chartDrawing">
    <cdr:from>
      <cdr:x>0.67002</cdr:x>
      <cdr:y>0.68421</cdr:y>
    </cdr:from>
    <cdr:to>
      <cdr:x>0.85393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31368" y="270564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v-LV" sz="1100" dirty="0"/>
        </a:p>
      </cdr:txBody>
    </cdr:sp>
  </cdr:relSizeAnchor>
  <cdr:relSizeAnchor xmlns:cdr="http://schemas.openxmlformats.org/drawingml/2006/chartDrawing">
    <cdr:from>
      <cdr:x>0.03279</cdr:x>
      <cdr:y>0.90564</cdr:y>
    </cdr:from>
    <cdr:to>
      <cdr:x>0.15247</cdr:x>
      <cdr:y>0.99611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3016" y="2622375"/>
          <a:ext cx="595054" cy="261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v-LV" sz="1200" dirty="0" err="1"/>
            <a:t>Eurostat</a:t>
          </a:r>
          <a:endParaRPr lang="lv-LV" sz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0.04695</cdr:x>
      <cdr:y>0.89783</cdr:y>
    </cdr:from>
    <cdr:to>
      <cdr:x>0.22032</cdr:x>
      <cdr:y>1</cdr:y>
    </cdr:to>
    <cdr:sp macro="" textlink="">
      <cdr:nvSpPr>
        <cdr:cNvPr id="2" name="Tekstlodziņš 1"/>
        <cdr:cNvSpPr txBox="1"/>
      </cdr:nvSpPr>
      <cdr:spPr>
        <a:xfrm xmlns:a="http://schemas.openxmlformats.org/drawingml/2006/main">
          <a:off x="247650" y="2762249"/>
          <a:ext cx="914400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v-LV" sz="1100"/>
        </a:p>
      </cdr:txBody>
    </cdr:sp>
  </cdr:relSizeAnchor>
  <cdr:relSizeAnchor xmlns:cdr="http://schemas.openxmlformats.org/drawingml/2006/chartDrawing">
    <cdr:from>
      <cdr:x>0</cdr:x>
      <cdr:y>0.85882</cdr:y>
    </cdr:from>
    <cdr:to>
      <cdr:x>0.17337</cdr:x>
      <cdr:y>0.98142</cdr:y>
    </cdr:to>
    <cdr:sp macro="" textlink="">
      <cdr:nvSpPr>
        <cdr:cNvPr id="3" name="Tekstlodziņš 2"/>
        <cdr:cNvSpPr txBox="1"/>
      </cdr:nvSpPr>
      <cdr:spPr>
        <a:xfrm xmlns:a="http://schemas.openxmlformats.org/drawingml/2006/main">
          <a:off x="0" y="2465190"/>
          <a:ext cx="886492" cy="351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v-LV" sz="1100" dirty="0"/>
            <a:t>Avots: </a:t>
          </a:r>
          <a:r>
            <a:rPr lang="lv-LV" sz="1100" dirty="0" err="1"/>
            <a:t>Eurostat</a:t>
          </a:r>
          <a:endParaRPr lang="lv-LV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0.80496</cdr:x>
      <cdr:y>0.9195</cdr:y>
    </cdr:from>
    <cdr:to>
      <cdr:x>0.97833</cdr:x>
      <cdr:y>1</cdr:y>
    </cdr:to>
    <cdr:sp macro="" textlink="">
      <cdr:nvSpPr>
        <cdr:cNvPr id="2" name="Tekstlodziņš 1"/>
        <cdr:cNvSpPr txBox="1"/>
      </cdr:nvSpPr>
      <cdr:spPr>
        <a:xfrm xmlns:a="http://schemas.openxmlformats.org/drawingml/2006/main">
          <a:off x="4245610" y="2828925"/>
          <a:ext cx="91440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v-LV" sz="1100"/>
            <a:t>Avots: Eurostat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0.87832</cdr:x>
      <cdr:y>0.79567</cdr:y>
    </cdr:from>
    <cdr:to>
      <cdr:x>0.97833</cdr:x>
      <cdr:y>1</cdr:y>
    </cdr:to>
    <cdr:sp macro="" textlink="">
      <cdr:nvSpPr>
        <cdr:cNvPr id="2" name="Tekstlodziņš 1"/>
        <cdr:cNvSpPr txBox="1"/>
      </cdr:nvSpPr>
      <cdr:spPr>
        <a:xfrm xmlns:a="http://schemas.openxmlformats.org/drawingml/2006/main">
          <a:off x="4632548" y="2447938"/>
          <a:ext cx="527468" cy="628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v-LV" sz="1100" dirty="0"/>
            <a:t>Eiropas </a:t>
          </a:r>
        </a:p>
        <a:p xmlns:a="http://schemas.openxmlformats.org/drawingml/2006/main">
          <a:r>
            <a:rPr lang="lv-LV" sz="1100" dirty="0"/>
            <a:t>Sociālais </a:t>
          </a:r>
        </a:p>
        <a:p xmlns:a="http://schemas.openxmlformats.org/drawingml/2006/main">
          <a:r>
            <a:rPr lang="lv-LV" sz="1100" dirty="0"/>
            <a:t>pētījums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0.01806</cdr:x>
      <cdr:y>0.89164</cdr:y>
    </cdr:from>
    <cdr:to>
      <cdr:x>0.19143</cdr:x>
      <cdr:y>1</cdr:y>
    </cdr:to>
    <cdr:sp macro="" textlink="">
      <cdr:nvSpPr>
        <cdr:cNvPr id="2" name="Tekstlodziņš 1"/>
        <cdr:cNvSpPr txBox="1"/>
      </cdr:nvSpPr>
      <cdr:spPr>
        <a:xfrm xmlns:a="http://schemas.openxmlformats.org/drawingml/2006/main">
          <a:off x="95250" y="2743199"/>
          <a:ext cx="91440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v-LV" sz="1100"/>
            <a:t>Avots: Eiropas Sociālais pētījums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0A0ACF-102E-4282-8F2A-E191C59A7A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FFC91-9732-4815-8B05-1534FF4575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EAE66-8F3E-437A-99F4-5DEFFD1CEF99}" type="datetimeFigureOut">
              <a:rPr lang="lv-LV" smtClean="0"/>
              <a:t>10.10.2019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48B2F8-2797-4428-9500-95947D2B85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9C4D-65DF-4D3A-9319-5A1AB99744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9EB01-B255-436D-8B59-5ACE85D0D9F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93925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01A37-FA87-470F-AEF5-72D3A1FC3448}" type="datetimeFigureOut">
              <a:rPr lang="lv-LV" smtClean="0"/>
              <a:t>10.10.2019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9A599-ECD1-419C-AEED-CE825EB469A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67560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79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lv-LV" dirty="0"/>
              <a:t>Latvijā 2017. gadā bija nedaudz mazāk par 2 miljoniem iedzīvotāju, kas ir par 13 % mazāk nekā 2005. gadā. Tās iedzīvotāju blīvums (30 cilvēki/km</a:t>
            </a:r>
            <a:r>
              <a:rPr lang="lv-LV" baseline="30000" dirty="0"/>
              <a:t>2</a:t>
            </a:r>
            <a:r>
              <a:rPr lang="lv-LV" dirty="0"/>
              <a:t>) ir zemāks nekā lielākajā daļā ESAO Eiropas valstu, un iedzīvotāji ir koncentrēti dažās pilsētu teritorijās. Mazā iedzīvotāju blīvuma dēļ </a:t>
            </a:r>
            <a:r>
              <a:rPr lang="lv-LV" b="1" dirty="0"/>
              <a:t>ir dārgi nodrošināt plašu pieeju sabiedriskajiem pakalpojumiem un infrastruktūrai</a:t>
            </a:r>
            <a:r>
              <a:rPr lang="lv-LV" dirty="0"/>
              <a:t>, kas veicina pastāvīgu reģionālo nevienlīdzību ekonomikas un nodarbinātības iespējās un attiecīgi arī rada dzīves kvalitātes atšķirības.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41216-3B80-4EB2-AF68-F4A799CBF012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02858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8681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2AFD-B588-4EEB-B84A-EE52CE112067}" type="datetimeFigureOut">
              <a:rPr lang="lv-LV" smtClean="0"/>
              <a:t>10.10.2019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6229-6458-4195-BAC8-460BF8B49FB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08232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2AFD-B588-4EEB-B84A-EE52CE112067}" type="datetimeFigureOut">
              <a:rPr lang="lv-LV" smtClean="0"/>
              <a:t>10.10.2019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6229-6458-4195-BAC8-460BF8B49FB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72643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2AFD-B588-4EEB-B84A-EE52CE112067}" type="datetimeFigureOut">
              <a:rPr lang="lv-LV" smtClean="0"/>
              <a:t>10.10.2019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6229-6458-4195-BAC8-460BF8B49FB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04008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072C38DD-0CCA-4BB1-B3D4-0EA45949DF06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415738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D93A2C1C-E711-4FA9-BF7B-60B676D84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76C69E0A-79BD-45DD-A9E5-68F7478530C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1B67C76-F0F1-4106-8260-FD27461B1B94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31144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D93A2C1C-E711-4FA9-BF7B-60B676D84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76C69E0A-79BD-45DD-A9E5-68F7478530C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1B67C76-F0F1-4106-8260-FD27461B1B94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752058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D93A2C1C-E711-4FA9-BF7B-60B676D84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76C69E0A-79BD-45DD-A9E5-68F7478530C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1B67C76-F0F1-4106-8260-FD27461B1B94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20870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67" y="0"/>
            <a:ext cx="5037667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>
              <a:defRPr/>
            </a:pPr>
            <a:endParaRPr lang="lv-LV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6054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072C38DD-0CCA-4BB1-B3D4-0EA45949DF06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98516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657601"/>
            <a:ext cx="8128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381000"/>
            <a:ext cx="8128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B1F979BD-871F-4E5D-8910-64BAE55F8332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537051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1752601"/>
            <a:ext cx="38608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1752601"/>
            <a:ext cx="39624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23F3A649-4C50-467C-8A09-027DB6CA7A1C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94779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2AFD-B588-4EEB-B84A-EE52CE112067}" type="datetimeFigureOut">
              <a:rPr lang="lv-LV" smtClean="0"/>
              <a:t>10.10.2019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6229-6458-4195-BAC8-460BF8B49FB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53206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2386941"/>
            <a:ext cx="38608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2386941"/>
            <a:ext cx="39624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454400" y="1852614"/>
            <a:ext cx="3860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7620000" y="1851954"/>
            <a:ext cx="39624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6DF22980-6DBC-49AA-82E8-56B8B5AC314D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7966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61AE2F83-C068-4D33-AA35-49D78F87F9E2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999307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AB097239-5A92-469C-B1DA-EB76B7C9BC7F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925224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272976"/>
            <a:ext cx="3668035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036" y="273054"/>
            <a:ext cx="4359563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0" y="1435120"/>
            <a:ext cx="3668035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7A35C35D-A4B6-436D-BA65-7C9CBFC3CD6A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78110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67" y="0"/>
            <a:ext cx="5037667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2809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67" y="0"/>
            <a:ext cx="5037667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>
              <a:defRPr/>
            </a:pPr>
            <a:endParaRPr lang="lv-LV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901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D56C6B-D492-794E-B55B-0D3C49B7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1643-9B60-9B4F-8525-3CF35F97014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10EA73-0A44-2543-869E-5427373D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07D95-5CA0-3E4D-8F16-13ABB8DB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B7C4-069C-A846-9EC1-6D90933EB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61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2AFD-B588-4EEB-B84A-EE52CE112067}" type="datetimeFigureOut">
              <a:rPr lang="lv-LV" smtClean="0"/>
              <a:t>10.10.2019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6229-6458-4195-BAC8-460BF8B49FB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08417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2AFD-B588-4EEB-B84A-EE52CE112067}" type="datetimeFigureOut">
              <a:rPr lang="lv-LV" smtClean="0"/>
              <a:t>10.10.2019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6229-6458-4195-BAC8-460BF8B49FB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7721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2AFD-B588-4EEB-B84A-EE52CE112067}" type="datetimeFigureOut">
              <a:rPr lang="lv-LV" smtClean="0"/>
              <a:t>10.10.2019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6229-6458-4195-BAC8-460BF8B49FB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3984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2AFD-B588-4EEB-B84A-EE52CE112067}" type="datetimeFigureOut">
              <a:rPr lang="lv-LV" smtClean="0"/>
              <a:t>10.10.2019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6229-6458-4195-BAC8-460BF8B49FB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7592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2AFD-B588-4EEB-B84A-EE52CE112067}" type="datetimeFigureOut">
              <a:rPr lang="lv-LV" smtClean="0"/>
              <a:t>10.10.2019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6229-6458-4195-BAC8-460BF8B49FB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29137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2AFD-B588-4EEB-B84A-EE52CE112067}" type="datetimeFigureOut">
              <a:rPr lang="lv-LV" smtClean="0"/>
              <a:t>10.10.2019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6229-6458-4195-BAC8-460BF8B49FB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4855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2AFD-B588-4EEB-B84A-EE52CE112067}" type="datetimeFigureOut">
              <a:rPr lang="lv-LV" smtClean="0"/>
              <a:t>10.10.2019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6229-6458-4195-BAC8-460BF8B49FB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81113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2AFD-B588-4EEB-B84A-EE52CE112067}" type="datetimeFigureOut">
              <a:rPr lang="lv-LV" smtClean="0"/>
              <a:t>10.10.2019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6229-6458-4195-BAC8-460BF8B49FB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3149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B2AFD-B588-4EEB-B84A-EE52CE112067}" type="datetimeFigureOut">
              <a:rPr lang="lv-LV" smtClean="0"/>
              <a:t>10.10.2019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C6229-6458-4195-BAC8-460BF8B49FB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6424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8" r:id="rId12"/>
    <p:sldLayoutId id="2147483730" r:id="rId13"/>
    <p:sldLayoutId id="2147483731" r:id="rId14"/>
    <p:sldLayoutId id="214748373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2E50C6-0C30-4E1F-B9F0-F8FEBDC3E28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38213" fontAlgn="base">
              <a:spcBef>
                <a:spcPct val="0"/>
              </a:spcBef>
              <a:spcAft>
                <a:spcPct val="0"/>
              </a:spcAft>
            </a:pPr>
            <a:fld id="{99BB1EFF-5D96-49FF-8E10-89A5AFE56FD6}" type="slidenum">
              <a:rPr lang="en-US" altLang="lv-LV" smtClean="0">
                <a:cs typeface="Arial" panose="020B0604020202020204" pitchFamily="34" charset="0"/>
              </a:rPr>
              <a:pPr defTabSz="93821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lv-LV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62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7" r:id="rId11"/>
    <p:sldLayoutId id="2147483729" r:id="rId12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://www.pkc.gov.lv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kc.gov.lv/nap2027" TargetMode="External"/><Relationship Id="rId2" Type="http://schemas.openxmlformats.org/officeDocument/2006/relationships/hyperlink" Target="mailto:NAP2027@pkc.mk.gov.lv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microsoft.com/office/2007/relationships/hdphoto" Target="../media/hdphoto2.wdp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8.jpeg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0.jpg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3A5F6-6413-4A6C-BC09-0095E33B5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cap="all" dirty="0">
                <a:solidFill>
                  <a:srgbClr val="9D2235"/>
                </a:solidFill>
              </a:rPr>
              <a:t>Nacionālais attīstības plāns </a:t>
            </a:r>
            <a:br>
              <a:rPr lang="lv-LV" sz="2800" cap="all" dirty="0">
                <a:solidFill>
                  <a:srgbClr val="9D2235"/>
                </a:solidFill>
              </a:rPr>
            </a:br>
            <a:r>
              <a:rPr lang="lv-LV" sz="2800" cap="all" dirty="0">
                <a:solidFill>
                  <a:srgbClr val="9D2235"/>
                </a:solidFill>
              </a:rPr>
              <a:t>2021.-2027. gadam</a:t>
            </a:r>
            <a:endParaRPr lang="lv-LV" sz="2800" dirty="0">
              <a:solidFill>
                <a:srgbClr val="9D2235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B9F3E-B548-40F1-8A20-6065A31DC6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cap="all" dirty="0">
                <a:solidFill>
                  <a:srgbClr val="9D2235"/>
                </a:solidFill>
              </a:rPr>
              <a:t>1. redakcija</a:t>
            </a:r>
            <a:endParaRPr lang="lv-LV" dirty="0">
              <a:solidFill>
                <a:srgbClr val="9D2235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8FE9FE-D430-4783-AEAC-1C09536AB0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lv-LV" sz="1600" dirty="0"/>
              <a:t>11/10/2019 </a:t>
            </a:r>
          </a:p>
          <a:p>
            <a:r>
              <a:rPr lang="lv-LV" sz="1600" dirty="0"/>
              <a:t>Ķekava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E1E817-AADD-E147-A907-9D0E08EF0F5E}"/>
              </a:ext>
            </a:extLst>
          </p:cNvPr>
          <p:cNvSpPr/>
          <p:nvPr/>
        </p:nvSpPr>
        <p:spPr>
          <a:xfrm>
            <a:off x="3013023" y="1244184"/>
            <a:ext cx="5861154" cy="2008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A63F7B-36D3-7046-83FF-4BFC006404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703" y="0"/>
            <a:ext cx="6490594" cy="278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63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AD652-A6C3-4840-84D1-A9279CE28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214" y="119743"/>
            <a:ext cx="7690022" cy="922114"/>
          </a:xfrm>
        </p:spPr>
        <p:txBody>
          <a:bodyPr/>
          <a:lstStyle/>
          <a:p>
            <a:pPr algn="l"/>
            <a:r>
              <a:rPr lang="lv-LV" sz="2200" b="1" cap="all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Latvija2030 telpiskās attīstības  perspektīvas </a:t>
            </a:r>
            <a:r>
              <a:rPr lang="lv-LV" sz="2200" b="1" cap="all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pārnese</a:t>
            </a:r>
            <a:r>
              <a:rPr lang="lv-LV" sz="2200" b="1" cap="all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uz NAP2027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FA69FA-6D13-4695-B30F-4096EDF8A9F1}"/>
              </a:ext>
            </a:extLst>
          </p:cNvPr>
          <p:cNvSpPr txBox="1"/>
          <p:nvPr/>
        </p:nvSpPr>
        <p:spPr>
          <a:xfrm>
            <a:off x="6827701" y="1041857"/>
            <a:ext cx="5364545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NAP2027 kopumā ir  virzīti uz integrētu un ilgtspējīgu </a:t>
            </a:r>
          </a:p>
          <a:p>
            <a:r>
              <a:rPr lang="lv-LV" dirty="0"/>
              <a:t>attīstību visā valsts teritorijā, nosakot katrai nacionālo </a:t>
            </a:r>
          </a:p>
          <a:p>
            <a:r>
              <a:rPr lang="lv-LV" dirty="0"/>
              <a:t>interešu telpai attīstības akcentus laika posmam</a:t>
            </a:r>
          </a:p>
          <a:p>
            <a:r>
              <a:rPr lang="lv-LV" dirty="0"/>
              <a:t> no 2021.-2027. gadam</a:t>
            </a:r>
          </a:p>
          <a:p>
            <a:endParaRPr lang="lv-LV" dirty="0"/>
          </a:p>
          <a:p>
            <a:r>
              <a:rPr lang="lv-LV" b="1" dirty="0"/>
              <a:t>Lauku attīstības telpa </a:t>
            </a:r>
            <a:r>
              <a:rPr lang="lv-LV" dirty="0"/>
              <a:t>- Ekonomikas dažādošana laukos</a:t>
            </a:r>
          </a:p>
          <a:p>
            <a:endParaRPr lang="lv-LV" dirty="0"/>
          </a:p>
          <a:p>
            <a:r>
              <a:rPr lang="lv-LV" b="1" dirty="0"/>
              <a:t>Rīgas metropoles areāls </a:t>
            </a:r>
            <a:r>
              <a:rPr lang="lv-LV" dirty="0"/>
              <a:t>- Sadarbība starp</a:t>
            </a:r>
          </a:p>
          <a:p>
            <a:r>
              <a:rPr lang="lv-LV" dirty="0"/>
              <a:t>pašvaldībām, plānošanas reģionu un valsts institūcijām,</a:t>
            </a:r>
          </a:p>
          <a:p>
            <a:r>
              <a:rPr lang="lv-LV" dirty="0"/>
              <a:t> sabiedriskais transports u.c. publiskie pakalpojumi</a:t>
            </a:r>
          </a:p>
          <a:p>
            <a:endParaRPr lang="lv-LV" dirty="0"/>
          </a:p>
          <a:p>
            <a:r>
              <a:rPr lang="lv-LV" b="1" dirty="0"/>
              <a:t>Baltijas jūras piekraste - </a:t>
            </a:r>
            <a:r>
              <a:rPr lang="lv-LV" dirty="0"/>
              <a:t>ieguldījumi piekrastes </a:t>
            </a:r>
          </a:p>
          <a:p>
            <a:r>
              <a:rPr lang="lv-LV" dirty="0"/>
              <a:t>publiskās infrastruktūras tīklā</a:t>
            </a:r>
          </a:p>
          <a:p>
            <a:endParaRPr lang="lv-LV" dirty="0"/>
          </a:p>
          <a:p>
            <a:r>
              <a:rPr lang="lv-LV" b="1" dirty="0"/>
              <a:t>Pierobeža</a:t>
            </a:r>
            <a:r>
              <a:rPr lang="lv-LV" dirty="0"/>
              <a:t> - teritoriju ekonomiskās dzīves un </a:t>
            </a:r>
          </a:p>
          <a:p>
            <a:r>
              <a:rPr lang="lv-LV" dirty="0"/>
              <a:t>mobilitātes stiprināšana, infrastruktūras uzlabojumi</a:t>
            </a:r>
          </a:p>
          <a:p>
            <a:endParaRPr lang="lv-LV" dirty="0"/>
          </a:p>
          <a:p>
            <a:r>
              <a:rPr lang="lv-LV" b="1" dirty="0"/>
              <a:t>Kultūrvēsturiskā un ainavu telpa </a:t>
            </a:r>
            <a:r>
              <a:rPr lang="lv-LV" dirty="0"/>
              <a:t>– unikālo dabas un </a:t>
            </a:r>
          </a:p>
          <a:p>
            <a:r>
              <a:rPr lang="lv-LV" dirty="0"/>
              <a:t>kultūrvēsturisko ainavu saglabāšana, aprobežojumu</a:t>
            </a:r>
          </a:p>
          <a:p>
            <a:r>
              <a:rPr lang="lv-LV" dirty="0"/>
              <a:t> kompensēšana</a:t>
            </a:r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  <p:pic>
        <p:nvPicPr>
          <p:cNvPr id="5" name="Content Placeholder 4" descr="06_integretaa">
            <a:extLst>
              <a:ext uri="{FF2B5EF4-FFF2-40B4-BE49-F238E27FC236}">
                <a16:creationId xmlns:a16="http://schemas.microsoft.com/office/drawing/2014/main" id="{27A054B6-71DE-4BDB-B39C-12C16AF5BC4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17072" y="1173658"/>
            <a:ext cx="4974861" cy="5400675"/>
          </a:xfrm>
        </p:spPr>
      </p:pic>
    </p:spTree>
    <p:extLst>
      <p:ext uri="{BB962C8B-B14F-4D97-AF65-F5344CB8AC3E}">
        <p14:creationId xmlns:p14="http://schemas.microsoft.com/office/powerpoint/2010/main" val="4069522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1"/>
          <p:cNvSpPr txBox="1"/>
          <p:nvPr/>
        </p:nvSpPr>
        <p:spPr>
          <a:xfrm>
            <a:off x="872044" y="57951"/>
            <a:ext cx="7722623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600"/>
              </a:spcBef>
              <a:defRPr sz="2400" b="1">
                <a:solidFill>
                  <a:srgbClr val="9D2235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 eaLnBrk="0" fontAlgn="base">
              <a:spcAft>
                <a:spcPts val="600"/>
              </a:spcAft>
            </a:pPr>
            <a:r>
              <a:rPr lang="lv-LV" altLang="lv-LV" dirty="0">
                <a:latin typeface="Verdana" panose="020B0604030504040204" pitchFamily="34" charset="0"/>
                <a:ea typeface="Verdana" panose="020B0604030504040204" pitchFamily="34" charset="0"/>
              </a:rPr>
              <a:t>Kvalitatīva dzīves vide un teritoriju attīstība</a:t>
            </a:r>
          </a:p>
        </p:txBody>
      </p:sp>
      <p:sp>
        <p:nvSpPr>
          <p:cNvPr id="98" name="Rectangle 3"/>
          <p:cNvSpPr txBox="1"/>
          <p:nvPr/>
        </p:nvSpPr>
        <p:spPr>
          <a:xfrm>
            <a:off x="955708" y="507588"/>
            <a:ext cx="1786704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600"/>
              </a:spcBef>
              <a:defRPr b="1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spcAft>
                <a:spcPts val="400"/>
              </a:spcAft>
            </a:pPr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Daba un vide</a:t>
            </a:r>
          </a:p>
        </p:txBody>
      </p:sp>
      <p:grpSp>
        <p:nvGrpSpPr>
          <p:cNvPr id="101" name="Group"/>
          <p:cNvGrpSpPr/>
          <p:nvPr/>
        </p:nvGrpSpPr>
        <p:grpSpPr>
          <a:xfrm>
            <a:off x="968162" y="1013357"/>
            <a:ext cx="3201861" cy="5956983"/>
            <a:chOff x="-2" y="0"/>
            <a:chExt cx="3201860" cy="5956981"/>
          </a:xfrm>
        </p:grpSpPr>
        <p:sp>
          <p:nvSpPr>
            <p:cNvPr id="99" name="Lielākie rīcības virziena IZAICINĀJUMI:…"/>
            <p:cNvSpPr txBox="1"/>
            <p:nvPr/>
          </p:nvSpPr>
          <p:spPr>
            <a:xfrm>
              <a:off x="-2" y="1371116"/>
              <a:ext cx="3201860" cy="45858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lv-LV" dirty="0"/>
                <a:t>R</a:t>
              </a:r>
              <a:r>
                <a:rPr dirty="0" err="1"/>
                <a:t>īcības</a:t>
              </a:r>
              <a:r>
                <a:rPr dirty="0"/>
                <a:t> </a:t>
              </a:r>
              <a:r>
                <a:rPr dirty="0" err="1"/>
                <a:t>virziena</a:t>
              </a:r>
              <a:r>
                <a:rPr dirty="0"/>
                <a:t> </a:t>
              </a:r>
              <a:r>
                <a:rPr dirty="0">
                  <a:solidFill>
                    <a:srgbClr val="9D2235"/>
                  </a:solidFill>
                </a:rPr>
                <a:t>IZAICINĀJUMI</a:t>
              </a:r>
              <a:r>
                <a:rPr dirty="0"/>
                <a:t>:</a:t>
              </a:r>
              <a:endParaRPr lang="lv-LV" dirty="0"/>
            </a:p>
            <a:p>
              <a:pPr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endParaRPr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Zinātniskā kapacitāte </a:t>
              </a:r>
              <a:r>
                <a:rPr lang="lv-LV" sz="1400" b="1" dirty="0" err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klimatneitrālu</a:t>
              </a:r>
              <a:r>
                <a:rPr lang="lv-LV" sz="14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tehnoloģiju jaunradei</a:t>
              </a:r>
            </a:p>
            <a:p>
              <a:endParaRPr lang="lv-LV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Mežsaimniecības politika un </a:t>
              </a:r>
              <a:r>
                <a:rPr lang="lv-LV" sz="14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CO2 piesaistes iespējas</a:t>
              </a:r>
            </a:p>
            <a:p>
              <a:endParaRPr lang="lv-LV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Meža nozares attīstība /  </a:t>
              </a:r>
              <a:r>
                <a:rPr lang="lv-LV" sz="14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nodarbinātība </a:t>
              </a: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/ bioloģiskās daudzveidības saglabāšana / </a:t>
              </a:r>
              <a:r>
                <a:rPr lang="lv-LV" sz="1400" i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godīgas</a:t>
              </a: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kompensācijas</a:t>
              </a:r>
              <a:endPara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lv-LV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Neilgtspējīgs </a:t>
              </a:r>
              <a:r>
                <a:rPr lang="lv-LV" sz="14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patēriņš un paradumi</a:t>
              </a:r>
              <a:endParaRPr lang="en-US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lv-LV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0" name="Telescope"/>
            <p:cNvSpPr/>
            <p:nvPr/>
          </p:nvSpPr>
          <p:spPr>
            <a:xfrm>
              <a:off x="1096733" y="0"/>
              <a:ext cx="1008393" cy="1205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26" y="0"/>
                  </a:moveTo>
                  <a:lnTo>
                    <a:pt x="16276" y="1451"/>
                  </a:lnTo>
                  <a:lnTo>
                    <a:pt x="18550" y="4798"/>
                  </a:lnTo>
                  <a:lnTo>
                    <a:pt x="21600" y="3348"/>
                  </a:lnTo>
                  <a:lnTo>
                    <a:pt x="19326" y="0"/>
                  </a:lnTo>
                  <a:close/>
                  <a:moveTo>
                    <a:pt x="15925" y="2086"/>
                  </a:moveTo>
                  <a:lnTo>
                    <a:pt x="2336" y="8535"/>
                  </a:lnTo>
                  <a:lnTo>
                    <a:pt x="2887" y="9345"/>
                  </a:lnTo>
                  <a:lnTo>
                    <a:pt x="1596" y="9345"/>
                  </a:lnTo>
                  <a:lnTo>
                    <a:pt x="1001" y="8453"/>
                  </a:lnTo>
                  <a:lnTo>
                    <a:pt x="0" y="8929"/>
                  </a:lnTo>
                  <a:lnTo>
                    <a:pt x="978" y="10383"/>
                  </a:lnTo>
                  <a:lnTo>
                    <a:pt x="3593" y="10383"/>
                  </a:lnTo>
                  <a:lnTo>
                    <a:pt x="4111" y="11144"/>
                  </a:lnTo>
                  <a:lnTo>
                    <a:pt x="9812" y="8436"/>
                  </a:lnTo>
                  <a:lnTo>
                    <a:pt x="9812" y="10059"/>
                  </a:lnTo>
                  <a:lnTo>
                    <a:pt x="13335" y="10059"/>
                  </a:lnTo>
                  <a:lnTo>
                    <a:pt x="13335" y="6762"/>
                  </a:lnTo>
                  <a:lnTo>
                    <a:pt x="17700" y="4696"/>
                  </a:lnTo>
                  <a:lnTo>
                    <a:pt x="15925" y="2086"/>
                  </a:lnTo>
                  <a:close/>
                  <a:moveTo>
                    <a:pt x="7753" y="10636"/>
                  </a:moveTo>
                  <a:lnTo>
                    <a:pt x="7753" y="11932"/>
                  </a:lnTo>
                  <a:lnTo>
                    <a:pt x="8695" y="11932"/>
                  </a:lnTo>
                  <a:lnTo>
                    <a:pt x="3938" y="21600"/>
                  </a:lnTo>
                  <a:lnTo>
                    <a:pt x="4852" y="21600"/>
                  </a:lnTo>
                  <a:lnTo>
                    <a:pt x="10589" y="11932"/>
                  </a:lnTo>
                  <a:lnTo>
                    <a:pt x="10591" y="11932"/>
                  </a:lnTo>
                  <a:lnTo>
                    <a:pt x="10997" y="21600"/>
                  </a:lnTo>
                  <a:lnTo>
                    <a:pt x="11911" y="21600"/>
                  </a:lnTo>
                  <a:lnTo>
                    <a:pt x="12483" y="11983"/>
                  </a:lnTo>
                  <a:lnTo>
                    <a:pt x="18189" y="21600"/>
                  </a:lnTo>
                  <a:lnTo>
                    <a:pt x="19105" y="21600"/>
                  </a:lnTo>
                  <a:lnTo>
                    <a:pt x="14348" y="11932"/>
                  </a:lnTo>
                  <a:lnTo>
                    <a:pt x="15183" y="11932"/>
                  </a:lnTo>
                  <a:lnTo>
                    <a:pt x="15183" y="10636"/>
                  </a:lnTo>
                  <a:lnTo>
                    <a:pt x="7753" y="10636"/>
                  </a:lnTo>
                  <a:close/>
                </a:path>
              </a:pathLst>
            </a:custGeom>
            <a:solidFill>
              <a:srgbClr val="9D2235"/>
            </a:solidFill>
            <a:ln w="12700" cap="flat">
              <a:noFill/>
              <a:miter lim="400000"/>
            </a:ln>
            <a:effectLst>
              <a:reflection stA="50000" endPos="40000" dir="5400000" sy="-100000" algn="bl" rotWithShape="0"/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04" name="Group"/>
          <p:cNvGrpSpPr/>
          <p:nvPr/>
        </p:nvGrpSpPr>
        <p:grpSpPr>
          <a:xfrm>
            <a:off x="4569880" y="1013357"/>
            <a:ext cx="2190612" cy="4007950"/>
            <a:chOff x="-84506" y="0"/>
            <a:chExt cx="2190610" cy="4007949"/>
          </a:xfrm>
        </p:grpSpPr>
        <p:sp>
          <p:nvSpPr>
            <p:cNvPr id="102" name="Rīcības virziena INDIKATORI:…"/>
            <p:cNvSpPr txBox="1"/>
            <p:nvPr/>
          </p:nvSpPr>
          <p:spPr>
            <a:xfrm>
              <a:off x="-84506" y="1361075"/>
              <a:ext cx="2190610" cy="26468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 err="1"/>
                <a:t>Rīcības</a:t>
              </a:r>
              <a:r>
                <a:rPr dirty="0"/>
                <a:t> </a:t>
              </a:r>
              <a:r>
                <a:rPr dirty="0" err="1"/>
                <a:t>virziena</a:t>
              </a:r>
              <a:r>
                <a:rPr dirty="0"/>
                <a:t> </a:t>
              </a:r>
              <a:r>
                <a:rPr dirty="0">
                  <a:solidFill>
                    <a:srgbClr val="9D2235"/>
                  </a:solidFill>
                </a:rPr>
                <a:t>INDIKATORI</a:t>
              </a:r>
              <a:r>
                <a:rPr dirty="0"/>
                <a:t>:</a:t>
              </a:r>
              <a:endParaRPr lang="lv-LV" dirty="0"/>
            </a:p>
            <a:p>
              <a:pPr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endParaRPr dirty="0">
                <a:solidFill>
                  <a:srgbClr val="FFFFFF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Kopējo SEG emisiju intensitāte pret IKP</a:t>
              </a:r>
            </a:p>
            <a:p>
              <a:endPara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Lauku / meža putnu indekss</a:t>
              </a:r>
            </a:p>
            <a:p>
              <a:endParaRPr lang="lv-LV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Sadzīves atkritumu pārstrādes līmenis</a:t>
              </a:r>
              <a:endPara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3" name="Microscope"/>
            <p:cNvSpPr/>
            <p:nvPr/>
          </p:nvSpPr>
          <p:spPr>
            <a:xfrm>
              <a:off x="674520" y="0"/>
              <a:ext cx="841568" cy="1205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58" y="0"/>
                  </a:moveTo>
                  <a:lnTo>
                    <a:pt x="5450" y="778"/>
                  </a:lnTo>
                  <a:lnTo>
                    <a:pt x="6641" y="3247"/>
                  </a:lnTo>
                  <a:lnTo>
                    <a:pt x="5792" y="3446"/>
                  </a:lnTo>
                  <a:lnTo>
                    <a:pt x="6104" y="4092"/>
                  </a:lnTo>
                  <a:cubicBezTo>
                    <a:pt x="6260" y="4416"/>
                    <a:pt x="6045" y="4765"/>
                    <a:pt x="5610" y="4922"/>
                  </a:cubicBezTo>
                  <a:cubicBezTo>
                    <a:pt x="2282" y="6123"/>
                    <a:pt x="0" y="8548"/>
                    <a:pt x="0" y="11338"/>
                  </a:cubicBezTo>
                  <a:cubicBezTo>
                    <a:pt x="0" y="13653"/>
                    <a:pt x="1568" y="15716"/>
                    <a:pt x="4002" y="17038"/>
                  </a:cubicBezTo>
                  <a:cubicBezTo>
                    <a:pt x="4586" y="17355"/>
                    <a:pt x="4834" y="17888"/>
                    <a:pt x="4600" y="18378"/>
                  </a:cubicBezTo>
                  <a:lnTo>
                    <a:pt x="4184" y="19249"/>
                  </a:lnTo>
                  <a:lnTo>
                    <a:pt x="1504" y="19249"/>
                  </a:lnTo>
                  <a:lnTo>
                    <a:pt x="383" y="21600"/>
                  </a:lnTo>
                  <a:lnTo>
                    <a:pt x="21600" y="21600"/>
                  </a:lnTo>
                  <a:lnTo>
                    <a:pt x="20479" y="19249"/>
                  </a:lnTo>
                  <a:lnTo>
                    <a:pt x="11598" y="19249"/>
                  </a:lnTo>
                  <a:lnTo>
                    <a:pt x="10562" y="17077"/>
                  </a:lnTo>
                  <a:lnTo>
                    <a:pt x="11571" y="16839"/>
                  </a:lnTo>
                  <a:lnTo>
                    <a:pt x="11765" y="17236"/>
                  </a:lnTo>
                  <a:cubicBezTo>
                    <a:pt x="11884" y="17482"/>
                    <a:pt x="13400" y="17349"/>
                    <a:pt x="15152" y="16937"/>
                  </a:cubicBezTo>
                  <a:cubicBezTo>
                    <a:pt x="16905" y="16524"/>
                    <a:pt x="18230" y="15990"/>
                    <a:pt x="18111" y="15743"/>
                  </a:cubicBezTo>
                  <a:lnTo>
                    <a:pt x="17339" y="14141"/>
                  </a:lnTo>
                  <a:lnTo>
                    <a:pt x="9985" y="15870"/>
                  </a:lnTo>
                  <a:lnTo>
                    <a:pt x="9392" y="14628"/>
                  </a:lnTo>
                  <a:lnTo>
                    <a:pt x="18738" y="12430"/>
                  </a:lnTo>
                  <a:lnTo>
                    <a:pt x="18157" y="11225"/>
                  </a:lnTo>
                  <a:lnTo>
                    <a:pt x="8816" y="13422"/>
                  </a:lnTo>
                  <a:cubicBezTo>
                    <a:pt x="8484" y="12824"/>
                    <a:pt x="7243" y="12835"/>
                    <a:pt x="6947" y="13456"/>
                  </a:cubicBezTo>
                  <a:lnTo>
                    <a:pt x="6503" y="14386"/>
                  </a:lnTo>
                  <a:cubicBezTo>
                    <a:pt x="6304" y="14804"/>
                    <a:pt x="5529" y="14924"/>
                    <a:pt x="5109" y="14596"/>
                  </a:cubicBezTo>
                  <a:cubicBezTo>
                    <a:pt x="4000" y="13729"/>
                    <a:pt x="3324" y="12589"/>
                    <a:pt x="3324" y="11338"/>
                  </a:cubicBezTo>
                  <a:cubicBezTo>
                    <a:pt x="3324" y="9736"/>
                    <a:pt x="4435" y="8310"/>
                    <a:pt x="6145" y="7417"/>
                  </a:cubicBezTo>
                  <a:cubicBezTo>
                    <a:pt x="6760" y="7095"/>
                    <a:pt x="7648" y="7292"/>
                    <a:pt x="7893" y="7801"/>
                  </a:cubicBezTo>
                  <a:lnTo>
                    <a:pt x="8198" y="8499"/>
                  </a:lnTo>
                  <a:cubicBezTo>
                    <a:pt x="7412" y="8705"/>
                    <a:pt x="6996" y="9308"/>
                    <a:pt x="7266" y="9868"/>
                  </a:cubicBezTo>
                  <a:lnTo>
                    <a:pt x="7411" y="10170"/>
                  </a:lnTo>
                  <a:lnTo>
                    <a:pt x="10048" y="9550"/>
                  </a:lnTo>
                  <a:lnTo>
                    <a:pt x="11155" y="11844"/>
                  </a:lnTo>
                  <a:lnTo>
                    <a:pt x="13852" y="11208"/>
                  </a:lnTo>
                  <a:lnTo>
                    <a:pt x="12745" y="8916"/>
                  </a:lnTo>
                  <a:lnTo>
                    <a:pt x="15302" y="8314"/>
                  </a:lnTo>
                  <a:lnTo>
                    <a:pt x="15157" y="8012"/>
                  </a:lnTo>
                  <a:cubicBezTo>
                    <a:pt x="14886" y="7450"/>
                    <a:pt x="14024" y="7146"/>
                    <a:pt x="13218" y="7317"/>
                  </a:cubicBezTo>
                  <a:lnTo>
                    <a:pt x="10821" y="2265"/>
                  </a:lnTo>
                  <a:lnTo>
                    <a:pt x="9949" y="2469"/>
                  </a:lnTo>
                  <a:lnTo>
                    <a:pt x="8758" y="0"/>
                  </a:lnTo>
                  <a:close/>
                  <a:moveTo>
                    <a:pt x="7777" y="15736"/>
                  </a:moveTo>
                  <a:cubicBezTo>
                    <a:pt x="8266" y="15736"/>
                    <a:pt x="8661" y="16014"/>
                    <a:pt x="8661" y="16355"/>
                  </a:cubicBezTo>
                  <a:cubicBezTo>
                    <a:pt x="8661" y="16696"/>
                    <a:pt x="8266" y="16972"/>
                    <a:pt x="7777" y="16972"/>
                  </a:cubicBezTo>
                  <a:cubicBezTo>
                    <a:pt x="7288" y="16972"/>
                    <a:pt x="6891" y="16696"/>
                    <a:pt x="6891" y="16355"/>
                  </a:cubicBezTo>
                  <a:cubicBezTo>
                    <a:pt x="6891" y="16014"/>
                    <a:pt x="7288" y="15736"/>
                    <a:pt x="7777" y="15736"/>
                  </a:cubicBezTo>
                  <a:close/>
                </a:path>
              </a:pathLst>
            </a:custGeom>
            <a:solidFill>
              <a:srgbClr val="9D2235"/>
            </a:solidFill>
            <a:ln w="12700" cap="flat">
              <a:noFill/>
              <a:miter lim="400000"/>
            </a:ln>
            <a:effectLst>
              <a:reflection stA="50000" endPos="40000" dir="5400000" sy="-100000" algn="bl" rotWithShape="0"/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07" name="Group"/>
          <p:cNvGrpSpPr/>
          <p:nvPr/>
        </p:nvGrpSpPr>
        <p:grpSpPr>
          <a:xfrm>
            <a:off x="7061630" y="987054"/>
            <a:ext cx="4752528" cy="5772280"/>
            <a:chOff x="-813647" y="-87859"/>
            <a:chExt cx="4752524" cy="5772279"/>
          </a:xfrm>
        </p:grpSpPr>
        <p:sp>
          <p:nvSpPr>
            <p:cNvPr id="105" name="Galvenie UZDEVUMI šajā rīcības virzienā:…"/>
            <p:cNvSpPr txBox="1"/>
            <p:nvPr/>
          </p:nvSpPr>
          <p:spPr>
            <a:xfrm>
              <a:off x="-813647" y="1252443"/>
              <a:ext cx="4752524" cy="44319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 err="1"/>
                <a:t>Galvenie</a:t>
              </a:r>
              <a:r>
                <a:rPr dirty="0"/>
                <a:t> </a:t>
              </a:r>
              <a:r>
                <a:rPr dirty="0">
                  <a:solidFill>
                    <a:srgbClr val="9D2235"/>
                  </a:solidFill>
                </a:rPr>
                <a:t>UZDEVUMI</a:t>
              </a:r>
              <a:endParaRPr lang="lv-LV" dirty="0">
                <a:solidFill>
                  <a:srgbClr val="9D2235"/>
                </a:solidFill>
              </a:endParaRPr>
            </a:p>
            <a:p>
              <a:pPr algn="ctr"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lv-LV" dirty="0"/>
                <a:t>  </a:t>
              </a:r>
              <a:r>
                <a:rPr dirty="0" err="1"/>
                <a:t>rīcības</a:t>
              </a:r>
              <a:r>
                <a:rPr dirty="0"/>
                <a:t> </a:t>
              </a:r>
              <a:r>
                <a:rPr dirty="0" err="1"/>
                <a:t>virzienā</a:t>
              </a:r>
              <a:r>
                <a:rPr dirty="0"/>
                <a:t>:</a:t>
              </a:r>
              <a:endParaRPr lang="lv-LV" dirty="0"/>
            </a:p>
            <a:p>
              <a:pPr algn="ctr"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endParaRPr dirty="0">
                <a:solidFill>
                  <a:srgbClr val="FFFFFF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4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Tehnoloģiju atklājumi,</a:t>
              </a: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kas aizstāj fosilo kurināmo ar izmaksu efektīviem AER risinājumiem</a:t>
              </a:r>
            </a:p>
            <a:p>
              <a:endParaRPr lang="lv-LV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Oglekļa dioksīda piesaistes palielināšana </a:t>
              </a:r>
              <a:r>
                <a:rPr lang="lv-LV" sz="14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dabas kapitāla ilgtspējīgā apsaimniekošanā</a:t>
              </a:r>
            </a:p>
            <a:p>
              <a:endParaRPr lang="lv-LV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Pasākumi </a:t>
              </a:r>
              <a:r>
                <a:rPr lang="lv-LV" sz="14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atkritumu pārstrādes </a:t>
              </a: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palielināšanai, noglabājamo atkritumu samazināšanai un resursu efektīvākai izmantošanai</a:t>
              </a:r>
            </a:p>
            <a:p>
              <a:endParaRPr lang="lv-LV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4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Bioloģiskās daudzveidības aizsardzības mērķu noteikšana un dabas vērtību saglabāšana</a:t>
              </a:r>
            </a:p>
            <a:p>
              <a:endParaRPr lang="lv-LV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Izpratnes veidošana par </a:t>
              </a:r>
              <a:r>
                <a:rPr lang="lv-LV" sz="14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paradumu un dzīvesveida maiņas </a:t>
              </a: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nepieciešamību</a:t>
              </a:r>
              <a:endPara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6" name="Calculator"/>
            <p:cNvSpPr/>
            <p:nvPr/>
          </p:nvSpPr>
          <p:spPr>
            <a:xfrm>
              <a:off x="1043437" y="-87859"/>
              <a:ext cx="719585" cy="1018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2" y="0"/>
                  </a:moveTo>
                  <a:cubicBezTo>
                    <a:pt x="681" y="0"/>
                    <a:pt x="0" y="481"/>
                    <a:pt x="0" y="1075"/>
                  </a:cubicBezTo>
                  <a:lnTo>
                    <a:pt x="0" y="20525"/>
                  </a:lnTo>
                  <a:cubicBezTo>
                    <a:pt x="0" y="21119"/>
                    <a:pt x="681" y="21600"/>
                    <a:pt x="1522" y="21600"/>
                  </a:cubicBezTo>
                  <a:lnTo>
                    <a:pt x="20081" y="21600"/>
                  </a:lnTo>
                  <a:cubicBezTo>
                    <a:pt x="20922" y="21600"/>
                    <a:pt x="21600" y="21119"/>
                    <a:pt x="21600" y="20525"/>
                  </a:cubicBezTo>
                  <a:lnTo>
                    <a:pt x="21600" y="1075"/>
                  </a:lnTo>
                  <a:cubicBezTo>
                    <a:pt x="21592" y="481"/>
                    <a:pt x="20912" y="0"/>
                    <a:pt x="20071" y="0"/>
                  </a:cubicBezTo>
                  <a:lnTo>
                    <a:pt x="1522" y="0"/>
                  </a:lnTo>
                  <a:close/>
                  <a:moveTo>
                    <a:pt x="2866" y="1696"/>
                  </a:moveTo>
                  <a:lnTo>
                    <a:pt x="18734" y="1696"/>
                  </a:lnTo>
                  <a:cubicBezTo>
                    <a:pt x="19017" y="1696"/>
                    <a:pt x="19254" y="1857"/>
                    <a:pt x="19254" y="2062"/>
                  </a:cubicBezTo>
                  <a:lnTo>
                    <a:pt x="19254" y="4985"/>
                  </a:lnTo>
                  <a:cubicBezTo>
                    <a:pt x="19254" y="5185"/>
                    <a:pt x="19024" y="5351"/>
                    <a:pt x="18734" y="5351"/>
                  </a:cubicBezTo>
                  <a:lnTo>
                    <a:pt x="2866" y="5351"/>
                  </a:lnTo>
                  <a:cubicBezTo>
                    <a:pt x="2583" y="5351"/>
                    <a:pt x="2348" y="5190"/>
                    <a:pt x="2348" y="4985"/>
                  </a:cubicBezTo>
                  <a:lnTo>
                    <a:pt x="2348" y="2062"/>
                  </a:lnTo>
                  <a:cubicBezTo>
                    <a:pt x="2348" y="1862"/>
                    <a:pt x="2576" y="1696"/>
                    <a:pt x="2866" y="1696"/>
                  </a:cubicBezTo>
                  <a:close/>
                  <a:moveTo>
                    <a:pt x="17580" y="6615"/>
                  </a:moveTo>
                  <a:cubicBezTo>
                    <a:pt x="17771" y="6615"/>
                    <a:pt x="17924" y="6723"/>
                    <a:pt x="17924" y="6858"/>
                  </a:cubicBezTo>
                  <a:cubicBezTo>
                    <a:pt x="17924" y="6993"/>
                    <a:pt x="17771" y="7101"/>
                    <a:pt x="17580" y="7101"/>
                  </a:cubicBezTo>
                  <a:cubicBezTo>
                    <a:pt x="17389" y="7106"/>
                    <a:pt x="17236" y="6993"/>
                    <a:pt x="17236" y="6858"/>
                  </a:cubicBezTo>
                  <a:cubicBezTo>
                    <a:pt x="17236" y="6723"/>
                    <a:pt x="17389" y="6615"/>
                    <a:pt x="17580" y="6615"/>
                  </a:cubicBezTo>
                  <a:close/>
                  <a:moveTo>
                    <a:pt x="2890" y="6674"/>
                  </a:moveTo>
                  <a:lnTo>
                    <a:pt x="5121" y="6674"/>
                  </a:lnTo>
                  <a:cubicBezTo>
                    <a:pt x="5419" y="6674"/>
                    <a:pt x="5663" y="6847"/>
                    <a:pt x="5663" y="7057"/>
                  </a:cubicBezTo>
                  <a:lnTo>
                    <a:pt x="5663" y="8073"/>
                  </a:lnTo>
                  <a:cubicBezTo>
                    <a:pt x="5663" y="8284"/>
                    <a:pt x="5419" y="8456"/>
                    <a:pt x="5121" y="8456"/>
                  </a:cubicBezTo>
                  <a:lnTo>
                    <a:pt x="2890" y="8456"/>
                  </a:lnTo>
                  <a:cubicBezTo>
                    <a:pt x="2592" y="8456"/>
                    <a:pt x="2348" y="8284"/>
                    <a:pt x="2348" y="8073"/>
                  </a:cubicBezTo>
                  <a:lnTo>
                    <a:pt x="2348" y="7057"/>
                  </a:lnTo>
                  <a:cubicBezTo>
                    <a:pt x="2348" y="6847"/>
                    <a:pt x="2592" y="6674"/>
                    <a:pt x="2890" y="6674"/>
                  </a:cubicBezTo>
                  <a:close/>
                  <a:moveTo>
                    <a:pt x="7400" y="6674"/>
                  </a:moveTo>
                  <a:lnTo>
                    <a:pt x="9669" y="6674"/>
                  </a:lnTo>
                  <a:cubicBezTo>
                    <a:pt x="9967" y="6674"/>
                    <a:pt x="10211" y="6847"/>
                    <a:pt x="10211" y="7057"/>
                  </a:cubicBezTo>
                  <a:lnTo>
                    <a:pt x="10211" y="8073"/>
                  </a:lnTo>
                  <a:cubicBezTo>
                    <a:pt x="10211" y="8284"/>
                    <a:pt x="9967" y="8456"/>
                    <a:pt x="9669" y="8456"/>
                  </a:cubicBezTo>
                  <a:lnTo>
                    <a:pt x="7400" y="8456"/>
                  </a:lnTo>
                  <a:cubicBezTo>
                    <a:pt x="7102" y="8456"/>
                    <a:pt x="6858" y="8284"/>
                    <a:pt x="6858" y="8073"/>
                  </a:cubicBezTo>
                  <a:lnTo>
                    <a:pt x="6858" y="7057"/>
                  </a:lnTo>
                  <a:cubicBezTo>
                    <a:pt x="6858" y="6847"/>
                    <a:pt x="7102" y="6674"/>
                    <a:pt x="7400" y="6674"/>
                  </a:cubicBezTo>
                  <a:close/>
                  <a:moveTo>
                    <a:pt x="11924" y="6674"/>
                  </a:moveTo>
                  <a:lnTo>
                    <a:pt x="14195" y="6674"/>
                  </a:lnTo>
                  <a:cubicBezTo>
                    <a:pt x="14493" y="6674"/>
                    <a:pt x="14738" y="6847"/>
                    <a:pt x="14738" y="7057"/>
                  </a:cubicBezTo>
                  <a:lnTo>
                    <a:pt x="14738" y="8073"/>
                  </a:lnTo>
                  <a:cubicBezTo>
                    <a:pt x="14738" y="8284"/>
                    <a:pt x="14493" y="8456"/>
                    <a:pt x="14195" y="8456"/>
                  </a:cubicBezTo>
                  <a:lnTo>
                    <a:pt x="11924" y="8456"/>
                  </a:lnTo>
                  <a:cubicBezTo>
                    <a:pt x="11626" y="8456"/>
                    <a:pt x="11382" y="8284"/>
                    <a:pt x="11382" y="8073"/>
                  </a:cubicBezTo>
                  <a:lnTo>
                    <a:pt x="11382" y="7057"/>
                  </a:lnTo>
                  <a:cubicBezTo>
                    <a:pt x="11382" y="6847"/>
                    <a:pt x="11626" y="6674"/>
                    <a:pt x="11924" y="6674"/>
                  </a:cubicBezTo>
                  <a:close/>
                  <a:moveTo>
                    <a:pt x="16433" y="7290"/>
                  </a:moveTo>
                  <a:lnTo>
                    <a:pt x="18743" y="7290"/>
                  </a:lnTo>
                  <a:lnTo>
                    <a:pt x="18743" y="7685"/>
                  </a:lnTo>
                  <a:lnTo>
                    <a:pt x="16433" y="7685"/>
                  </a:lnTo>
                  <a:lnTo>
                    <a:pt x="16433" y="7290"/>
                  </a:lnTo>
                  <a:close/>
                  <a:moveTo>
                    <a:pt x="17580" y="7867"/>
                  </a:moveTo>
                  <a:cubicBezTo>
                    <a:pt x="17771" y="7867"/>
                    <a:pt x="17924" y="7975"/>
                    <a:pt x="17924" y="8110"/>
                  </a:cubicBezTo>
                  <a:cubicBezTo>
                    <a:pt x="17924" y="8245"/>
                    <a:pt x="17771" y="8353"/>
                    <a:pt x="17580" y="8353"/>
                  </a:cubicBezTo>
                  <a:cubicBezTo>
                    <a:pt x="17389" y="8353"/>
                    <a:pt x="17236" y="8245"/>
                    <a:pt x="17236" y="8110"/>
                  </a:cubicBezTo>
                  <a:cubicBezTo>
                    <a:pt x="17236" y="7975"/>
                    <a:pt x="17389" y="7867"/>
                    <a:pt x="17580" y="7867"/>
                  </a:cubicBezTo>
                  <a:close/>
                  <a:moveTo>
                    <a:pt x="2890" y="9580"/>
                  </a:moveTo>
                  <a:lnTo>
                    <a:pt x="5121" y="9580"/>
                  </a:lnTo>
                  <a:cubicBezTo>
                    <a:pt x="5419" y="9580"/>
                    <a:pt x="5663" y="9752"/>
                    <a:pt x="5663" y="9963"/>
                  </a:cubicBezTo>
                  <a:lnTo>
                    <a:pt x="5663" y="10979"/>
                  </a:lnTo>
                  <a:cubicBezTo>
                    <a:pt x="5663" y="11189"/>
                    <a:pt x="5419" y="11362"/>
                    <a:pt x="5121" y="11362"/>
                  </a:cubicBezTo>
                  <a:lnTo>
                    <a:pt x="2890" y="11362"/>
                  </a:lnTo>
                  <a:cubicBezTo>
                    <a:pt x="2592" y="11362"/>
                    <a:pt x="2348" y="11189"/>
                    <a:pt x="2348" y="10979"/>
                  </a:cubicBezTo>
                  <a:lnTo>
                    <a:pt x="2348" y="9963"/>
                  </a:lnTo>
                  <a:cubicBezTo>
                    <a:pt x="2348" y="9752"/>
                    <a:pt x="2592" y="9580"/>
                    <a:pt x="2890" y="9580"/>
                  </a:cubicBezTo>
                  <a:close/>
                  <a:moveTo>
                    <a:pt x="7400" y="9580"/>
                  </a:moveTo>
                  <a:lnTo>
                    <a:pt x="9669" y="9580"/>
                  </a:lnTo>
                  <a:cubicBezTo>
                    <a:pt x="9967" y="9580"/>
                    <a:pt x="10211" y="9752"/>
                    <a:pt x="10211" y="9963"/>
                  </a:cubicBezTo>
                  <a:lnTo>
                    <a:pt x="10211" y="10979"/>
                  </a:lnTo>
                  <a:cubicBezTo>
                    <a:pt x="10211" y="11189"/>
                    <a:pt x="9967" y="11362"/>
                    <a:pt x="9669" y="11362"/>
                  </a:cubicBezTo>
                  <a:lnTo>
                    <a:pt x="7400" y="11362"/>
                  </a:lnTo>
                  <a:cubicBezTo>
                    <a:pt x="7102" y="11362"/>
                    <a:pt x="6858" y="11189"/>
                    <a:pt x="6858" y="10979"/>
                  </a:cubicBezTo>
                  <a:lnTo>
                    <a:pt x="6858" y="9963"/>
                  </a:lnTo>
                  <a:cubicBezTo>
                    <a:pt x="6858" y="9752"/>
                    <a:pt x="7102" y="9580"/>
                    <a:pt x="7400" y="9580"/>
                  </a:cubicBezTo>
                  <a:close/>
                  <a:moveTo>
                    <a:pt x="11924" y="9580"/>
                  </a:moveTo>
                  <a:lnTo>
                    <a:pt x="14195" y="9580"/>
                  </a:lnTo>
                  <a:cubicBezTo>
                    <a:pt x="14493" y="9580"/>
                    <a:pt x="14738" y="9752"/>
                    <a:pt x="14738" y="9963"/>
                  </a:cubicBezTo>
                  <a:lnTo>
                    <a:pt x="14738" y="10979"/>
                  </a:lnTo>
                  <a:cubicBezTo>
                    <a:pt x="14738" y="11189"/>
                    <a:pt x="14493" y="11362"/>
                    <a:pt x="14195" y="11362"/>
                  </a:cubicBezTo>
                  <a:lnTo>
                    <a:pt x="11924" y="11362"/>
                  </a:lnTo>
                  <a:cubicBezTo>
                    <a:pt x="11626" y="11362"/>
                    <a:pt x="11382" y="11189"/>
                    <a:pt x="11382" y="10979"/>
                  </a:cubicBezTo>
                  <a:lnTo>
                    <a:pt x="11382" y="9963"/>
                  </a:lnTo>
                  <a:cubicBezTo>
                    <a:pt x="11382" y="9752"/>
                    <a:pt x="11626" y="9580"/>
                    <a:pt x="11924" y="9580"/>
                  </a:cubicBezTo>
                  <a:close/>
                  <a:moveTo>
                    <a:pt x="16969" y="9752"/>
                  </a:moveTo>
                  <a:lnTo>
                    <a:pt x="17587" y="10189"/>
                  </a:lnTo>
                  <a:lnTo>
                    <a:pt x="18208" y="9752"/>
                  </a:lnTo>
                  <a:lnTo>
                    <a:pt x="18598" y="10027"/>
                  </a:lnTo>
                  <a:lnTo>
                    <a:pt x="17979" y="10466"/>
                  </a:lnTo>
                  <a:lnTo>
                    <a:pt x="18598" y="10903"/>
                  </a:lnTo>
                  <a:lnTo>
                    <a:pt x="18199" y="11183"/>
                  </a:lnTo>
                  <a:lnTo>
                    <a:pt x="17580" y="10746"/>
                  </a:lnTo>
                  <a:lnTo>
                    <a:pt x="16961" y="11183"/>
                  </a:lnTo>
                  <a:lnTo>
                    <a:pt x="16572" y="10908"/>
                  </a:lnTo>
                  <a:lnTo>
                    <a:pt x="17191" y="10471"/>
                  </a:lnTo>
                  <a:lnTo>
                    <a:pt x="16572" y="10034"/>
                  </a:lnTo>
                  <a:lnTo>
                    <a:pt x="16969" y="9752"/>
                  </a:lnTo>
                  <a:close/>
                  <a:moveTo>
                    <a:pt x="2890" y="12437"/>
                  </a:moveTo>
                  <a:lnTo>
                    <a:pt x="5121" y="12437"/>
                  </a:lnTo>
                  <a:cubicBezTo>
                    <a:pt x="5419" y="12437"/>
                    <a:pt x="5663" y="12609"/>
                    <a:pt x="5663" y="12820"/>
                  </a:cubicBezTo>
                  <a:lnTo>
                    <a:pt x="5663" y="13834"/>
                  </a:lnTo>
                  <a:cubicBezTo>
                    <a:pt x="5663" y="14045"/>
                    <a:pt x="5419" y="14219"/>
                    <a:pt x="5121" y="14219"/>
                  </a:cubicBezTo>
                  <a:lnTo>
                    <a:pt x="2890" y="14219"/>
                  </a:lnTo>
                  <a:cubicBezTo>
                    <a:pt x="2592" y="14219"/>
                    <a:pt x="2348" y="14045"/>
                    <a:pt x="2348" y="13834"/>
                  </a:cubicBezTo>
                  <a:lnTo>
                    <a:pt x="2348" y="12820"/>
                  </a:lnTo>
                  <a:cubicBezTo>
                    <a:pt x="2348" y="12609"/>
                    <a:pt x="2592" y="12437"/>
                    <a:pt x="2890" y="12437"/>
                  </a:cubicBezTo>
                  <a:close/>
                  <a:moveTo>
                    <a:pt x="7400" y="12437"/>
                  </a:moveTo>
                  <a:lnTo>
                    <a:pt x="9669" y="12437"/>
                  </a:lnTo>
                  <a:cubicBezTo>
                    <a:pt x="9967" y="12437"/>
                    <a:pt x="10211" y="12609"/>
                    <a:pt x="10211" y="12820"/>
                  </a:cubicBezTo>
                  <a:lnTo>
                    <a:pt x="10211" y="13834"/>
                  </a:lnTo>
                  <a:cubicBezTo>
                    <a:pt x="10211" y="14045"/>
                    <a:pt x="9967" y="14219"/>
                    <a:pt x="9669" y="14219"/>
                  </a:cubicBezTo>
                  <a:lnTo>
                    <a:pt x="7400" y="14219"/>
                  </a:lnTo>
                  <a:cubicBezTo>
                    <a:pt x="7102" y="14219"/>
                    <a:pt x="6858" y="14045"/>
                    <a:pt x="6858" y="13834"/>
                  </a:cubicBezTo>
                  <a:lnTo>
                    <a:pt x="6858" y="12820"/>
                  </a:lnTo>
                  <a:cubicBezTo>
                    <a:pt x="6858" y="12609"/>
                    <a:pt x="7102" y="12437"/>
                    <a:pt x="7400" y="12437"/>
                  </a:cubicBezTo>
                  <a:close/>
                  <a:moveTo>
                    <a:pt x="11924" y="12437"/>
                  </a:moveTo>
                  <a:lnTo>
                    <a:pt x="14195" y="12437"/>
                  </a:lnTo>
                  <a:cubicBezTo>
                    <a:pt x="14493" y="12437"/>
                    <a:pt x="14738" y="12609"/>
                    <a:pt x="14738" y="12820"/>
                  </a:cubicBezTo>
                  <a:lnTo>
                    <a:pt x="14738" y="13834"/>
                  </a:lnTo>
                  <a:cubicBezTo>
                    <a:pt x="14738" y="14045"/>
                    <a:pt x="14493" y="14219"/>
                    <a:pt x="14195" y="14219"/>
                  </a:cubicBezTo>
                  <a:lnTo>
                    <a:pt x="11924" y="14219"/>
                  </a:lnTo>
                  <a:cubicBezTo>
                    <a:pt x="11626" y="14219"/>
                    <a:pt x="11382" y="14045"/>
                    <a:pt x="11382" y="13834"/>
                  </a:cubicBezTo>
                  <a:lnTo>
                    <a:pt x="11382" y="12820"/>
                  </a:lnTo>
                  <a:cubicBezTo>
                    <a:pt x="11382" y="12609"/>
                    <a:pt x="11626" y="12437"/>
                    <a:pt x="11924" y="12437"/>
                  </a:cubicBezTo>
                  <a:close/>
                  <a:moveTo>
                    <a:pt x="16426" y="13127"/>
                  </a:moveTo>
                  <a:lnTo>
                    <a:pt x="18734" y="13127"/>
                  </a:lnTo>
                  <a:lnTo>
                    <a:pt x="18734" y="13522"/>
                  </a:lnTo>
                  <a:lnTo>
                    <a:pt x="16426" y="13522"/>
                  </a:lnTo>
                  <a:lnTo>
                    <a:pt x="16426" y="13127"/>
                  </a:lnTo>
                  <a:close/>
                  <a:moveTo>
                    <a:pt x="2890" y="15292"/>
                  </a:moveTo>
                  <a:lnTo>
                    <a:pt x="5121" y="15292"/>
                  </a:lnTo>
                  <a:cubicBezTo>
                    <a:pt x="5419" y="15292"/>
                    <a:pt x="5663" y="15466"/>
                    <a:pt x="5663" y="15677"/>
                  </a:cubicBezTo>
                  <a:lnTo>
                    <a:pt x="5663" y="16691"/>
                  </a:lnTo>
                  <a:cubicBezTo>
                    <a:pt x="5663" y="16902"/>
                    <a:pt x="5419" y="17074"/>
                    <a:pt x="5121" y="17074"/>
                  </a:cubicBezTo>
                  <a:lnTo>
                    <a:pt x="2890" y="17074"/>
                  </a:lnTo>
                  <a:cubicBezTo>
                    <a:pt x="2592" y="17074"/>
                    <a:pt x="2348" y="16902"/>
                    <a:pt x="2348" y="16691"/>
                  </a:cubicBezTo>
                  <a:lnTo>
                    <a:pt x="2348" y="15677"/>
                  </a:lnTo>
                  <a:cubicBezTo>
                    <a:pt x="2348" y="15466"/>
                    <a:pt x="2592" y="15292"/>
                    <a:pt x="2890" y="15292"/>
                  </a:cubicBezTo>
                  <a:close/>
                  <a:moveTo>
                    <a:pt x="7400" y="15292"/>
                  </a:moveTo>
                  <a:lnTo>
                    <a:pt x="9669" y="15292"/>
                  </a:lnTo>
                  <a:cubicBezTo>
                    <a:pt x="9967" y="15292"/>
                    <a:pt x="10211" y="15466"/>
                    <a:pt x="10211" y="15677"/>
                  </a:cubicBezTo>
                  <a:lnTo>
                    <a:pt x="10211" y="16691"/>
                  </a:lnTo>
                  <a:cubicBezTo>
                    <a:pt x="10211" y="16902"/>
                    <a:pt x="9967" y="17074"/>
                    <a:pt x="9669" y="17074"/>
                  </a:cubicBezTo>
                  <a:lnTo>
                    <a:pt x="7400" y="17074"/>
                  </a:lnTo>
                  <a:cubicBezTo>
                    <a:pt x="7102" y="17074"/>
                    <a:pt x="6858" y="16902"/>
                    <a:pt x="6858" y="16691"/>
                  </a:cubicBezTo>
                  <a:lnTo>
                    <a:pt x="6858" y="15677"/>
                  </a:lnTo>
                  <a:cubicBezTo>
                    <a:pt x="6858" y="15466"/>
                    <a:pt x="7102" y="15292"/>
                    <a:pt x="7400" y="15292"/>
                  </a:cubicBezTo>
                  <a:close/>
                  <a:moveTo>
                    <a:pt x="11924" y="15292"/>
                  </a:moveTo>
                  <a:lnTo>
                    <a:pt x="14195" y="15292"/>
                  </a:lnTo>
                  <a:cubicBezTo>
                    <a:pt x="14493" y="15292"/>
                    <a:pt x="14738" y="15466"/>
                    <a:pt x="14738" y="15677"/>
                  </a:cubicBezTo>
                  <a:lnTo>
                    <a:pt x="14738" y="16691"/>
                  </a:lnTo>
                  <a:cubicBezTo>
                    <a:pt x="14738" y="16902"/>
                    <a:pt x="14493" y="17074"/>
                    <a:pt x="14195" y="17074"/>
                  </a:cubicBezTo>
                  <a:lnTo>
                    <a:pt x="11924" y="17074"/>
                  </a:lnTo>
                  <a:cubicBezTo>
                    <a:pt x="11626" y="17074"/>
                    <a:pt x="11382" y="16902"/>
                    <a:pt x="11382" y="16691"/>
                  </a:cubicBezTo>
                  <a:lnTo>
                    <a:pt x="11382" y="15677"/>
                  </a:lnTo>
                  <a:cubicBezTo>
                    <a:pt x="11382" y="15466"/>
                    <a:pt x="11626" y="15292"/>
                    <a:pt x="11924" y="15292"/>
                  </a:cubicBezTo>
                  <a:close/>
                  <a:moveTo>
                    <a:pt x="17305" y="15368"/>
                  </a:moveTo>
                  <a:lnTo>
                    <a:pt x="17864" y="15368"/>
                  </a:lnTo>
                  <a:lnTo>
                    <a:pt x="17864" y="15984"/>
                  </a:lnTo>
                  <a:lnTo>
                    <a:pt x="18734" y="15984"/>
                  </a:lnTo>
                  <a:lnTo>
                    <a:pt x="18734" y="16379"/>
                  </a:lnTo>
                  <a:lnTo>
                    <a:pt x="17864" y="16379"/>
                  </a:lnTo>
                  <a:lnTo>
                    <a:pt x="17864" y="17000"/>
                  </a:lnTo>
                  <a:lnTo>
                    <a:pt x="17305" y="17000"/>
                  </a:lnTo>
                  <a:lnTo>
                    <a:pt x="17305" y="16379"/>
                  </a:lnTo>
                  <a:lnTo>
                    <a:pt x="16433" y="16379"/>
                  </a:lnTo>
                  <a:lnTo>
                    <a:pt x="16433" y="15984"/>
                  </a:lnTo>
                  <a:lnTo>
                    <a:pt x="17305" y="15984"/>
                  </a:lnTo>
                  <a:lnTo>
                    <a:pt x="17305" y="15368"/>
                  </a:lnTo>
                  <a:close/>
                  <a:moveTo>
                    <a:pt x="2897" y="18144"/>
                  </a:moveTo>
                  <a:lnTo>
                    <a:pt x="9669" y="18144"/>
                  </a:lnTo>
                  <a:cubicBezTo>
                    <a:pt x="9967" y="18144"/>
                    <a:pt x="10211" y="18316"/>
                    <a:pt x="10211" y="18527"/>
                  </a:cubicBezTo>
                  <a:lnTo>
                    <a:pt x="10211" y="19543"/>
                  </a:lnTo>
                  <a:cubicBezTo>
                    <a:pt x="10211" y="19754"/>
                    <a:pt x="9967" y="19926"/>
                    <a:pt x="9669" y="19926"/>
                  </a:cubicBezTo>
                  <a:lnTo>
                    <a:pt x="2897" y="19926"/>
                  </a:lnTo>
                  <a:cubicBezTo>
                    <a:pt x="2599" y="19926"/>
                    <a:pt x="2355" y="19754"/>
                    <a:pt x="2355" y="19543"/>
                  </a:cubicBezTo>
                  <a:lnTo>
                    <a:pt x="2355" y="18527"/>
                  </a:lnTo>
                  <a:cubicBezTo>
                    <a:pt x="2355" y="18316"/>
                    <a:pt x="2599" y="18144"/>
                    <a:pt x="2897" y="18144"/>
                  </a:cubicBezTo>
                  <a:close/>
                  <a:moveTo>
                    <a:pt x="11924" y="18144"/>
                  </a:moveTo>
                  <a:lnTo>
                    <a:pt x="14195" y="18144"/>
                  </a:lnTo>
                  <a:cubicBezTo>
                    <a:pt x="14493" y="18144"/>
                    <a:pt x="14738" y="18316"/>
                    <a:pt x="14738" y="18527"/>
                  </a:cubicBezTo>
                  <a:lnTo>
                    <a:pt x="14738" y="19543"/>
                  </a:lnTo>
                  <a:cubicBezTo>
                    <a:pt x="14738" y="19754"/>
                    <a:pt x="14493" y="19926"/>
                    <a:pt x="14195" y="19926"/>
                  </a:cubicBezTo>
                  <a:lnTo>
                    <a:pt x="11924" y="19926"/>
                  </a:lnTo>
                  <a:cubicBezTo>
                    <a:pt x="11626" y="19926"/>
                    <a:pt x="11382" y="19754"/>
                    <a:pt x="11382" y="19543"/>
                  </a:cubicBezTo>
                  <a:lnTo>
                    <a:pt x="11382" y="18527"/>
                  </a:lnTo>
                  <a:cubicBezTo>
                    <a:pt x="11382" y="18316"/>
                    <a:pt x="11626" y="18144"/>
                    <a:pt x="11924" y="18144"/>
                  </a:cubicBezTo>
                  <a:close/>
                  <a:moveTo>
                    <a:pt x="16426" y="18517"/>
                  </a:moveTo>
                  <a:lnTo>
                    <a:pt x="18734" y="18517"/>
                  </a:lnTo>
                  <a:lnTo>
                    <a:pt x="18734" y="18910"/>
                  </a:lnTo>
                  <a:lnTo>
                    <a:pt x="16426" y="18910"/>
                  </a:lnTo>
                  <a:lnTo>
                    <a:pt x="16426" y="18517"/>
                  </a:lnTo>
                  <a:close/>
                  <a:moveTo>
                    <a:pt x="16426" y="19165"/>
                  </a:moveTo>
                  <a:lnTo>
                    <a:pt x="18734" y="19165"/>
                  </a:lnTo>
                  <a:lnTo>
                    <a:pt x="18734" y="19558"/>
                  </a:lnTo>
                  <a:lnTo>
                    <a:pt x="16426" y="19558"/>
                  </a:lnTo>
                  <a:lnTo>
                    <a:pt x="16426" y="19165"/>
                  </a:lnTo>
                  <a:close/>
                </a:path>
              </a:pathLst>
            </a:custGeom>
            <a:solidFill>
              <a:srgbClr val="9D2235"/>
            </a:solidFill>
            <a:ln w="12700" cap="flat">
              <a:noFill/>
              <a:miter lim="400000"/>
            </a:ln>
            <a:effectLst>
              <a:reflection stA="50000" endPos="40000" dir="5400000" sy="-100000" algn="bl" rotWithShape="0"/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5" name="Picture 6">
            <a:extLst>
              <a:ext uri="{FF2B5EF4-FFF2-40B4-BE49-F238E27FC236}">
                <a16:creationId xmlns:a16="http://schemas.microsoft.com/office/drawing/2014/main" id="{54388224-5092-EC49-9783-06B702767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98" t="-25409" r="-19498" b="-25409"/>
          <a:stretch>
            <a:fillRect/>
          </a:stretch>
        </p:blipFill>
        <p:spPr bwMode="auto">
          <a:xfrm>
            <a:off x="0" y="-26266"/>
            <a:ext cx="944716" cy="100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61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1"/>
          <p:cNvSpPr txBox="1"/>
          <p:nvPr/>
        </p:nvSpPr>
        <p:spPr>
          <a:xfrm>
            <a:off x="872044" y="57951"/>
            <a:ext cx="7722623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600"/>
              </a:spcBef>
              <a:defRPr sz="2400" b="1">
                <a:solidFill>
                  <a:srgbClr val="9D2235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 eaLnBrk="0" fontAlgn="base">
              <a:spcAft>
                <a:spcPts val="600"/>
              </a:spcAft>
            </a:pPr>
            <a:r>
              <a:rPr lang="lv-LV" altLang="lv-LV" dirty="0">
                <a:latin typeface="Verdana" panose="020B0604030504040204" pitchFamily="34" charset="0"/>
                <a:ea typeface="Verdana" panose="020B0604030504040204" pitchFamily="34" charset="0"/>
              </a:rPr>
              <a:t>Kvalitatīva dzīves vide un teritoriju attīstība</a:t>
            </a:r>
          </a:p>
        </p:txBody>
      </p:sp>
      <p:sp>
        <p:nvSpPr>
          <p:cNvPr id="98" name="Rectangle 3"/>
          <p:cNvSpPr txBox="1"/>
          <p:nvPr/>
        </p:nvSpPr>
        <p:spPr>
          <a:xfrm>
            <a:off x="955708" y="507588"/>
            <a:ext cx="4531045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600"/>
              </a:spcBef>
              <a:defRPr b="1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spcAft>
                <a:spcPts val="400"/>
              </a:spcAft>
            </a:pPr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Tehnoloģiskā vide un pakalpojumi</a:t>
            </a:r>
          </a:p>
        </p:txBody>
      </p:sp>
      <p:grpSp>
        <p:nvGrpSpPr>
          <p:cNvPr id="101" name="Group"/>
          <p:cNvGrpSpPr/>
          <p:nvPr/>
        </p:nvGrpSpPr>
        <p:grpSpPr>
          <a:xfrm>
            <a:off x="511728" y="899061"/>
            <a:ext cx="3658295" cy="6818240"/>
            <a:chOff x="-456436" y="0"/>
            <a:chExt cx="3658294" cy="6818238"/>
          </a:xfrm>
        </p:grpSpPr>
        <p:sp>
          <p:nvSpPr>
            <p:cNvPr id="99" name="Lielākie rīcības virziena IZAICINĀJUMI:…"/>
            <p:cNvSpPr txBox="1"/>
            <p:nvPr/>
          </p:nvSpPr>
          <p:spPr>
            <a:xfrm>
              <a:off x="-456436" y="1155155"/>
              <a:ext cx="3658294" cy="56630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lv-LV" dirty="0"/>
                <a:t>R</a:t>
              </a:r>
              <a:r>
                <a:rPr dirty="0" err="1"/>
                <a:t>īcības</a:t>
              </a:r>
              <a:r>
                <a:rPr dirty="0"/>
                <a:t> </a:t>
              </a:r>
              <a:r>
                <a:rPr dirty="0" err="1"/>
                <a:t>virziena</a:t>
              </a:r>
              <a:r>
                <a:rPr dirty="0"/>
                <a:t> </a:t>
              </a:r>
              <a:r>
                <a:rPr dirty="0">
                  <a:solidFill>
                    <a:srgbClr val="9D2235"/>
                  </a:solidFill>
                </a:rPr>
                <a:t>IZAICINĀJUMI</a:t>
              </a:r>
              <a:r>
                <a:rPr dirty="0"/>
                <a:t>:</a:t>
              </a:r>
              <a:endParaRPr lang="lv-LV" dirty="0"/>
            </a:p>
            <a:p>
              <a:pPr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endParaRPr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4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Nevienmērīga infrastruktūras pieejamība </a:t>
              </a: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uzņēmējdarbības vietās un apdzīvotās teritorijās (autoceļu kvalitāte, digitālās, ETL uzlādes)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lv-LV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Nepieciešamība nodrošināt kvalitatīvus valsts un pašvaldību pakalpojumus </a:t>
              </a:r>
              <a:r>
                <a:rPr lang="lv-LV" sz="14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maza blīvuma apdzīvotības apstākļos</a:t>
              </a: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lv-LV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Potenciāls </a:t>
              </a:r>
              <a:r>
                <a:rPr lang="lv-LV" sz="14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lokāliem </a:t>
              </a:r>
              <a:r>
                <a:rPr lang="lv-LV" sz="1400" b="1" dirty="0" err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energoapdādes</a:t>
              </a:r>
              <a:r>
                <a:rPr lang="lv-LV" sz="14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risinājumiem, aprites ekonomika</a:t>
              </a:r>
            </a:p>
            <a:p>
              <a:endParaRPr lang="lv-LV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4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Emisiju</a:t>
              </a: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ietilpīgi ražošanas līdzekļi un </a:t>
              </a:r>
              <a:r>
                <a:rPr lang="lv-LV" sz="14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autoparks</a:t>
              </a:r>
            </a:p>
            <a:p>
              <a:endParaRPr lang="lv-LV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lv-LV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lv-LV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0" name="Telescope"/>
            <p:cNvSpPr/>
            <p:nvPr/>
          </p:nvSpPr>
          <p:spPr>
            <a:xfrm>
              <a:off x="1096734" y="0"/>
              <a:ext cx="874246" cy="992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26" y="0"/>
                  </a:moveTo>
                  <a:lnTo>
                    <a:pt x="16276" y="1451"/>
                  </a:lnTo>
                  <a:lnTo>
                    <a:pt x="18550" y="4798"/>
                  </a:lnTo>
                  <a:lnTo>
                    <a:pt x="21600" y="3348"/>
                  </a:lnTo>
                  <a:lnTo>
                    <a:pt x="19326" y="0"/>
                  </a:lnTo>
                  <a:close/>
                  <a:moveTo>
                    <a:pt x="15925" y="2086"/>
                  </a:moveTo>
                  <a:lnTo>
                    <a:pt x="2336" y="8535"/>
                  </a:lnTo>
                  <a:lnTo>
                    <a:pt x="2887" y="9345"/>
                  </a:lnTo>
                  <a:lnTo>
                    <a:pt x="1596" y="9345"/>
                  </a:lnTo>
                  <a:lnTo>
                    <a:pt x="1001" y="8453"/>
                  </a:lnTo>
                  <a:lnTo>
                    <a:pt x="0" y="8929"/>
                  </a:lnTo>
                  <a:lnTo>
                    <a:pt x="978" y="10383"/>
                  </a:lnTo>
                  <a:lnTo>
                    <a:pt x="3593" y="10383"/>
                  </a:lnTo>
                  <a:lnTo>
                    <a:pt x="4111" y="11144"/>
                  </a:lnTo>
                  <a:lnTo>
                    <a:pt x="9812" y="8436"/>
                  </a:lnTo>
                  <a:lnTo>
                    <a:pt x="9812" y="10059"/>
                  </a:lnTo>
                  <a:lnTo>
                    <a:pt x="13335" y="10059"/>
                  </a:lnTo>
                  <a:lnTo>
                    <a:pt x="13335" y="6762"/>
                  </a:lnTo>
                  <a:lnTo>
                    <a:pt x="17700" y="4696"/>
                  </a:lnTo>
                  <a:lnTo>
                    <a:pt x="15925" y="2086"/>
                  </a:lnTo>
                  <a:close/>
                  <a:moveTo>
                    <a:pt x="7753" y="10636"/>
                  </a:moveTo>
                  <a:lnTo>
                    <a:pt x="7753" y="11932"/>
                  </a:lnTo>
                  <a:lnTo>
                    <a:pt x="8695" y="11932"/>
                  </a:lnTo>
                  <a:lnTo>
                    <a:pt x="3938" y="21600"/>
                  </a:lnTo>
                  <a:lnTo>
                    <a:pt x="4852" y="21600"/>
                  </a:lnTo>
                  <a:lnTo>
                    <a:pt x="10589" y="11932"/>
                  </a:lnTo>
                  <a:lnTo>
                    <a:pt x="10591" y="11932"/>
                  </a:lnTo>
                  <a:lnTo>
                    <a:pt x="10997" y="21600"/>
                  </a:lnTo>
                  <a:lnTo>
                    <a:pt x="11911" y="21600"/>
                  </a:lnTo>
                  <a:lnTo>
                    <a:pt x="12483" y="11983"/>
                  </a:lnTo>
                  <a:lnTo>
                    <a:pt x="18189" y="21600"/>
                  </a:lnTo>
                  <a:lnTo>
                    <a:pt x="19105" y="21600"/>
                  </a:lnTo>
                  <a:lnTo>
                    <a:pt x="14348" y="11932"/>
                  </a:lnTo>
                  <a:lnTo>
                    <a:pt x="15183" y="11932"/>
                  </a:lnTo>
                  <a:lnTo>
                    <a:pt x="15183" y="10636"/>
                  </a:lnTo>
                  <a:lnTo>
                    <a:pt x="7753" y="10636"/>
                  </a:lnTo>
                  <a:close/>
                </a:path>
              </a:pathLst>
            </a:custGeom>
            <a:solidFill>
              <a:srgbClr val="9D2235"/>
            </a:solidFill>
            <a:ln w="12700" cap="flat">
              <a:noFill/>
              <a:miter lim="400000"/>
            </a:ln>
            <a:effectLst>
              <a:reflection stA="50000" endPos="40000" dir="5400000" sy="-100000" algn="bl" rotWithShape="0"/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04" name="Group"/>
          <p:cNvGrpSpPr/>
          <p:nvPr/>
        </p:nvGrpSpPr>
        <p:grpSpPr>
          <a:xfrm>
            <a:off x="4569880" y="833749"/>
            <a:ext cx="2190612" cy="5160003"/>
            <a:chOff x="-84506" y="0"/>
            <a:chExt cx="2190610" cy="5160002"/>
          </a:xfrm>
        </p:grpSpPr>
        <p:sp>
          <p:nvSpPr>
            <p:cNvPr id="102" name="Rīcības virziena INDIKATORI:…"/>
            <p:cNvSpPr txBox="1"/>
            <p:nvPr/>
          </p:nvSpPr>
          <p:spPr>
            <a:xfrm>
              <a:off x="-84506" y="1220467"/>
              <a:ext cx="2190610" cy="39395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 err="1"/>
                <a:t>Rīcības</a:t>
              </a:r>
              <a:r>
                <a:rPr dirty="0"/>
                <a:t> </a:t>
              </a:r>
              <a:r>
                <a:rPr dirty="0" err="1"/>
                <a:t>virziena</a:t>
              </a:r>
              <a:r>
                <a:rPr dirty="0"/>
                <a:t> </a:t>
              </a:r>
              <a:r>
                <a:rPr dirty="0">
                  <a:solidFill>
                    <a:srgbClr val="9D2235"/>
                  </a:solidFill>
                </a:rPr>
                <a:t>INDIKATORI</a:t>
              </a:r>
              <a:r>
                <a:rPr dirty="0"/>
                <a:t>:</a:t>
              </a:r>
              <a:endParaRPr lang="lv-LV" dirty="0"/>
            </a:p>
            <a:p>
              <a:pPr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endParaRPr dirty="0">
                <a:solidFill>
                  <a:srgbClr val="FFFFFF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Transporta infrastruktūras indekss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lv-LV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Ceļu satiksmes negadījumos bojā gājušo skaits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Enerģijas </a:t>
              </a:r>
              <a:r>
                <a:rPr lang="lv-LV" sz="1400" dirty="0" err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trilemmas</a:t>
              </a: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indekss</a:t>
              </a:r>
            </a:p>
            <a:p>
              <a:endParaRPr lang="lv-LV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Digitālas ekonomikas un sabiedrības indekss</a:t>
              </a:r>
              <a:endPara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3" name="Microscope"/>
            <p:cNvSpPr/>
            <p:nvPr/>
          </p:nvSpPr>
          <p:spPr>
            <a:xfrm>
              <a:off x="674521" y="0"/>
              <a:ext cx="696335" cy="992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58" y="0"/>
                  </a:moveTo>
                  <a:lnTo>
                    <a:pt x="5450" y="778"/>
                  </a:lnTo>
                  <a:lnTo>
                    <a:pt x="6641" y="3247"/>
                  </a:lnTo>
                  <a:lnTo>
                    <a:pt x="5792" y="3446"/>
                  </a:lnTo>
                  <a:lnTo>
                    <a:pt x="6104" y="4092"/>
                  </a:lnTo>
                  <a:cubicBezTo>
                    <a:pt x="6260" y="4416"/>
                    <a:pt x="6045" y="4765"/>
                    <a:pt x="5610" y="4922"/>
                  </a:cubicBezTo>
                  <a:cubicBezTo>
                    <a:pt x="2282" y="6123"/>
                    <a:pt x="0" y="8548"/>
                    <a:pt x="0" y="11338"/>
                  </a:cubicBezTo>
                  <a:cubicBezTo>
                    <a:pt x="0" y="13653"/>
                    <a:pt x="1568" y="15716"/>
                    <a:pt x="4002" y="17038"/>
                  </a:cubicBezTo>
                  <a:cubicBezTo>
                    <a:pt x="4586" y="17355"/>
                    <a:pt x="4834" y="17888"/>
                    <a:pt x="4600" y="18378"/>
                  </a:cubicBezTo>
                  <a:lnTo>
                    <a:pt x="4184" y="19249"/>
                  </a:lnTo>
                  <a:lnTo>
                    <a:pt x="1504" y="19249"/>
                  </a:lnTo>
                  <a:lnTo>
                    <a:pt x="383" y="21600"/>
                  </a:lnTo>
                  <a:lnTo>
                    <a:pt x="21600" y="21600"/>
                  </a:lnTo>
                  <a:lnTo>
                    <a:pt x="20479" y="19249"/>
                  </a:lnTo>
                  <a:lnTo>
                    <a:pt x="11598" y="19249"/>
                  </a:lnTo>
                  <a:lnTo>
                    <a:pt x="10562" y="17077"/>
                  </a:lnTo>
                  <a:lnTo>
                    <a:pt x="11571" y="16839"/>
                  </a:lnTo>
                  <a:lnTo>
                    <a:pt x="11765" y="17236"/>
                  </a:lnTo>
                  <a:cubicBezTo>
                    <a:pt x="11884" y="17482"/>
                    <a:pt x="13400" y="17349"/>
                    <a:pt x="15152" y="16937"/>
                  </a:cubicBezTo>
                  <a:cubicBezTo>
                    <a:pt x="16905" y="16524"/>
                    <a:pt x="18230" y="15990"/>
                    <a:pt x="18111" y="15743"/>
                  </a:cubicBezTo>
                  <a:lnTo>
                    <a:pt x="17339" y="14141"/>
                  </a:lnTo>
                  <a:lnTo>
                    <a:pt x="9985" y="15870"/>
                  </a:lnTo>
                  <a:lnTo>
                    <a:pt x="9392" y="14628"/>
                  </a:lnTo>
                  <a:lnTo>
                    <a:pt x="18738" y="12430"/>
                  </a:lnTo>
                  <a:lnTo>
                    <a:pt x="18157" y="11225"/>
                  </a:lnTo>
                  <a:lnTo>
                    <a:pt x="8816" y="13422"/>
                  </a:lnTo>
                  <a:cubicBezTo>
                    <a:pt x="8484" y="12824"/>
                    <a:pt x="7243" y="12835"/>
                    <a:pt x="6947" y="13456"/>
                  </a:cubicBezTo>
                  <a:lnTo>
                    <a:pt x="6503" y="14386"/>
                  </a:lnTo>
                  <a:cubicBezTo>
                    <a:pt x="6304" y="14804"/>
                    <a:pt x="5529" y="14924"/>
                    <a:pt x="5109" y="14596"/>
                  </a:cubicBezTo>
                  <a:cubicBezTo>
                    <a:pt x="4000" y="13729"/>
                    <a:pt x="3324" y="12589"/>
                    <a:pt x="3324" y="11338"/>
                  </a:cubicBezTo>
                  <a:cubicBezTo>
                    <a:pt x="3324" y="9736"/>
                    <a:pt x="4435" y="8310"/>
                    <a:pt x="6145" y="7417"/>
                  </a:cubicBezTo>
                  <a:cubicBezTo>
                    <a:pt x="6760" y="7095"/>
                    <a:pt x="7648" y="7292"/>
                    <a:pt x="7893" y="7801"/>
                  </a:cubicBezTo>
                  <a:lnTo>
                    <a:pt x="8198" y="8499"/>
                  </a:lnTo>
                  <a:cubicBezTo>
                    <a:pt x="7412" y="8705"/>
                    <a:pt x="6996" y="9308"/>
                    <a:pt x="7266" y="9868"/>
                  </a:cubicBezTo>
                  <a:lnTo>
                    <a:pt x="7411" y="10170"/>
                  </a:lnTo>
                  <a:lnTo>
                    <a:pt x="10048" y="9550"/>
                  </a:lnTo>
                  <a:lnTo>
                    <a:pt x="11155" y="11844"/>
                  </a:lnTo>
                  <a:lnTo>
                    <a:pt x="13852" y="11208"/>
                  </a:lnTo>
                  <a:lnTo>
                    <a:pt x="12745" y="8916"/>
                  </a:lnTo>
                  <a:lnTo>
                    <a:pt x="15302" y="8314"/>
                  </a:lnTo>
                  <a:lnTo>
                    <a:pt x="15157" y="8012"/>
                  </a:lnTo>
                  <a:cubicBezTo>
                    <a:pt x="14886" y="7450"/>
                    <a:pt x="14024" y="7146"/>
                    <a:pt x="13218" y="7317"/>
                  </a:cubicBezTo>
                  <a:lnTo>
                    <a:pt x="10821" y="2265"/>
                  </a:lnTo>
                  <a:lnTo>
                    <a:pt x="9949" y="2469"/>
                  </a:lnTo>
                  <a:lnTo>
                    <a:pt x="8758" y="0"/>
                  </a:lnTo>
                  <a:close/>
                  <a:moveTo>
                    <a:pt x="7777" y="15736"/>
                  </a:moveTo>
                  <a:cubicBezTo>
                    <a:pt x="8266" y="15736"/>
                    <a:pt x="8661" y="16014"/>
                    <a:pt x="8661" y="16355"/>
                  </a:cubicBezTo>
                  <a:cubicBezTo>
                    <a:pt x="8661" y="16696"/>
                    <a:pt x="8266" y="16972"/>
                    <a:pt x="7777" y="16972"/>
                  </a:cubicBezTo>
                  <a:cubicBezTo>
                    <a:pt x="7288" y="16972"/>
                    <a:pt x="6891" y="16696"/>
                    <a:pt x="6891" y="16355"/>
                  </a:cubicBezTo>
                  <a:cubicBezTo>
                    <a:pt x="6891" y="16014"/>
                    <a:pt x="7288" y="15736"/>
                    <a:pt x="7777" y="15736"/>
                  </a:cubicBezTo>
                  <a:close/>
                </a:path>
              </a:pathLst>
            </a:custGeom>
            <a:solidFill>
              <a:srgbClr val="9D2235"/>
            </a:solidFill>
            <a:ln w="12700" cap="flat">
              <a:noFill/>
              <a:miter lim="400000"/>
            </a:ln>
            <a:effectLst>
              <a:reflection stA="50000" endPos="40000" dir="5400000" sy="-100000" algn="bl" rotWithShape="0"/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07" name="Group"/>
          <p:cNvGrpSpPr/>
          <p:nvPr/>
        </p:nvGrpSpPr>
        <p:grpSpPr>
          <a:xfrm>
            <a:off x="7061630" y="848266"/>
            <a:ext cx="4752528" cy="5647876"/>
            <a:chOff x="-813647" y="-87859"/>
            <a:chExt cx="4752524" cy="5647875"/>
          </a:xfrm>
        </p:grpSpPr>
        <p:sp>
          <p:nvSpPr>
            <p:cNvPr id="105" name="Galvenie UZDEVUMI šajā rīcības virzienā:…"/>
            <p:cNvSpPr txBox="1"/>
            <p:nvPr/>
          </p:nvSpPr>
          <p:spPr>
            <a:xfrm>
              <a:off x="-813647" y="974150"/>
              <a:ext cx="4752524" cy="45858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 err="1"/>
                <a:t>Galvenie</a:t>
              </a:r>
              <a:r>
                <a:rPr dirty="0"/>
                <a:t> </a:t>
              </a:r>
              <a:r>
                <a:rPr dirty="0">
                  <a:solidFill>
                    <a:srgbClr val="9D2235"/>
                  </a:solidFill>
                </a:rPr>
                <a:t>UZDEVUMI</a:t>
              </a:r>
              <a:endParaRPr lang="lv-LV" dirty="0">
                <a:solidFill>
                  <a:srgbClr val="9D2235"/>
                </a:solidFill>
              </a:endParaRPr>
            </a:p>
            <a:p>
              <a:pPr algn="ctr"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lv-LV" dirty="0"/>
                <a:t>  </a:t>
              </a:r>
              <a:r>
                <a:rPr dirty="0" err="1"/>
                <a:t>rīcības</a:t>
              </a:r>
              <a:r>
                <a:rPr dirty="0"/>
                <a:t> </a:t>
              </a:r>
              <a:r>
                <a:rPr dirty="0" err="1"/>
                <a:t>virzienā</a:t>
              </a:r>
              <a:r>
                <a:rPr dirty="0"/>
                <a:t>:</a:t>
              </a:r>
              <a:endParaRPr lang="lv-LV" dirty="0"/>
            </a:p>
            <a:p>
              <a:pPr algn="ctr"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endParaRPr sz="800" dirty="0">
                <a:solidFill>
                  <a:srgbClr val="FFFFFF"/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lv-LV" sz="12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Efektīvs sabiedriskā transporta tīkls</a:t>
              </a:r>
              <a:r>
                <a:rPr lang="lv-LV"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– princips </a:t>
              </a:r>
              <a:r>
                <a:rPr lang="lv-LV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«</a:t>
              </a:r>
              <a:r>
                <a:rPr lang="lv-LV" sz="12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dzelzceļš kā mugurkauls»</a:t>
              </a:r>
              <a:r>
                <a:rPr lang="lv-LV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; Rīgas un </a:t>
              </a:r>
              <a:r>
                <a:rPr lang="lv-LV"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Pierīgas sadarbība; risinājumi </a:t>
              </a:r>
              <a:r>
                <a:rPr lang="lv-LV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integrēta sabiedriskā transporta tīkla funkcionalitātei</a:t>
              </a:r>
              <a:endParaRPr lang="lv-LV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just"/>
              <a:endParaRPr lang="lv-LV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lv-LV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Ceļu un ielu drošība </a:t>
              </a:r>
              <a:r>
                <a:rPr lang="lv-LV"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-  lielu transporta plūsmu novirzīšana no apdzīvotām vietām; autoceļu un ielu infrastruktūras būvniecība; </a:t>
              </a:r>
              <a:endParaRPr lang="lv-LV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just"/>
              <a:endParaRPr lang="lv-LV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lv-LV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</a:t>
              </a:r>
              <a:r>
                <a:rPr lang="lv-LV" sz="12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tarptautiskā savienojamība un tranzīta konkurētspēja</a:t>
              </a:r>
              <a:r>
                <a:rPr lang="lv-LV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– </a:t>
              </a:r>
              <a:r>
                <a:rPr lang="lv-LV" sz="1200" i="1" dirty="0" err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Rail</a:t>
              </a:r>
              <a:r>
                <a:rPr lang="lv-LV" sz="1200" i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Baltica </a:t>
              </a:r>
              <a:r>
                <a:rPr lang="lv-LV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projekts; Rīga - multimodāls transporta centrs un moderns Z-Eiropas aviācijas mezgls</a:t>
              </a:r>
            </a:p>
            <a:p>
              <a:pPr algn="just"/>
              <a:endParaRPr lang="lv-LV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lv-LV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Valsts un pašvaldību e-</a:t>
              </a:r>
              <a:r>
                <a:rPr lang="lv-LV" sz="12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pakalpojumi</a:t>
              </a:r>
              <a:r>
                <a:rPr lang="lv-LV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-  principa </a:t>
              </a:r>
              <a:r>
                <a:rPr lang="lv-LV" sz="12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«digitāls pēc noklusējuma» ieviešana;</a:t>
              </a:r>
              <a:r>
                <a:rPr lang="lv-LV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IKT procesu centralizācija; atvērtība privātā sektora risinājumiem</a:t>
              </a:r>
            </a:p>
            <a:p>
              <a:pPr algn="just"/>
              <a:endParaRPr lang="lv-LV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lv-LV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Enerģijas pieejamība </a:t>
              </a:r>
              <a:r>
                <a:rPr lang="lv-LV"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- Baltijas elektrotīklu sinhronizācija un gāzes vienotā tirgus izveide, atbalsts mājsaimniecību enerģētikas mikroprojektiem enerģijas ražošanai pašu patēriņam; </a:t>
              </a:r>
              <a:r>
                <a:rPr lang="lv-LV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energoefektivitāte.</a:t>
              </a:r>
              <a:endParaRPr lang="en-US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6" name="Calculator"/>
            <p:cNvSpPr/>
            <p:nvPr/>
          </p:nvSpPr>
          <p:spPr>
            <a:xfrm>
              <a:off x="1043437" y="-87859"/>
              <a:ext cx="657990" cy="841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2" y="0"/>
                  </a:moveTo>
                  <a:cubicBezTo>
                    <a:pt x="681" y="0"/>
                    <a:pt x="0" y="481"/>
                    <a:pt x="0" y="1075"/>
                  </a:cubicBezTo>
                  <a:lnTo>
                    <a:pt x="0" y="20525"/>
                  </a:lnTo>
                  <a:cubicBezTo>
                    <a:pt x="0" y="21119"/>
                    <a:pt x="681" y="21600"/>
                    <a:pt x="1522" y="21600"/>
                  </a:cubicBezTo>
                  <a:lnTo>
                    <a:pt x="20081" y="21600"/>
                  </a:lnTo>
                  <a:cubicBezTo>
                    <a:pt x="20922" y="21600"/>
                    <a:pt x="21600" y="21119"/>
                    <a:pt x="21600" y="20525"/>
                  </a:cubicBezTo>
                  <a:lnTo>
                    <a:pt x="21600" y="1075"/>
                  </a:lnTo>
                  <a:cubicBezTo>
                    <a:pt x="21592" y="481"/>
                    <a:pt x="20912" y="0"/>
                    <a:pt x="20071" y="0"/>
                  </a:cubicBezTo>
                  <a:lnTo>
                    <a:pt x="1522" y="0"/>
                  </a:lnTo>
                  <a:close/>
                  <a:moveTo>
                    <a:pt x="2866" y="1696"/>
                  </a:moveTo>
                  <a:lnTo>
                    <a:pt x="18734" y="1696"/>
                  </a:lnTo>
                  <a:cubicBezTo>
                    <a:pt x="19017" y="1696"/>
                    <a:pt x="19254" y="1857"/>
                    <a:pt x="19254" y="2062"/>
                  </a:cubicBezTo>
                  <a:lnTo>
                    <a:pt x="19254" y="4985"/>
                  </a:lnTo>
                  <a:cubicBezTo>
                    <a:pt x="19254" y="5185"/>
                    <a:pt x="19024" y="5351"/>
                    <a:pt x="18734" y="5351"/>
                  </a:cubicBezTo>
                  <a:lnTo>
                    <a:pt x="2866" y="5351"/>
                  </a:lnTo>
                  <a:cubicBezTo>
                    <a:pt x="2583" y="5351"/>
                    <a:pt x="2348" y="5190"/>
                    <a:pt x="2348" y="4985"/>
                  </a:cubicBezTo>
                  <a:lnTo>
                    <a:pt x="2348" y="2062"/>
                  </a:lnTo>
                  <a:cubicBezTo>
                    <a:pt x="2348" y="1862"/>
                    <a:pt x="2576" y="1696"/>
                    <a:pt x="2866" y="1696"/>
                  </a:cubicBezTo>
                  <a:close/>
                  <a:moveTo>
                    <a:pt x="17580" y="6615"/>
                  </a:moveTo>
                  <a:cubicBezTo>
                    <a:pt x="17771" y="6615"/>
                    <a:pt x="17924" y="6723"/>
                    <a:pt x="17924" y="6858"/>
                  </a:cubicBezTo>
                  <a:cubicBezTo>
                    <a:pt x="17924" y="6993"/>
                    <a:pt x="17771" y="7101"/>
                    <a:pt x="17580" y="7101"/>
                  </a:cubicBezTo>
                  <a:cubicBezTo>
                    <a:pt x="17389" y="7106"/>
                    <a:pt x="17236" y="6993"/>
                    <a:pt x="17236" y="6858"/>
                  </a:cubicBezTo>
                  <a:cubicBezTo>
                    <a:pt x="17236" y="6723"/>
                    <a:pt x="17389" y="6615"/>
                    <a:pt x="17580" y="6615"/>
                  </a:cubicBezTo>
                  <a:close/>
                  <a:moveTo>
                    <a:pt x="2890" y="6674"/>
                  </a:moveTo>
                  <a:lnTo>
                    <a:pt x="5121" y="6674"/>
                  </a:lnTo>
                  <a:cubicBezTo>
                    <a:pt x="5419" y="6674"/>
                    <a:pt x="5663" y="6847"/>
                    <a:pt x="5663" y="7057"/>
                  </a:cubicBezTo>
                  <a:lnTo>
                    <a:pt x="5663" y="8073"/>
                  </a:lnTo>
                  <a:cubicBezTo>
                    <a:pt x="5663" y="8284"/>
                    <a:pt x="5419" y="8456"/>
                    <a:pt x="5121" y="8456"/>
                  </a:cubicBezTo>
                  <a:lnTo>
                    <a:pt x="2890" y="8456"/>
                  </a:lnTo>
                  <a:cubicBezTo>
                    <a:pt x="2592" y="8456"/>
                    <a:pt x="2348" y="8284"/>
                    <a:pt x="2348" y="8073"/>
                  </a:cubicBezTo>
                  <a:lnTo>
                    <a:pt x="2348" y="7057"/>
                  </a:lnTo>
                  <a:cubicBezTo>
                    <a:pt x="2348" y="6847"/>
                    <a:pt x="2592" y="6674"/>
                    <a:pt x="2890" y="6674"/>
                  </a:cubicBezTo>
                  <a:close/>
                  <a:moveTo>
                    <a:pt x="7400" y="6674"/>
                  </a:moveTo>
                  <a:lnTo>
                    <a:pt x="9669" y="6674"/>
                  </a:lnTo>
                  <a:cubicBezTo>
                    <a:pt x="9967" y="6674"/>
                    <a:pt x="10211" y="6847"/>
                    <a:pt x="10211" y="7057"/>
                  </a:cubicBezTo>
                  <a:lnTo>
                    <a:pt x="10211" y="8073"/>
                  </a:lnTo>
                  <a:cubicBezTo>
                    <a:pt x="10211" y="8284"/>
                    <a:pt x="9967" y="8456"/>
                    <a:pt x="9669" y="8456"/>
                  </a:cubicBezTo>
                  <a:lnTo>
                    <a:pt x="7400" y="8456"/>
                  </a:lnTo>
                  <a:cubicBezTo>
                    <a:pt x="7102" y="8456"/>
                    <a:pt x="6858" y="8284"/>
                    <a:pt x="6858" y="8073"/>
                  </a:cubicBezTo>
                  <a:lnTo>
                    <a:pt x="6858" y="7057"/>
                  </a:lnTo>
                  <a:cubicBezTo>
                    <a:pt x="6858" y="6847"/>
                    <a:pt x="7102" y="6674"/>
                    <a:pt x="7400" y="6674"/>
                  </a:cubicBezTo>
                  <a:close/>
                  <a:moveTo>
                    <a:pt x="11924" y="6674"/>
                  </a:moveTo>
                  <a:lnTo>
                    <a:pt x="14195" y="6674"/>
                  </a:lnTo>
                  <a:cubicBezTo>
                    <a:pt x="14493" y="6674"/>
                    <a:pt x="14738" y="6847"/>
                    <a:pt x="14738" y="7057"/>
                  </a:cubicBezTo>
                  <a:lnTo>
                    <a:pt x="14738" y="8073"/>
                  </a:lnTo>
                  <a:cubicBezTo>
                    <a:pt x="14738" y="8284"/>
                    <a:pt x="14493" y="8456"/>
                    <a:pt x="14195" y="8456"/>
                  </a:cubicBezTo>
                  <a:lnTo>
                    <a:pt x="11924" y="8456"/>
                  </a:lnTo>
                  <a:cubicBezTo>
                    <a:pt x="11626" y="8456"/>
                    <a:pt x="11382" y="8284"/>
                    <a:pt x="11382" y="8073"/>
                  </a:cubicBezTo>
                  <a:lnTo>
                    <a:pt x="11382" y="7057"/>
                  </a:lnTo>
                  <a:cubicBezTo>
                    <a:pt x="11382" y="6847"/>
                    <a:pt x="11626" y="6674"/>
                    <a:pt x="11924" y="6674"/>
                  </a:cubicBezTo>
                  <a:close/>
                  <a:moveTo>
                    <a:pt x="16433" y="7290"/>
                  </a:moveTo>
                  <a:lnTo>
                    <a:pt x="18743" y="7290"/>
                  </a:lnTo>
                  <a:lnTo>
                    <a:pt x="18743" y="7685"/>
                  </a:lnTo>
                  <a:lnTo>
                    <a:pt x="16433" y="7685"/>
                  </a:lnTo>
                  <a:lnTo>
                    <a:pt x="16433" y="7290"/>
                  </a:lnTo>
                  <a:close/>
                  <a:moveTo>
                    <a:pt x="17580" y="7867"/>
                  </a:moveTo>
                  <a:cubicBezTo>
                    <a:pt x="17771" y="7867"/>
                    <a:pt x="17924" y="7975"/>
                    <a:pt x="17924" y="8110"/>
                  </a:cubicBezTo>
                  <a:cubicBezTo>
                    <a:pt x="17924" y="8245"/>
                    <a:pt x="17771" y="8353"/>
                    <a:pt x="17580" y="8353"/>
                  </a:cubicBezTo>
                  <a:cubicBezTo>
                    <a:pt x="17389" y="8353"/>
                    <a:pt x="17236" y="8245"/>
                    <a:pt x="17236" y="8110"/>
                  </a:cubicBezTo>
                  <a:cubicBezTo>
                    <a:pt x="17236" y="7975"/>
                    <a:pt x="17389" y="7867"/>
                    <a:pt x="17580" y="7867"/>
                  </a:cubicBezTo>
                  <a:close/>
                  <a:moveTo>
                    <a:pt x="2890" y="9580"/>
                  </a:moveTo>
                  <a:lnTo>
                    <a:pt x="5121" y="9580"/>
                  </a:lnTo>
                  <a:cubicBezTo>
                    <a:pt x="5419" y="9580"/>
                    <a:pt x="5663" y="9752"/>
                    <a:pt x="5663" y="9963"/>
                  </a:cubicBezTo>
                  <a:lnTo>
                    <a:pt x="5663" y="10979"/>
                  </a:lnTo>
                  <a:cubicBezTo>
                    <a:pt x="5663" y="11189"/>
                    <a:pt x="5419" y="11362"/>
                    <a:pt x="5121" y="11362"/>
                  </a:cubicBezTo>
                  <a:lnTo>
                    <a:pt x="2890" y="11362"/>
                  </a:lnTo>
                  <a:cubicBezTo>
                    <a:pt x="2592" y="11362"/>
                    <a:pt x="2348" y="11189"/>
                    <a:pt x="2348" y="10979"/>
                  </a:cubicBezTo>
                  <a:lnTo>
                    <a:pt x="2348" y="9963"/>
                  </a:lnTo>
                  <a:cubicBezTo>
                    <a:pt x="2348" y="9752"/>
                    <a:pt x="2592" y="9580"/>
                    <a:pt x="2890" y="9580"/>
                  </a:cubicBezTo>
                  <a:close/>
                  <a:moveTo>
                    <a:pt x="7400" y="9580"/>
                  </a:moveTo>
                  <a:lnTo>
                    <a:pt x="9669" y="9580"/>
                  </a:lnTo>
                  <a:cubicBezTo>
                    <a:pt x="9967" y="9580"/>
                    <a:pt x="10211" y="9752"/>
                    <a:pt x="10211" y="9963"/>
                  </a:cubicBezTo>
                  <a:lnTo>
                    <a:pt x="10211" y="10979"/>
                  </a:lnTo>
                  <a:cubicBezTo>
                    <a:pt x="10211" y="11189"/>
                    <a:pt x="9967" y="11362"/>
                    <a:pt x="9669" y="11362"/>
                  </a:cubicBezTo>
                  <a:lnTo>
                    <a:pt x="7400" y="11362"/>
                  </a:lnTo>
                  <a:cubicBezTo>
                    <a:pt x="7102" y="11362"/>
                    <a:pt x="6858" y="11189"/>
                    <a:pt x="6858" y="10979"/>
                  </a:cubicBezTo>
                  <a:lnTo>
                    <a:pt x="6858" y="9963"/>
                  </a:lnTo>
                  <a:cubicBezTo>
                    <a:pt x="6858" y="9752"/>
                    <a:pt x="7102" y="9580"/>
                    <a:pt x="7400" y="9580"/>
                  </a:cubicBezTo>
                  <a:close/>
                  <a:moveTo>
                    <a:pt x="11924" y="9580"/>
                  </a:moveTo>
                  <a:lnTo>
                    <a:pt x="14195" y="9580"/>
                  </a:lnTo>
                  <a:cubicBezTo>
                    <a:pt x="14493" y="9580"/>
                    <a:pt x="14738" y="9752"/>
                    <a:pt x="14738" y="9963"/>
                  </a:cubicBezTo>
                  <a:lnTo>
                    <a:pt x="14738" y="10979"/>
                  </a:lnTo>
                  <a:cubicBezTo>
                    <a:pt x="14738" y="11189"/>
                    <a:pt x="14493" y="11362"/>
                    <a:pt x="14195" y="11362"/>
                  </a:cubicBezTo>
                  <a:lnTo>
                    <a:pt x="11924" y="11362"/>
                  </a:lnTo>
                  <a:cubicBezTo>
                    <a:pt x="11626" y="11362"/>
                    <a:pt x="11382" y="11189"/>
                    <a:pt x="11382" y="10979"/>
                  </a:cubicBezTo>
                  <a:lnTo>
                    <a:pt x="11382" y="9963"/>
                  </a:lnTo>
                  <a:cubicBezTo>
                    <a:pt x="11382" y="9752"/>
                    <a:pt x="11626" y="9580"/>
                    <a:pt x="11924" y="9580"/>
                  </a:cubicBezTo>
                  <a:close/>
                  <a:moveTo>
                    <a:pt x="16969" y="9752"/>
                  </a:moveTo>
                  <a:lnTo>
                    <a:pt x="17587" y="10189"/>
                  </a:lnTo>
                  <a:lnTo>
                    <a:pt x="18208" y="9752"/>
                  </a:lnTo>
                  <a:lnTo>
                    <a:pt x="18598" y="10027"/>
                  </a:lnTo>
                  <a:lnTo>
                    <a:pt x="17979" y="10466"/>
                  </a:lnTo>
                  <a:lnTo>
                    <a:pt x="18598" y="10903"/>
                  </a:lnTo>
                  <a:lnTo>
                    <a:pt x="18199" y="11183"/>
                  </a:lnTo>
                  <a:lnTo>
                    <a:pt x="17580" y="10746"/>
                  </a:lnTo>
                  <a:lnTo>
                    <a:pt x="16961" y="11183"/>
                  </a:lnTo>
                  <a:lnTo>
                    <a:pt x="16572" y="10908"/>
                  </a:lnTo>
                  <a:lnTo>
                    <a:pt x="17191" y="10471"/>
                  </a:lnTo>
                  <a:lnTo>
                    <a:pt x="16572" y="10034"/>
                  </a:lnTo>
                  <a:lnTo>
                    <a:pt x="16969" y="9752"/>
                  </a:lnTo>
                  <a:close/>
                  <a:moveTo>
                    <a:pt x="2890" y="12437"/>
                  </a:moveTo>
                  <a:lnTo>
                    <a:pt x="5121" y="12437"/>
                  </a:lnTo>
                  <a:cubicBezTo>
                    <a:pt x="5419" y="12437"/>
                    <a:pt x="5663" y="12609"/>
                    <a:pt x="5663" y="12820"/>
                  </a:cubicBezTo>
                  <a:lnTo>
                    <a:pt x="5663" y="13834"/>
                  </a:lnTo>
                  <a:cubicBezTo>
                    <a:pt x="5663" y="14045"/>
                    <a:pt x="5419" y="14219"/>
                    <a:pt x="5121" y="14219"/>
                  </a:cubicBezTo>
                  <a:lnTo>
                    <a:pt x="2890" y="14219"/>
                  </a:lnTo>
                  <a:cubicBezTo>
                    <a:pt x="2592" y="14219"/>
                    <a:pt x="2348" y="14045"/>
                    <a:pt x="2348" y="13834"/>
                  </a:cubicBezTo>
                  <a:lnTo>
                    <a:pt x="2348" y="12820"/>
                  </a:lnTo>
                  <a:cubicBezTo>
                    <a:pt x="2348" y="12609"/>
                    <a:pt x="2592" y="12437"/>
                    <a:pt x="2890" y="12437"/>
                  </a:cubicBezTo>
                  <a:close/>
                  <a:moveTo>
                    <a:pt x="7400" y="12437"/>
                  </a:moveTo>
                  <a:lnTo>
                    <a:pt x="9669" y="12437"/>
                  </a:lnTo>
                  <a:cubicBezTo>
                    <a:pt x="9967" y="12437"/>
                    <a:pt x="10211" y="12609"/>
                    <a:pt x="10211" y="12820"/>
                  </a:cubicBezTo>
                  <a:lnTo>
                    <a:pt x="10211" y="13834"/>
                  </a:lnTo>
                  <a:cubicBezTo>
                    <a:pt x="10211" y="14045"/>
                    <a:pt x="9967" y="14219"/>
                    <a:pt x="9669" y="14219"/>
                  </a:cubicBezTo>
                  <a:lnTo>
                    <a:pt x="7400" y="14219"/>
                  </a:lnTo>
                  <a:cubicBezTo>
                    <a:pt x="7102" y="14219"/>
                    <a:pt x="6858" y="14045"/>
                    <a:pt x="6858" y="13834"/>
                  </a:cubicBezTo>
                  <a:lnTo>
                    <a:pt x="6858" y="12820"/>
                  </a:lnTo>
                  <a:cubicBezTo>
                    <a:pt x="6858" y="12609"/>
                    <a:pt x="7102" y="12437"/>
                    <a:pt x="7400" y="12437"/>
                  </a:cubicBezTo>
                  <a:close/>
                  <a:moveTo>
                    <a:pt x="11924" y="12437"/>
                  </a:moveTo>
                  <a:lnTo>
                    <a:pt x="14195" y="12437"/>
                  </a:lnTo>
                  <a:cubicBezTo>
                    <a:pt x="14493" y="12437"/>
                    <a:pt x="14738" y="12609"/>
                    <a:pt x="14738" y="12820"/>
                  </a:cubicBezTo>
                  <a:lnTo>
                    <a:pt x="14738" y="13834"/>
                  </a:lnTo>
                  <a:cubicBezTo>
                    <a:pt x="14738" y="14045"/>
                    <a:pt x="14493" y="14219"/>
                    <a:pt x="14195" y="14219"/>
                  </a:cubicBezTo>
                  <a:lnTo>
                    <a:pt x="11924" y="14219"/>
                  </a:lnTo>
                  <a:cubicBezTo>
                    <a:pt x="11626" y="14219"/>
                    <a:pt x="11382" y="14045"/>
                    <a:pt x="11382" y="13834"/>
                  </a:cubicBezTo>
                  <a:lnTo>
                    <a:pt x="11382" y="12820"/>
                  </a:lnTo>
                  <a:cubicBezTo>
                    <a:pt x="11382" y="12609"/>
                    <a:pt x="11626" y="12437"/>
                    <a:pt x="11924" y="12437"/>
                  </a:cubicBezTo>
                  <a:close/>
                  <a:moveTo>
                    <a:pt x="16426" y="13127"/>
                  </a:moveTo>
                  <a:lnTo>
                    <a:pt x="18734" y="13127"/>
                  </a:lnTo>
                  <a:lnTo>
                    <a:pt x="18734" y="13522"/>
                  </a:lnTo>
                  <a:lnTo>
                    <a:pt x="16426" y="13522"/>
                  </a:lnTo>
                  <a:lnTo>
                    <a:pt x="16426" y="13127"/>
                  </a:lnTo>
                  <a:close/>
                  <a:moveTo>
                    <a:pt x="2890" y="15292"/>
                  </a:moveTo>
                  <a:lnTo>
                    <a:pt x="5121" y="15292"/>
                  </a:lnTo>
                  <a:cubicBezTo>
                    <a:pt x="5419" y="15292"/>
                    <a:pt x="5663" y="15466"/>
                    <a:pt x="5663" y="15677"/>
                  </a:cubicBezTo>
                  <a:lnTo>
                    <a:pt x="5663" y="16691"/>
                  </a:lnTo>
                  <a:cubicBezTo>
                    <a:pt x="5663" y="16902"/>
                    <a:pt x="5419" y="17074"/>
                    <a:pt x="5121" y="17074"/>
                  </a:cubicBezTo>
                  <a:lnTo>
                    <a:pt x="2890" y="17074"/>
                  </a:lnTo>
                  <a:cubicBezTo>
                    <a:pt x="2592" y="17074"/>
                    <a:pt x="2348" y="16902"/>
                    <a:pt x="2348" y="16691"/>
                  </a:cubicBezTo>
                  <a:lnTo>
                    <a:pt x="2348" y="15677"/>
                  </a:lnTo>
                  <a:cubicBezTo>
                    <a:pt x="2348" y="15466"/>
                    <a:pt x="2592" y="15292"/>
                    <a:pt x="2890" y="15292"/>
                  </a:cubicBezTo>
                  <a:close/>
                  <a:moveTo>
                    <a:pt x="7400" y="15292"/>
                  </a:moveTo>
                  <a:lnTo>
                    <a:pt x="9669" y="15292"/>
                  </a:lnTo>
                  <a:cubicBezTo>
                    <a:pt x="9967" y="15292"/>
                    <a:pt x="10211" y="15466"/>
                    <a:pt x="10211" y="15677"/>
                  </a:cubicBezTo>
                  <a:lnTo>
                    <a:pt x="10211" y="16691"/>
                  </a:lnTo>
                  <a:cubicBezTo>
                    <a:pt x="10211" y="16902"/>
                    <a:pt x="9967" y="17074"/>
                    <a:pt x="9669" y="17074"/>
                  </a:cubicBezTo>
                  <a:lnTo>
                    <a:pt x="7400" y="17074"/>
                  </a:lnTo>
                  <a:cubicBezTo>
                    <a:pt x="7102" y="17074"/>
                    <a:pt x="6858" y="16902"/>
                    <a:pt x="6858" y="16691"/>
                  </a:cubicBezTo>
                  <a:lnTo>
                    <a:pt x="6858" y="15677"/>
                  </a:lnTo>
                  <a:cubicBezTo>
                    <a:pt x="6858" y="15466"/>
                    <a:pt x="7102" y="15292"/>
                    <a:pt x="7400" y="15292"/>
                  </a:cubicBezTo>
                  <a:close/>
                  <a:moveTo>
                    <a:pt x="11924" y="15292"/>
                  </a:moveTo>
                  <a:lnTo>
                    <a:pt x="14195" y="15292"/>
                  </a:lnTo>
                  <a:cubicBezTo>
                    <a:pt x="14493" y="15292"/>
                    <a:pt x="14738" y="15466"/>
                    <a:pt x="14738" y="15677"/>
                  </a:cubicBezTo>
                  <a:lnTo>
                    <a:pt x="14738" y="16691"/>
                  </a:lnTo>
                  <a:cubicBezTo>
                    <a:pt x="14738" y="16902"/>
                    <a:pt x="14493" y="17074"/>
                    <a:pt x="14195" y="17074"/>
                  </a:cubicBezTo>
                  <a:lnTo>
                    <a:pt x="11924" y="17074"/>
                  </a:lnTo>
                  <a:cubicBezTo>
                    <a:pt x="11626" y="17074"/>
                    <a:pt x="11382" y="16902"/>
                    <a:pt x="11382" y="16691"/>
                  </a:cubicBezTo>
                  <a:lnTo>
                    <a:pt x="11382" y="15677"/>
                  </a:lnTo>
                  <a:cubicBezTo>
                    <a:pt x="11382" y="15466"/>
                    <a:pt x="11626" y="15292"/>
                    <a:pt x="11924" y="15292"/>
                  </a:cubicBezTo>
                  <a:close/>
                  <a:moveTo>
                    <a:pt x="17305" y="15368"/>
                  </a:moveTo>
                  <a:lnTo>
                    <a:pt x="17864" y="15368"/>
                  </a:lnTo>
                  <a:lnTo>
                    <a:pt x="17864" y="15984"/>
                  </a:lnTo>
                  <a:lnTo>
                    <a:pt x="18734" y="15984"/>
                  </a:lnTo>
                  <a:lnTo>
                    <a:pt x="18734" y="16379"/>
                  </a:lnTo>
                  <a:lnTo>
                    <a:pt x="17864" y="16379"/>
                  </a:lnTo>
                  <a:lnTo>
                    <a:pt x="17864" y="17000"/>
                  </a:lnTo>
                  <a:lnTo>
                    <a:pt x="17305" y="17000"/>
                  </a:lnTo>
                  <a:lnTo>
                    <a:pt x="17305" y="16379"/>
                  </a:lnTo>
                  <a:lnTo>
                    <a:pt x="16433" y="16379"/>
                  </a:lnTo>
                  <a:lnTo>
                    <a:pt x="16433" y="15984"/>
                  </a:lnTo>
                  <a:lnTo>
                    <a:pt x="17305" y="15984"/>
                  </a:lnTo>
                  <a:lnTo>
                    <a:pt x="17305" y="15368"/>
                  </a:lnTo>
                  <a:close/>
                  <a:moveTo>
                    <a:pt x="2897" y="18144"/>
                  </a:moveTo>
                  <a:lnTo>
                    <a:pt x="9669" y="18144"/>
                  </a:lnTo>
                  <a:cubicBezTo>
                    <a:pt x="9967" y="18144"/>
                    <a:pt x="10211" y="18316"/>
                    <a:pt x="10211" y="18527"/>
                  </a:cubicBezTo>
                  <a:lnTo>
                    <a:pt x="10211" y="19543"/>
                  </a:lnTo>
                  <a:cubicBezTo>
                    <a:pt x="10211" y="19754"/>
                    <a:pt x="9967" y="19926"/>
                    <a:pt x="9669" y="19926"/>
                  </a:cubicBezTo>
                  <a:lnTo>
                    <a:pt x="2897" y="19926"/>
                  </a:lnTo>
                  <a:cubicBezTo>
                    <a:pt x="2599" y="19926"/>
                    <a:pt x="2355" y="19754"/>
                    <a:pt x="2355" y="19543"/>
                  </a:cubicBezTo>
                  <a:lnTo>
                    <a:pt x="2355" y="18527"/>
                  </a:lnTo>
                  <a:cubicBezTo>
                    <a:pt x="2355" y="18316"/>
                    <a:pt x="2599" y="18144"/>
                    <a:pt x="2897" y="18144"/>
                  </a:cubicBezTo>
                  <a:close/>
                  <a:moveTo>
                    <a:pt x="11924" y="18144"/>
                  </a:moveTo>
                  <a:lnTo>
                    <a:pt x="14195" y="18144"/>
                  </a:lnTo>
                  <a:cubicBezTo>
                    <a:pt x="14493" y="18144"/>
                    <a:pt x="14738" y="18316"/>
                    <a:pt x="14738" y="18527"/>
                  </a:cubicBezTo>
                  <a:lnTo>
                    <a:pt x="14738" y="19543"/>
                  </a:lnTo>
                  <a:cubicBezTo>
                    <a:pt x="14738" y="19754"/>
                    <a:pt x="14493" y="19926"/>
                    <a:pt x="14195" y="19926"/>
                  </a:cubicBezTo>
                  <a:lnTo>
                    <a:pt x="11924" y="19926"/>
                  </a:lnTo>
                  <a:cubicBezTo>
                    <a:pt x="11626" y="19926"/>
                    <a:pt x="11382" y="19754"/>
                    <a:pt x="11382" y="19543"/>
                  </a:cubicBezTo>
                  <a:lnTo>
                    <a:pt x="11382" y="18527"/>
                  </a:lnTo>
                  <a:cubicBezTo>
                    <a:pt x="11382" y="18316"/>
                    <a:pt x="11626" y="18144"/>
                    <a:pt x="11924" y="18144"/>
                  </a:cubicBezTo>
                  <a:close/>
                  <a:moveTo>
                    <a:pt x="16426" y="18517"/>
                  </a:moveTo>
                  <a:lnTo>
                    <a:pt x="18734" y="18517"/>
                  </a:lnTo>
                  <a:lnTo>
                    <a:pt x="18734" y="18910"/>
                  </a:lnTo>
                  <a:lnTo>
                    <a:pt x="16426" y="18910"/>
                  </a:lnTo>
                  <a:lnTo>
                    <a:pt x="16426" y="18517"/>
                  </a:lnTo>
                  <a:close/>
                  <a:moveTo>
                    <a:pt x="16426" y="19165"/>
                  </a:moveTo>
                  <a:lnTo>
                    <a:pt x="18734" y="19165"/>
                  </a:lnTo>
                  <a:lnTo>
                    <a:pt x="18734" y="19558"/>
                  </a:lnTo>
                  <a:lnTo>
                    <a:pt x="16426" y="19558"/>
                  </a:lnTo>
                  <a:lnTo>
                    <a:pt x="16426" y="19165"/>
                  </a:lnTo>
                  <a:close/>
                </a:path>
              </a:pathLst>
            </a:custGeom>
            <a:solidFill>
              <a:srgbClr val="9D2235"/>
            </a:solidFill>
            <a:ln w="12700" cap="flat">
              <a:noFill/>
              <a:miter lim="400000"/>
            </a:ln>
            <a:effectLst>
              <a:reflection stA="50000" endPos="40000" dir="5400000" sy="-100000" algn="bl" rotWithShape="0"/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5" name="Picture 6">
            <a:extLst>
              <a:ext uri="{FF2B5EF4-FFF2-40B4-BE49-F238E27FC236}">
                <a16:creationId xmlns:a16="http://schemas.microsoft.com/office/drawing/2014/main" id="{54388224-5092-EC49-9783-06B702767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98" t="-25409" r="-19498" b="-25409"/>
          <a:stretch>
            <a:fillRect/>
          </a:stretch>
        </p:blipFill>
        <p:spPr bwMode="auto">
          <a:xfrm>
            <a:off x="0" y="-26266"/>
            <a:ext cx="944716" cy="100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190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1"/>
          <p:cNvSpPr txBox="1"/>
          <p:nvPr/>
        </p:nvSpPr>
        <p:spPr>
          <a:xfrm>
            <a:off x="872044" y="57951"/>
            <a:ext cx="7722623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600"/>
              </a:spcBef>
              <a:defRPr sz="2400" b="1">
                <a:solidFill>
                  <a:srgbClr val="9D2235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 eaLnBrk="0" fontAlgn="base">
              <a:spcAft>
                <a:spcPts val="600"/>
              </a:spcAft>
            </a:pPr>
            <a:r>
              <a:rPr lang="lv-LV" altLang="lv-LV" dirty="0">
                <a:latin typeface="Verdana" panose="020B0604030504040204" pitchFamily="34" charset="0"/>
                <a:ea typeface="Verdana" panose="020B0604030504040204" pitchFamily="34" charset="0"/>
              </a:rPr>
              <a:t>Kvalitatīva dzīves vide un teritoriju attīstība</a:t>
            </a:r>
          </a:p>
        </p:txBody>
      </p:sp>
      <p:sp>
        <p:nvSpPr>
          <p:cNvPr id="98" name="Rectangle 3"/>
          <p:cNvSpPr txBox="1"/>
          <p:nvPr/>
        </p:nvSpPr>
        <p:spPr>
          <a:xfrm>
            <a:off x="955708" y="507588"/>
            <a:ext cx="1028483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600"/>
              </a:spcBef>
              <a:defRPr b="1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spcAft>
                <a:spcPts val="400"/>
              </a:spcAft>
            </a:pPr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Mājokļi</a:t>
            </a:r>
          </a:p>
        </p:txBody>
      </p:sp>
      <p:grpSp>
        <p:nvGrpSpPr>
          <p:cNvPr id="101" name="Group"/>
          <p:cNvGrpSpPr/>
          <p:nvPr/>
        </p:nvGrpSpPr>
        <p:grpSpPr>
          <a:xfrm>
            <a:off x="968162" y="1013357"/>
            <a:ext cx="3201861" cy="5649206"/>
            <a:chOff x="-2" y="0"/>
            <a:chExt cx="3201860" cy="5649204"/>
          </a:xfrm>
        </p:grpSpPr>
        <p:sp>
          <p:nvSpPr>
            <p:cNvPr id="99" name="Lielākie rīcības virziena IZAICINĀJUMI:…"/>
            <p:cNvSpPr txBox="1"/>
            <p:nvPr/>
          </p:nvSpPr>
          <p:spPr>
            <a:xfrm>
              <a:off x="-2" y="1371116"/>
              <a:ext cx="3201860" cy="4278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lv-LV" dirty="0"/>
                <a:t>R</a:t>
              </a:r>
              <a:r>
                <a:rPr dirty="0" err="1"/>
                <a:t>īcības</a:t>
              </a:r>
              <a:r>
                <a:rPr dirty="0"/>
                <a:t> </a:t>
              </a:r>
              <a:r>
                <a:rPr dirty="0" err="1"/>
                <a:t>virziena</a:t>
              </a:r>
              <a:r>
                <a:rPr dirty="0"/>
                <a:t> </a:t>
              </a:r>
              <a:r>
                <a:rPr dirty="0">
                  <a:solidFill>
                    <a:srgbClr val="9D2235"/>
                  </a:solidFill>
                </a:rPr>
                <a:t>IZAICINĀJUMI</a:t>
              </a:r>
              <a:r>
                <a:rPr dirty="0"/>
                <a:t>:</a:t>
              </a:r>
              <a:endParaRPr lang="lv-LV" dirty="0"/>
            </a:p>
            <a:p>
              <a:pPr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endParaRPr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Nepietiekams finansējums zemu ekspluatācijas un būvniecības izmaksu sociālo mājokļu būvniecībai</a:t>
              </a:r>
            </a:p>
            <a:p>
              <a:endParaRPr 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Zema</a:t>
              </a: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dzīvojamo ēku energoefektivitāte</a:t>
              </a:r>
            </a:p>
            <a:p>
              <a:endParaRPr lang="lv-LV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Mājokļu drošība un kvalitāte/ </a:t>
              </a:r>
              <a:r>
                <a:rPr lang="lv-LV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fonda atjaunošanās ātrums</a:t>
              </a:r>
              <a:endParaRPr lang="lv-LV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lv-LV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Mājokļu </a:t>
              </a:r>
              <a:r>
                <a:rPr lang="lv-LV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īres tirgus labāka funkcionēšana</a:t>
              </a:r>
              <a:endParaRPr lang="en-US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lv-LV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0" name="Telescope"/>
            <p:cNvSpPr/>
            <p:nvPr/>
          </p:nvSpPr>
          <p:spPr>
            <a:xfrm>
              <a:off x="1096733" y="0"/>
              <a:ext cx="1008393" cy="1205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26" y="0"/>
                  </a:moveTo>
                  <a:lnTo>
                    <a:pt x="16276" y="1451"/>
                  </a:lnTo>
                  <a:lnTo>
                    <a:pt x="18550" y="4798"/>
                  </a:lnTo>
                  <a:lnTo>
                    <a:pt x="21600" y="3348"/>
                  </a:lnTo>
                  <a:lnTo>
                    <a:pt x="19326" y="0"/>
                  </a:lnTo>
                  <a:close/>
                  <a:moveTo>
                    <a:pt x="15925" y="2086"/>
                  </a:moveTo>
                  <a:lnTo>
                    <a:pt x="2336" y="8535"/>
                  </a:lnTo>
                  <a:lnTo>
                    <a:pt x="2887" y="9345"/>
                  </a:lnTo>
                  <a:lnTo>
                    <a:pt x="1596" y="9345"/>
                  </a:lnTo>
                  <a:lnTo>
                    <a:pt x="1001" y="8453"/>
                  </a:lnTo>
                  <a:lnTo>
                    <a:pt x="0" y="8929"/>
                  </a:lnTo>
                  <a:lnTo>
                    <a:pt x="978" y="10383"/>
                  </a:lnTo>
                  <a:lnTo>
                    <a:pt x="3593" y="10383"/>
                  </a:lnTo>
                  <a:lnTo>
                    <a:pt x="4111" y="11144"/>
                  </a:lnTo>
                  <a:lnTo>
                    <a:pt x="9812" y="8436"/>
                  </a:lnTo>
                  <a:lnTo>
                    <a:pt x="9812" y="10059"/>
                  </a:lnTo>
                  <a:lnTo>
                    <a:pt x="13335" y="10059"/>
                  </a:lnTo>
                  <a:lnTo>
                    <a:pt x="13335" y="6762"/>
                  </a:lnTo>
                  <a:lnTo>
                    <a:pt x="17700" y="4696"/>
                  </a:lnTo>
                  <a:lnTo>
                    <a:pt x="15925" y="2086"/>
                  </a:lnTo>
                  <a:close/>
                  <a:moveTo>
                    <a:pt x="7753" y="10636"/>
                  </a:moveTo>
                  <a:lnTo>
                    <a:pt x="7753" y="11932"/>
                  </a:lnTo>
                  <a:lnTo>
                    <a:pt x="8695" y="11932"/>
                  </a:lnTo>
                  <a:lnTo>
                    <a:pt x="3938" y="21600"/>
                  </a:lnTo>
                  <a:lnTo>
                    <a:pt x="4852" y="21600"/>
                  </a:lnTo>
                  <a:lnTo>
                    <a:pt x="10589" y="11932"/>
                  </a:lnTo>
                  <a:lnTo>
                    <a:pt x="10591" y="11932"/>
                  </a:lnTo>
                  <a:lnTo>
                    <a:pt x="10997" y="21600"/>
                  </a:lnTo>
                  <a:lnTo>
                    <a:pt x="11911" y="21600"/>
                  </a:lnTo>
                  <a:lnTo>
                    <a:pt x="12483" y="11983"/>
                  </a:lnTo>
                  <a:lnTo>
                    <a:pt x="18189" y="21600"/>
                  </a:lnTo>
                  <a:lnTo>
                    <a:pt x="19105" y="21600"/>
                  </a:lnTo>
                  <a:lnTo>
                    <a:pt x="14348" y="11932"/>
                  </a:lnTo>
                  <a:lnTo>
                    <a:pt x="15183" y="11932"/>
                  </a:lnTo>
                  <a:lnTo>
                    <a:pt x="15183" y="10636"/>
                  </a:lnTo>
                  <a:lnTo>
                    <a:pt x="7753" y="10636"/>
                  </a:lnTo>
                  <a:close/>
                </a:path>
              </a:pathLst>
            </a:custGeom>
            <a:solidFill>
              <a:srgbClr val="9D2235"/>
            </a:solidFill>
            <a:ln w="12700" cap="flat">
              <a:noFill/>
              <a:miter lim="400000"/>
            </a:ln>
            <a:effectLst>
              <a:reflection stA="50000" endPos="40000" dir="5400000" sy="-100000" algn="bl" rotWithShape="0"/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04" name="Group"/>
          <p:cNvGrpSpPr/>
          <p:nvPr/>
        </p:nvGrpSpPr>
        <p:grpSpPr>
          <a:xfrm>
            <a:off x="4569880" y="1013357"/>
            <a:ext cx="2190612" cy="5977719"/>
            <a:chOff x="-84506" y="0"/>
            <a:chExt cx="2190610" cy="5977718"/>
          </a:xfrm>
        </p:grpSpPr>
        <p:sp>
          <p:nvSpPr>
            <p:cNvPr id="102" name="Rīcības virziena INDIKATORI:…"/>
            <p:cNvSpPr txBox="1"/>
            <p:nvPr/>
          </p:nvSpPr>
          <p:spPr>
            <a:xfrm>
              <a:off x="-84506" y="1361075"/>
              <a:ext cx="2190610" cy="46166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 err="1"/>
                <a:t>Rīcības</a:t>
              </a:r>
              <a:r>
                <a:rPr dirty="0"/>
                <a:t> </a:t>
              </a:r>
              <a:r>
                <a:rPr dirty="0" err="1"/>
                <a:t>virziena</a:t>
              </a:r>
              <a:r>
                <a:rPr dirty="0"/>
                <a:t> </a:t>
              </a:r>
              <a:r>
                <a:rPr dirty="0">
                  <a:solidFill>
                    <a:srgbClr val="9D2235"/>
                  </a:solidFill>
                </a:rPr>
                <a:t>INDIKATORI</a:t>
              </a:r>
              <a:r>
                <a:rPr dirty="0"/>
                <a:t>:</a:t>
              </a:r>
              <a:endParaRPr lang="lv-LV" dirty="0"/>
            </a:p>
            <a:p>
              <a:pPr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endParaRPr dirty="0">
                <a:solidFill>
                  <a:srgbClr val="FFFFFF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Personas, kas reģistrētas pašvaldības palīdz. reģistrā mājokļa jaut. risināšanai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lv-LV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Atjaunoto mājokļu daudzums gadā (% no visiem)</a:t>
              </a:r>
            </a:p>
            <a:p>
              <a:endParaRPr lang="lv-LV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Ekspluatācijā pieņemto jauno dzīvokļu skaits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35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Dzīvokļu īpašumu skaits, kuriem uzlabota energoefektivitāte</a:t>
              </a:r>
              <a:endParaRPr lang="en-US" sz="13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3" name="Microscope"/>
            <p:cNvSpPr/>
            <p:nvPr/>
          </p:nvSpPr>
          <p:spPr>
            <a:xfrm>
              <a:off x="674520" y="0"/>
              <a:ext cx="841568" cy="1205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58" y="0"/>
                  </a:moveTo>
                  <a:lnTo>
                    <a:pt x="5450" y="778"/>
                  </a:lnTo>
                  <a:lnTo>
                    <a:pt x="6641" y="3247"/>
                  </a:lnTo>
                  <a:lnTo>
                    <a:pt x="5792" y="3446"/>
                  </a:lnTo>
                  <a:lnTo>
                    <a:pt x="6104" y="4092"/>
                  </a:lnTo>
                  <a:cubicBezTo>
                    <a:pt x="6260" y="4416"/>
                    <a:pt x="6045" y="4765"/>
                    <a:pt x="5610" y="4922"/>
                  </a:cubicBezTo>
                  <a:cubicBezTo>
                    <a:pt x="2282" y="6123"/>
                    <a:pt x="0" y="8548"/>
                    <a:pt x="0" y="11338"/>
                  </a:cubicBezTo>
                  <a:cubicBezTo>
                    <a:pt x="0" y="13653"/>
                    <a:pt x="1568" y="15716"/>
                    <a:pt x="4002" y="17038"/>
                  </a:cubicBezTo>
                  <a:cubicBezTo>
                    <a:pt x="4586" y="17355"/>
                    <a:pt x="4834" y="17888"/>
                    <a:pt x="4600" y="18378"/>
                  </a:cubicBezTo>
                  <a:lnTo>
                    <a:pt x="4184" y="19249"/>
                  </a:lnTo>
                  <a:lnTo>
                    <a:pt x="1504" y="19249"/>
                  </a:lnTo>
                  <a:lnTo>
                    <a:pt x="383" y="21600"/>
                  </a:lnTo>
                  <a:lnTo>
                    <a:pt x="21600" y="21600"/>
                  </a:lnTo>
                  <a:lnTo>
                    <a:pt x="20479" y="19249"/>
                  </a:lnTo>
                  <a:lnTo>
                    <a:pt x="11598" y="19249"/>
                  </a:lnTo>
                  <a:lnTo>
                    <a:pt x="10562" y="17077"/>
                  </a:lnTo>
                  <a:lnTo>
                    <a:pt x="11571" y="16839"/>
                  </a:lnTo>
                  <a:lnTo>
                    <a:pt x="11765" y="17236"/>
                  </a:lnTo>
                  <a:cubicBezTo>
                    <a:pt x="11884" y="17482"/>
                    <a:pt x="13400" y="17349"/>
                    <a:pt x="15152" y="16937"/>
                  </a:cubicBezTo>
                  <a:cubicBezTo>
                    <a:pt x="16905" y="16524"/>
                    <a:pt x="18230" y="15990"/>
                    <a:pt x="18111" y="15743"/>
                  </a:cubicBezTo>
                  <a:lnTo>
                    <a:pt x="17339" y="14141"/>
                  </a:lnTo>
                  <a:lnTo>
                    <a:pt x="9985" y="15870"/>
                  </a:lnTo>
                  <a:lnTo>
                    <a:pt x="9392" y="14628"/>
                  </a:lnTo>
                  <a:lnTo>
                    <a:pt x="18738" y="12430"/>
                  </a:lnTo>
                  <a:lnTo>
                    <a:pt x="18157" y="11225"/>
                  </a:lnTo>
                  <a:lnTo>
                    <a:pt x="8816" y="13422"/>
                  </a:lnTo>
                  <a:cubicBezTo>
                    <a:pt x="8484" y="12824"/>
                    <a:pt x="7243" y="12835"/>
                    <a:pt x="6947" y="13456"/>
                  </a:cubicBezTo>
                  <a:lnTo>
                    <a:pt x="6503" y="14386"/>
                  </a:lnTo>
                  <a:cubicBezTo>
                    <a:pt x="6304" y="14804"/>
                    <a:pt x="5529" y="14924"/>
                    <a:pt x="5109" y="14596"/>
                  </a:cubicBezTo>
                  <a:cubicBezTo>
                    <a:pt x="4000" y="13729"/>
                    <a:pt x="3324" y="12589"/>
                    <a:pt x="3324" y="11338"/>
                  </a:cubicBezTo>
                  <a:cubicBezTo>
                    <a:pt x="3324" y="9736"/>
                    <a:pt x="4435" y="8310"/>
                    <a:pt x="6145" y="7417"/>
                  </a:cubicBezTo>
                  <a:cubicBezTo>
                    <a:pt x="6760" y="7095"/>
                    <a:pt x="7648" y="7292"/>
                    <a:pt x="7893" y="7801"/>
                  </a:cubicBezTo>
                  <a:lnTo>
                    <a:pt x="8198" y="8499"/>
                  </a:lnTo>
                  <a:cubicBezTo>
                    <a:pt x="7412" y="8705"/>
                    <a:pt x="6996" y="9308"/>
                    <a:pt x="7266" y="9868"/>
                  </a:cubicBezTo>
                  <a:lnTo>
                    <a:pt x="7411" y="10170"/>
                  </a:lnTo>
                  <a:lnTo>
                    <a:pt x="10048" y="9550"/>
                  </a:lnTo>
                  <a:lnTo>
                    <a:pt x="11155" y="11844"/>
                  </a:lnTo>
                  <a:lnTo>
                    <a:pt x="13852" y="11208"/>
                  </a:lnTo>
                  <a:lnTo>
                    <a:pt x="12745" y="8916"/>
                  </a:lnTo>
                  <a:lnTo>
                    <a:pt x="15302" y="8314"/>
                  </a:lnTo>
                  <a:lnTo>
                    <a:pt x="15157" y="8012"/>
                  </a:lnTo>
                  <a:cubicBezTo>
                    <a:pt x="14886" y="7450"/>
                    <a:pt x="14024" y="7146"/>
                    <a:pt x="13218" y="7317"/>
                  </a:cubicBezTo>
                  <a:lnTo>
                    <a:pt x="10821" y="2265"/>
                  </a:lnTo>
                  <a:lnTo>
                    <a:pt x="9949" y="2469"/>
                  </a:lnTo>
                  <a:lnTo>
                    <a:pt x="8758" y="0"/>
                  </a:lnTo>
                  <a:close/>
                  <a:moveTo>
                    <a:pt x="7777" y="15736"/>
                  </a:moveTo>
                  <a:cubicBezTo>
                    <a:pt x="8266" y="15736"/>
                    <a:pt x="8661" y="16014"/>
                    <a:pt x="8661" y="16355"/>
                  </a:cubicBezTo>
                  <a:cubicBezTo>
                    <a:pt x="8661" y="16696"/>
                    <a:pt x="8266" y="16972"/>
                    <a:pt x="7777" y="16972"/>
                  </a:cubicBezTo>
                  <a:cubicBezTo>
                    <a:pt x="7288" y="16972"/>
                    <a:pt x="6891" y="16696"/>
                    <a:pt x="6891" y="16355"/>
                  </a:cubicBezTo>
                  <a:cubicBezTo>
                    <a:pt x="6891" y="16014"/>
                    <a:pt x="7288" y="15736"/>
                    <a:pt x="7777" y="15736"/>
                  </a:cubicBezTo>
                  <a:close/>
                </a:path>
              </a:pathLst>
            </a:custGeom>
            <a:solidFill>
              <a:srgbClr val="9D2235"/>
            </a:solidFill>
            <a:ln w="12700" cap="flat">
              <a:noFill/>
              <a:miter lim="400000"/>
            </a:ln>
            <a:effectLst>
              <a:reflection stA="50000" endPos="40000" dir="5400000" sy="-100000" algn="bl" rotWithShape="0"/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07" name="Group"/>
          <p:cNvGrpSpPr/>
          <p:nvPr/>
        </p:nvGrpSpPr>
        <p:grpSpPr>
          <a:xfrm>
            <a:off x="7061630" y="815610"/>
            <a:ext cx="4752528" cy="6170118"/>
            <a:chOff x="-813647" y="-87859"/>
            <a:chExt cx="4752524" cy="6170117"/>
          </a:xfrm>
        </p:grpSpPr>
        <p:sp>
          <p:nvSpPr>
            <p:cNvPr id="105" name="Galvenie UZDEVUMI šajā rīcības virzienā:…"/>
            <p:cNvSpPr txBox="1"/>
            <p:nvPr/>
          </p:nvSpPr>
          <p:spPr>
            <a:xfrm>
              <a:off x="-813647" y="1157838"/>
              <a:ext cx="4752524" cy="49244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 err="1"/>
                <a:t>Galvenie</a:t>
              </a:r>
              <a:r>
                <a:rPr dirty="0"/>
                <a:t> </a:t>
              </a:r>
              <a:r>
                <a:rPr dirty="0">
                  <a:solidFill>
                    <a:srgbClr val="9D2235"/>
                  </a:solidFill>
                </a:rPr>
                <a:t>UZDEVUMI</a:t>
              </a:r>
              <a:endParaRPr lang="lv-LV" dirty="0">
                <a:solidFill>
                  <a:srgbClr val="9D2235"/>
                </a:solidFill>
              </a:endParaRPr>
            </a:p>
            <a:p>
              <a:pPr algn="ctr"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lv-LV" dirty="0"/>
                <a:t>  </a:t>
              </a:r>
              <a:r>
                <a:rPr dirty="0" err="1"/>
                <a:t>rīcības</a:t>
              </a:r>
              <a:r>
                <a:rPr dirty="0"/>
                <a:t> </a:t>
              </a:r>
              <a:r>
                <a:rPr dirty="0" err="1"/>
                <a:t>virzienā</a:t>
              </a:r>
              <a:r>
                <a:rPr dirty="0"/>
                <a:t>:</a:t>
              </a:r>
              <a:endParaRPr lang="lv-LV" dirty="0"/>
            </a:p>
            <a:p>
              <a:pPr algn="ctr"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endParaRPr sz="800" dirty="0">
                <a:solidFill>
                  <a:srgbClr val="FFFFFF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3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Sociālo mājokļu</a:t>
              </a:r>
              <a:r>
                <a:rPr lang="lv-LV" sz="13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atjaunošana un jaunu mājokļu būvniecība un a</a:t>
              </a:r>
              <a:r>
                <a:rPr lang="lv-LV" sz="13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tbalsts maznodrošinātām personām </a:t>
              </a:r>
              <a:r>
                <a:rPr lang="lv-LV" sz="13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dzīvesvietas maiņai nodarbinātības uzlabošanā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lv-LV" sz="1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3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Atbalsts ģimenēm ar bērniem </a:t>
              </a:r>
              <a:r>
                <a:rPr lang="lv-LV" sz="13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mājokļu iegādei vai būvniecībai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lv-LV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3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Finanšu instruments</a:t>
              </a:r>
              <a:r>
                <a:rPr lang="lv-LV" sz="13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zemu izmaksu mājokļu būvniecībai, t.sk. mehānisms un normatīvais regulējums, kas veicinātu bezpeļņas vai zemas-peļņas īres māju būvniecību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lv-LV" sz="1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3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Esošo </a:t>
              </a:r>
              <a:r>
                <a:rPr lang="lv-LV" sz="13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mājokļu kvalitātes </a:t>
              </a:r>
              <a:r>
                <a:rPr lang="lv-LV" sz="13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uzlabošana – energoefektivitāte, piemērošana cilvēkiem ar invaliditāti</a:t>
              </a:r>
              <a:endParaRPr lang="lv-LV" sz="1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lv-LV" sz="1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3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Efektīva mājokļu </a:t>
              </a:r>
              <a:r>
                <a:rPr lang="lv-LV" sz="13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īres tirgus </a:t>
              </a:r>
              <a:r>
                <a:rPr lang="lv-LV" sz="13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tiesiskā regulējuma izveidošana, </a:t>
              </a:r>
              <a:r>
                <a:rPr lang="lv-LV" sz="13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būvniecības netiešo izmaksu samazināšana, procesu vienkāršošana</a:t>
              </a:r>
            </a:p>
          </p:txBody>
        </p:sp>
        <p:sp>
          <p:nvSpPr>
            <p:cNvPr id="106" name="Calculator"/>
            <p:cNvSpPr/>
            <p:nvPr/>
          </p:nvSpPr>
          <p:spPr>
            <a:xfrm>
              <a:off x="1043437" y="-87859"/>
              <a:ext cx="719585" cy="1018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2" y="0"/>
                  </a:moveTo>
                  <a:cubicBezTo>
                    <a:pt x="681" y="0"/>
                    <a:pt x="0" y="481"/>
                    <a:pt x="0" y="1075"/>
                  </a:cubicBezTo>
                  <a:lnTo>
                    <a:pt x="0" y="20525"/>
                  </a:lnTo>
                  <a:cubicBezTo>
                    <a:pt x="0" y="21119"/>
                    <a:pt x="681" y="21600"/>
                    <a:pt x="1522" y="21600"/>
                  </a:cubicBezTo>
                  <a:lnTo>
                    <a:pt x="20081" y="21600"/>
                  </a:lnTo>
                  <a:cubicBezTo>
                    <a:pt x="20922" y="21600"/>
                    <a:pt x="21600" y="21119"/>
                    <a:pt x="21600" y="20525"/>
                  </a:cubicBezTo>
                  <a:lnTo>
                    <a:pt x="21600" y="1075"/>
                  </a:lnTo>
                  <a:cubicBezTo>
                    <a:pt x="21592" y="481"/>
                    <a:pt x="20912" y="0"/>
                    <a:pt x="20071" y="0"/>
                  </a:cubicBezTo>
                  <a:lnTo>
                    <a:pt x="1522" y="0"/>
                  </a:lnTo>
                  <a:close/>
                  <a:moveTo>
                    <a:pt x="2866" y="1696"/>
                  </a:moveTo>
                  <a:lnTo>
                    <a:pt x="18734" y="1696"/>
                  </a:lnTo>
                  <a:cubicBezTo>
                    <a:pt x="19017" y="1696"/>
                    <a:pt x="19254" y="1857"/>
                    <a:pt x="19254" y="2062"/>
                  </a:cubicBezTo>
                  <a:lnTo>
                    <a:pt x="19254" y="4985"/>
                  </a:lnTo>
                  <a:cubicBezTo>
                    <a:pt x="19254" y="5185"/>
                    <a:pt x="19024" y="5351"/>
                    <a:pt x="18734" y="5351"/>
                  </a:cubicBezTo>
                  <a:lnTo>
                    <a:pt x="2866" y="5351"/>
                  </a:lnTo>
                  <a:cubicBezTo>
                    <a:pt x="2583" y="5351"/>
                    <a:pt x="2348" y="5190"/>
                    <a:pt x="2348" y="4985"/>
                  </a:cubicBezTo>
                  <a:lnTo>
                    <a:pt x="2348" y="2062"/>
                  </a:lnTo>
                  <a:cubicBezTo>
                    <a:pt x="2348" y="1862"/>
                    <a:pt x="2576" y="1696"/>
                    <a:pt x="2866" y="1696"/>
                  </a:cubicBezTo>
                  <a:close/>
                  <a:moveTo>
                    <a:pt x="17580" y="6615"/>
                  </a:moveTo>
                  <a:cubicBezTo>
                    <a:pt x="17771" y="6615"/>
                    <a:pt x="17924" y="6723"/>
                    <a:pt x="17924" y="6858"/>
                  </a:cubicBezTo>
                  <a:cubicBezTo>
                    <a:pt x="17924" y="6993"/>
                    <a:pt x="17771" y="7101"/>
                    <a:pt x="17580" y="7101"/>
                  </a:cubicBezTo>
                  <a:cubicBezTo>
                    <a:pt x="17389" y="7106"/>
                    <a:pt x="17236" y="6993"/>
                    <a:pt x="17236" y="6858"/>
                  </a:cubicBezTo>
                  <a:cubicBezTo>
                    <a:pt x="17236" y="6723"/>
                    <a:pt x="17389" y="6615"/>
                    <a:pt x="17580" y="6615"/>
                  </a:cubicBezTo>
                  <a:close/>
                  <a:moveTo>
                    <a:pt x="2890" y="6674"/>
                  </a:moveTo>
                  <a:lnTo>
                    <a:pt x="5121" y="6674"/>
                  </a:lnTo>
                  <a:cubicBezTo>
                    <a:pt x="5419" y="6674"/>
                    <a:pt x="5663" y="6847"/>
                    <a:pt x="5663" y="7057"/>
                  </a:cubicBezTo>
                  <a:lnTo>
                    <a:pt x="5663" y="8073"/>
                  </a:lnTo>
                  <a:cubicBezTo>
                    <a:pt x="5663" y="8284"/>
                    <a:pt x="5419" y="8456"/>
                    <a:pt x="5121" y="8456"/>
                  </a:cubicBezTo>
                  <a:lnTo>
                    <a:pt x="2890" y="8456"/>
                  </a:lnTo>
                  <a:cubicBezTo>
                    <a:pt x="2592" y="8456"/>
                    <a:pt x="2348" y="8284"/>
                    <a:pt x="2348" y="8073"/>
                  </a:cubicBezTo>
                  <a:lnTo>
                    <a:pt x="2348" y="7057"/>
                  </a:lnTo>
                  <a:cubicBezTo>
                    <a:pt x="2348" y="6847"/>
                    <a:pt x="2592" y="6674"/>
                    <a:pt x="2890" y="6674"/>
                  </a:cubicBezTo>
                  <a:close/>
                  <a:moveTo>
                    <a:pt x="7400" y="6674"/>
                  </a:moveTo>
                  <a:lnTo>
                    <a:pt x="9669" y="6674"/>
                  </a:lnTo>
                  <a:cubicBezTo>
                    <a:pt x="9967" y="6674"/>
                    <a:pt x="10211" y="6847"/>
                    <a:pt x="10211" y="7057"/>
                  </a:cubicBezTo>
                  <a:lnTo>
                    <a:pt x="10211" y="8073"/>
                  </a:lnTo>
                  <a:cubicBezTo>
                    <a:pt x="10211" y="8284"/>
                    <a:pt x="9967" y="8456"/>
                    <a:pt x="9669" y="8456"/>
                  </a:cubicBezTo>
                  <a:lnTo>
                    <a:pt x="7400" y="8456"/>
                  </a:lnTo>
                  <a:cubicBezTo>
                    <a:pt x="7102" y="8456"/>
                    <a:pt x="6858" y="8284"/>
                    <a:pt x="6858" y="8073"/>
                  </a:cubicBezTo>
                  <a:lnTo>
                    <a:pt x="6858" y="7057"/>
                  </a:lnTo>
                  <a:cubicBezTo>
                    <a:pt x="6858" y="6847"/>
                    <a:pt x="7102" y="6674"/>
                    <a:pt x="7400" y="6674"/>
                  </a:cubicBezTo>
                  <a:close/>
                  <a:moveTo>
                    <a:pt x="11924" y="6674"/>
                  </a:moveTo>
                  <a:lnTo>
                    <a:pt x="14195" y="6674"/>
                  </a:lnTo>
                  <a:cubicBezTo>
                    <a:pt x="14493" y="6674"/>
                    <a:pt x="14738" y="6847"/>
                    <a:pt x="14738" y="7057"/>
                  </a:cubicBezTo>
                  <a:lnTo>
                    <a:pt x="14738" y="8073"/>
                  </a:lnTo>
                  <a:cubicBezTo>
                    <a:pt x="14738" y="8284"/>
                    <a:pt x="14493" y="8456"/>
                    <a:pt x="14195" y="8456"/>
                  </a:cubicBezTo>
                  <a:lnTo>
                    <a:pt x="11924" y="8456"/>
                  </a:lnTo>
                  <a:cubicBezTo>
                    <a:pt x="11626" y="8456"/>
                    <a:pt x="11382" y="8284"/>
                    <a:pt x="11382" y="8073"/>
                  </a:cubicBezTo>
                  <a:lnTo>
                    <a:pt x="11382" y="7057"/>
                  </a:lnTo>
                  <a:cubicBezTo>
                    <a:pt x="11382" y="6847"/>
                    <a:pt x="11626" y="6674"/>
                    <a:pt x="11924" y="6674"/>
                  </a:cubicBezTo>
                  <a:close/>
                  <a:moveTo>
                    <a:pt x="16433" y="7290"/>
                  </a:moveTo>
                  <a:lnTo>
                    <a:pt x="18743" y="7290"/>
                  </a:lnTo>
                  <a:lnTo>
                    <a:pt x="18743" y="7685"/>
                  </a:lnTo>
                  <a:lnTo>
                    <a:pt x="16433" y="7685"/>
                  </a:lnTo>
                  <a:lnTo>
                    <a:pt x="16433" y="7290"/>
                  </a:lnTo>
                  <a:close/>
                  <a:moveTo>
                    <a:pt x="17580" y="7867"/>
                  </a:moveTo>
                  <a:cubicBezTo>
                    <a:pt x="17771" y="7867"/>
                    <a:pt x="17924" y="7975"/>
                    <a:pt x="17924" y="8110"/>
                  </a:cubicBezTo>
                  <a:cubicBezTo>
                    <a:pt x="17924" y="8245"/>
                    <a:pt x="17771" y="8353"/>
                    <a:pt x="17580" y="8353"/>
                  </a:cubicBezTo>
                  <a:cubicBezTo>
                    <a:pt x="17389" y="8353"/>
                    <a:pt x="17236" y="8245"/>
                    <a:pt x="17236" y="8110"/>
                  </a:cubicBezTo>
                  <a:cubicBezTo>
                    <a:pt x="17236" y="7975"/>
                    <a:pt x="17389" y="7867"/>
                    <a:pt x="17580" y="7867"/>
                  </a:cubicBezTo>
                  <a:close/>
                  <a:moveTo>
                    <a:pt x="2890" y="9580"/>
                  </a:moveTo>
                  <a:lnTo>
                    <a:pt x="5121" y="9580"/>
                  </a:lnTo>
                  <a:cubicBezTo>
                    <a:pt x="5419" y="9580"/>
                    <a:pt x="5663" y="9752"/>
                    <a:pt x="5663" y="9963"/>
                  </a:cubicBezTo>
                  <a:lnTo>
                    <a:pt x="5663" y="10979"/>
                  </a:lnTo>
                  <a:cubicBezTo>
                    <a:pt x="5663" y="11189"/>
                    <a:pt x="5419" y="11362"/>
                    <a:pt x="5121" y="11362"/>
                  </a:cubicBezTo>
                  <a:lnTo>
                    <a:pt x="2890" y="11362"/>
                  </a:lnTo>
                  <a:cubicBezTo>
                    <a:pt x="2592" y="11362"/>
                    <a:pt x="2348" y="11189"/>
                    <a:pt x="2348" y="10979"/>
                  </a:cubicBezTo>
                  <a:lnTo>
                    <a:pt x="2348" y="9963"/>
                  </a:lnTo>
                  <a:cubicBezTo>
                    <a:pt x="2348" y="9752"/>
                    <a:pt x="2592" y="9580"/>
                    <a:pt x="2890" y="9580"/>
                  </a:cubicBezTo>
                  <a:close/>
                  <a:moveTo>
                    <a:pt x="7400" y="9580"/>
                  </a:moveTo>
                  <a:lnTo>
                    <a:pt x="9669" y="9580"/>
                  </a:lnTo>
                  <a:cubicBezTo>
                    <a:pt x="9967" y="9580"/>
                    <a:pt x="10211" y="9752"/>
                    <a:pt x="10211" y="9963"/>
                  </a:cubicBezTo>
                  <a:lnTo>
                    <a:pt x="10211" y="10979"/>
                  </a:lnTo>
                  <a:cubicBezTo>
                    <a:pt x="10211" y="11189"/>
                    <a:pt x="9967" y="11362"/>
                    <a:pt x="9669" y="11362"/>
                  </a:cubicBezTo>
                  <a:lnTo>
                    <a:pt x="7400" y="11362"/>
                  </a:lnTo>
                  <a:cubicBezTo>
                    <a:pt x="7102" y="11362"/>
                    <a:pt x="6858" y="11189"/>
                    <a:pt x="6858" y="10979"/>
                  </a:cubicBezTo>
                  <a:lnTo>
                    <a:pt x="6858" y="9963"/>
                  </a:lnTo>
                  <a:cubicBezTo>
                    <a:pt x="6858" y="9752"/>
                    <a:pt x="7102" y="9580"/>
                    <a:pt x="7400" y="9580"/>
                  </a:cubicBezTo>
                  <a:close/>
                  <a:moveTo>
                    <a:pt x="11924" y="9580"/>
                  </a:moveTo>
                  <a:lnTo>
                    <a:pt x="14195" y="9580"/>
                  </a:lnTo>
                  <a:cubicBezTo>
                    <a:pt x="14493" y="9580"/>
                    <a:pt x="14738" y="9752"/>
                    <a:pt x="14738" y="9963"/>
                  </a:cubicBezTo>
                  <a:lnTo>
                    <a:pt x="14738" y="10979"/>
                  </a:lnTo>
                  <a:cubicBezTo>
                    <a:pt x="14738" y="11189"/>
                    <a:pt x="14493" y="11362"/>
                    <a:pt x="14195" y="11362"/>
                  </a:cubicBezTo>
                  <a:lnTo>
                    <a:pt x="11924" y="11362"/>
                  </a:lnTo>
                  <a:cubicBezTo>
                    <a:pt x="11626" y="11362"/>
                    <a:pt x="11382" y="11189"/>
                    <a:pt x="11382" y="10979"/>
                  </a:cubicBezTo>
                  <a:lnTo>
                    <a:pt x="11382" y="9963"/>
                  </a:lnTo>
                  <a:cubicBezTo>
                    <a:pt x="11382" y="9752"/>
                    <a:pt x="11626" y="9580"/>
                    <a:pt x="11924" y="9580"/>
                  </a:cubicBezTo>
                  <a:close/>
                  <a:moveTo>
                    <a:pt x="16969" y="9752"/>
                  </a:moveTo>
                  <a:lnTo>
                    <a:pt x="17587" y="10189"/>
                  </a:lnTo>
                  <a:lnTo>
                    <a:pt x="18208" y="9752"/>
                  </a:lnTo>
                  <a:lnTo>
                    <a:pt x="18598" y="10027"/>
                  </a:lnTo>
                  <a:lnTo>
                    <a:pt x="17979" y="10466"/>
                  </a:lnTo>
                  <a:lnTo>
                    <a:pt x="18598" y="10903"/>
                  </a:lnTo>
                  <a:lnTo>
                    <a:pt x="18199" y="11183"/>
                  </a:lnTo>
                  <a:lnTo>
                    <a:pt x="17580" y="10746"/>
                  </a:lnTo>
                  <a:lnTo>
                    <a:pt x="16961" y="11183"/>
                  </a:lnTo>
                  <a:lnTo>
                    <a:pt x="16572" y="10908"/>
                  </a:lnTo>
                  <a:lnTo>
                    <a:pt x="17191" y="10471"/>
                  </a:lnTo>
                  <a:lnTo>
                    <a:pt x="16572" y="10034"/>
                  </a:lnTo>
                  <a:lnTo>
                    <a:pt x="16969" y="9752"/>
                  </a:lnTo>
                  <a:close/>
                  <a:moveTo>
                    <a:pt x="2890" y="12437"/>
                  </a:moveTo>
                  <a:lnTo>
                    <a:pt x="5121" y="12437"/>
                  </a:lnTo>
                  <a:cubicBezTo>
                    <a:pt x="5419" y="12437"/>
                    <a:pt x="5663" y="12609"/>
                    <a:pt x="5663" y="12820"/>
                  </a:cubicBezTo>
                  <a:lnTo>
                    <a:pt x="5663" y="13834"/>
                  </a:lnTo>
                  <a:cubicBezTo>
                    <a:pt x="5663" y="14045"/>
                    <a:pt x="5419" y="14219"/>
                    <a:pt x="5121" y="14219"/>
                  </a:cubicBezTo>
                  <a:lnTo>
                    <a:pt x="2890" y="14219"/>
                  </a:lnTo>
                  <a:cubicBezTo>
                    <a:pt x="2592" y="14219"/>
                    <a:pt x="2348" y="14045"/>
                    <a:pt x="2348" y="13834"/>
                  </a:cubicBezTo>
                  <a:lnTo>
                    <a:pt x="2348" y="12820"/>
                  </a:lnTo>
                  <a:cubicBezTo>
                    <a:pt x="2348" y="12609"/>
                    <a:pt x="2592" y="12437"/>
                    <a:pt x="2890" y="12437"/>
                  </a:cubicBezTo>
                  <a:close/>
                  <a:moveTo>
                    <a:pt x="7400" y="12437"/>
                  </a:moveTo>
                  <a:lnTo>
                    <a:pt x="9669" y="12437"/>
                  </a:lnTo>
                  <a:cubicBezTo>
                    <a:pt x="9967" y="12437"/>
                    <a:pt x="10211" y="12609"/>
                    <a:pt x="10211" y="12820"/>
                  </a:cubicBezTo>
                  <a:lnTo>
                    <a:pt x="10211" y="13834"/>
                  </a:lnTo>
                  <a:cubicBezTo>
                    <a:pt x="10211" y="14045"/>
                    <a:pt x="9967" y="14219"/>
                    <a:pt x="9669" y="14219"/>
                  </a:cubicBezTo>
                  <a:lnTo>
                    <a:pt x="7400" y="14219"/>
                  </a:lnTo>
                  <a:cubicBezTo>
                    <a:pt x="7102" y="14219"/>
                    <a:pt x="6858" y="14045"/>
                    <a:pt x="6858" y="13834"/>
                  </a:cubicBezTo>
                  <a:lnTo>
                    <a:pt x="6858" y="12820"/>
                  </a:lnTo>
                  <a:cubicBezTo>
                    <a:pt x="6858" y="12609"/>
                    <a:pt x="7102" y="12437"/>
                    <a:pt x="7400" y="12437"/>
                  </a:cubicBezTo>
                  <a:close/>
                  <a:moveTo>
                    <a:pt x="11924" y="12437"/>
                  </a:moveTo>
                  <a:lnTo>
                    <a:pt x="14195" y="12437"/>
                  </a:lnTo>
                  <a:cubicBezTo>
                    <a:pt x="14493" y="12437"/>
                    <a:pt x="14738" y="12609"/>
                    <a:pt x="14738" y="12820"/>
                  </a:cubicBezTo>
                  <a:lnTo>
                    <a:pt x="14738" y="13834"/>
                  </a:lnTo>
                  <a:cubicBezTo>
                    <a:pt x="14738" y="14045"/>
                    <a:pt x="14493" y="14219"/>
                    <a:pt x="14195" y="14219"/>
                  </a:cubicBezTo>
                  <a:lnTo>
                    <a:pt x="11924" y="14219"/>
                  </a:lnTo>
                  <a:cubicBezTo>
                    <a:pt x="11626" y="14219"/>
                    <a:pt x="11382" y="14045"/>
                    <a:pt x="11382" y="13834"/>
                  </a:cubicBezTo>
                  <a:lnTo>
                    <a:pt x="11382" y="12820"/>
                  </a:lnTo>
                  <a:cubicBezTo>
                    <a:pt x="11382" y="12609"/>
                    <a:pt x="11626" y="12437"/>
                    <a:pt x="11924" y="12437"/>
                  </a:cubicBezTo>
                  <a:close/>
                  <a:moveTo>
                    <a:pt x="16426" y="13127"/>
                  </a:moveTo>
                  <a:lnTo>
                    <a:pt x="18734" y="13127"/>
                  </a:lnTo>
                  <a:lnTo>
                    <a:pt x="18734" y="13522"/>
                  </a:lnTo>
                  <a:lnTo>
                    <a:pt x="16426" y="13522"/>
                  </a:lnTo>
                  <a:lnTo>
                    <a:pt x="16426" y="13127"/>
                  </a:lnTo>
                  <a:close/>
                  <a:moveTo>
                    <a:pt x="2890" y="15292"/>
                  </a:moveTo>
                  <a:lnTo>
                    <a:pt x="5121" y="15292"/>
                  </a:lnTo>
                  <a:cubicBezTo>
                    <a:pt x="5419" y="15292"/>
                    <a:pt x="5663" y="15466"/>
                    <a:pt x="5663" y="15677"/>
                  </a:cubicBezTo>
                  <a:lnTo>
                    <a:pt x="5663" y="16691"/>
                  </a:lnTo>
                  <a:cubicBezTo>
                    <a:pt x="5663" y="16902"/>
                    <a:pt x="5419" y="17074"/>
                    <a:pt x="5121" y="17074"/>
                  </a:cubicBezTo>
                  <a:lnTo>
                    <a:pt x="2890" y="17074"/>
                  </a:lnTo>
                  <a:cubicBezTo>
                    <a:pt x="2592" y="17074"/>
                    <a:pt x="2348" y="16902"/>
                    <a:pt x="2348" y="16691"/>
                  </a:cubicBezTo>
                  <a:lnTo>
                    <a:pt x="2348" y="15677"/>
                  </a:lnTo>
                  <a:cubicBezTo>
                    <a:pt x="2348" y="15466"/>
                    <a:pt x="2592" y="15292"/>
                    <a:pt x="2890" y="15292"/>
                  </a:cubicBezTo>
                  <a:close/>
                  <a:moveTo>
                    <a:pt x="7400" y="15292"/>
                  </a:moveTo>
                  <a:lnTo>
                    <a:pt x="9669" y="15292"/>
                  </a:lnTo>
                  <a:cubicBezTo>
                    <a:pt x="9967" y="15292"/>
                    <a:pt x="10211" y="15466"/>
                    <a:pt x="10211" y="15677"/>
                  </a:cubicBezTo>
                  <a:lnTo>
                    <a:pt x="10211" y="16691"/>
                  </a:lnTo>
                  <a:cubicBezTo>
                    <a:pt x="10211" y="16902"/>
                    <a:pt x="9967" y="17074"/>
                    <a:pt x="9669" y="17074"/>
                  </a:cubicBezTo>
                  <a:lnTo>
                    <a:pt x="7400" y="17074"/>
                  </a:lnTo>
                  <a:cubicBezTo>
                    <a:pt x="7102" y="17074"/>
                    <a:pt x="6858" y="16902"/>
                    <a:pt x="6858" y="16691"/>
                  </a:cubicBezTo>
                  <a:lnTo>
                    <a:pt x="6858" y="15677"/>
                  </a:lnTo>
                  <a:cubicBezTo>
                    <a:pt x="6858" y="15466"/>
                    <a:pt x="7102" y="15292"/>
                    <a:pt x="7400" y="15292"/>
                  </a:cubicBezTo>
                  <a:close/>
                  <a:moveTo>
                    <a:pt x="11924" y="15292"/>
                  </a:moveTo>
                  <a:lnTo>
                    <a:pt x="14195" y="15292"/>
                  </a:lnTo>
                  <a:cubicBezTo>
                    <a:pt x="14493" y="15292"/>
                    <a:pt x="14738" y="15466"/>
                    <a:pt x="14738" y="15677"/>
                  </a:cubicBezTo>
                  <a:lnTo>
                    <a:pt x="14738" y="16691"/>
                  </a:lnTo>
                  <a:cubicBezTo>
                    <a:pt x="14738" y="16902"/>
                    <a:pt x="14493" y="17074"/>
                    <a:pt x="14195" y="17074"/>
                  </a:cubicBezTo>
                  <a:lnTo>
                    <a:pt x="11924" y="17074"/>
                  </a:lnTo>
                  <a:cubicBezTo>
                    <a:pt x="11626" y="17074"/>
                    <a:pt x="11382" y="16902"/>
                    <a:pt x="11382" y="16691"/>
                  </a:cubicBezTo>
                  <a:lnTo>
                    <a:pt x="11382" y="15677"/>
                  </a:lnTo>
                  <a:cubicBezTo>
                    <a:pt x="11382" y="15466"/>
                    <a:pt x="11626" y="15292"/>
                    <a:pt x="11924" y="15292"/>
                  </a:cubicBezTo>
                  <a:close/>
                  <a:moveTo>
                    <a:pt x="17305" y="15368"/>
                  </a:moveTo>
                  <a:lnTo>
                    <a:pt x="17864" y="15368"/>
                  </a:lnTo>
                  <a:lnTo>
                    <a:pt x="17864" y="15984"/>
                  </a:lnTo>
                  <a:lnTo>
                    <a:pt x="18734" y="15984"/>
                  </a:lnTo>
                  <a:lnTo>
                    <a:pt x="18734" y="16379"/>
                  </a:lnTo>
                  <a:lnTo>
                    <a:pt x="17864" y="16379"/>
                  </a:lnTo>
                  <a:lnTo>
                    <a:pt x="17864" y="17000"/>
                  </a:lnTo>
                  <a:lnTo>
                    <a:pt x="17305" y="17000"/>
                  </a:lnTo>
                  <a:lnTo>
                    <a:pt x="17305" y="16379"/>
                  </a:lnTo>
                  <a:lnTo>
                    <a:pt x="16433" y="16379"/>
                  </a:lnTo>
                  <a:lnTo>
                    <a:pt x="16433" y="15984"/>
                  </a:lnTo>
                  <a:lnTo>
                    <a:pt x="17305" y="15984"/>
                  </a:lnTo>
                  <a:lnTo>
                    <a:pt x="17305" y="15368"/>
                  </a:lnTo>
                  <a:close/>
                  <a:moveTo>
                    <a:pt x="2897" y="18144"/>
                  </a:moveTo>
                  <a:lnTo>
                    <a:pt x="9669" y="18144"/>
                  </a:lnTo>
                  <a:cubicBezTo>
                    <a:pt x="9967" y="18144"/>
                    <a:pt x="10211" y="18316"/>
                    <a:pt x="10211" y="18527"/>
                  </a:cubicBezTo>
                  <a:lnTo>
                    <a:pt x="10211" y="19543"/>
                  </a:lnTo>
                  <a:cubicBezTo>
                    <a:pt x="10211" y="19754"/>
                    <a:pt x="9967" y="19926"/>
                    <a:pt x="9669" y="19926"/>
                  </a:cubicBezTo>
                  <a:lnTo>
                    <a:pt x="2897" y="19926"/>
                  </a:lnTo>
                  <a:cubicBezTo>
                    <a:pt x="2599" y="19926"/>
                    <a:pt x="2355" y="19754"/>
                    <a:pt x="2355" y="19543"/>
                  </a:cubicBezTo>
                  <a:lnTo>
                    <a:pt x="2355" y="18527"/>
                  </a:lnTo>
                  <a:cubicBezTo>
                    <a:pt x="2355" y="18316"/>
                    <a:pt x="2599" y="18144"/>
                    <a:pt x="2897" y="18144"/>
                  </a:cubicBezTo>
                  <a:close/>
                  <a:moveTo>
                    <a:pt x="11924" y="18144"/>
                  </a:moveTo>
                  <a:lnTo>
                    <a:pt x="14195" y="18144"/>
                  </a:lnTo>
                  <a:cubicBezTo>
                    <a:pt x="14493" y="18144"/>
                    <a:pt x="14738" y="18316"/>
                    <a:pt x="14738" y="18527"/>
                  </a:cubicBezTo>
                  <a:lnTo>
                    <a:pt x="14738" y="19543"/>
                  </a:lnTo>
                  <a:cubicBezTo>
                    <a:pt x="14738" y="19754"/>
                    <a:pt x="14493" y="19926"/>
                    <a:pt x="14195" y="19926"/>
                  </a:cubicBezTo>
                  <a:lnTo>
                    <a:pt x="11924" y="19926"/>
                  </a:lnTo>
                  <a:cubicBezTo>
                    <a:pt x="11626" y="19926"/>
                    <a:pt x="11382" y="19754"/>
                    <a:pt x="11382" y="19543"/>
                  </a:cubicBezTo>
                  <a:lnTo>
                    <a:pt x="11382" y="18527"/>
                  </a:lnTo>
                  <a:cubicBezTo>
                    <a:pt x="11382" y="18316"/>
                    <a:pt x="11626" y="18144"/>
                    <a:pt x="11924" y="18144"/>
                  </a:cubicBezTo>
                  <a:close/>
                  <a:moveTo>
                    <a:pt x="16426" y="18517"/>
                  </a:moveTo>
                  <a:lnTo>
                    <a:pt x="18734" y="18517"/>
                  </a:lnTo>
                  <a:lnTo>
                    <a:pt x="18734" y="18910"/>
                  </a:lnTo>
                  <a:lnTo>
                    <a:pt x="16426" y="18910"/>
                  </a:lnTo>
                  <a:lnTo>
                    <a:pt x="16426" y="18517"/>
                  </a:lnTo>
                  <a:close/>
                  <a:moveTo>
                    <a:pt x="16426" y="19165"/>
                  </a:moveTo>
                  <a:lnTo>
                    <a:pt x="18734" y="19165"/>
                  </a:lnTo>
                  <a:lnTo>
                    <a:pt x="18734" y="19558"/>
                  </a:lnTo>
                  <a:lnTo>
                    <a:pt x="16426" y="19558"/>
                  </a:lnTo>
                  <a:lnTo>
                    <a:pt x="16426" y="19165"/>
                  </a:lnTo>
                  <a:close/>
                </a:path>
              </a:pathLst>
            </a:custGeom>
            <a:solidFill>
              <a:srgbClr val="9D2235"/>
            </a:solidFill>
            <a:ln w="12700" cap="flat">
              <a:noFill/>
              <a:miter lim="400000"/>
            </a:ln>
            <a:effectLst>
              <a:reflection stA="50000" endPos="40000" dir="5400000" sy="-100000" algn="bl" rotWithShape="0"/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5" name="Picture 6">
            <a:extLst>
              <a:ext uri="{FF2B5EF4-FFF2-40B4-BE49-F238E27FC236}">
                <a16:creationId xmlns:a16="http://schemas.microsoft.com/office/drawing/2014/main" id="{54388224-5092-EC49-9783-06B702767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98" t="-25409" r="-19498" b="-25409"/>
          <a:stretch>
            <a:fillRect/>
          </a:stretch>
        </p:blipFill>
        <p:spPr bwMode="auto">
          <a:xfrm>
            <a:off x="0" y="-26266"/>
            <a:ext cx="944716" cy="100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706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1"/>
          <p:cNvSpPr txBox="1"/>
          <p:nvPr/>
        </p:nvSpPr>
        <p:spPr>
          <a:xfrm>
            <a:off x="872044" y="57951"/>
            <a:ext cx="7722623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600"/>
              </a:spcBef>
              <a:defRPr sz="2400" b="1">
                <a:solidFill>
                  <a:srgbClr val="9D2235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 eaLnBrk="0" fontAlgn="base">
              <a:spcAft>
                <a:spcPts val="600"/>
              </a:spcAft>
            </a:pPr>
            <a:r>
              <a:rPr lang="lv-LV" altLang="lv-LV" dirty="0">
                <a:latin typeface="Verdana" panose="020B0604030504040204" pitchFamily="34" charset="0"/>
                <a:ea typeface="Verdana" panose="020B0604030504040204" pitchFamily="34" charset="0"/>
              </a:rPr>
              <a:t>Kvalitatīva dzīves vide un teritoriju attīstība</a:t>
            </a:r>
          </a:p>
        </p:txBody>
      </p:sp>
      <p:sp>
        <p:nvSpPr>
          <p:cNvPr id="98" name="Rectangle 3"/>
          <p:cNvSpPr txBox="1"/>
          <p:nvPr/>
        </p:nvSpPr>
        <p:spPr>
          <a:xfrm>
            <a:off x="955708" y="507588"/>
            <a:ext cx="4050144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600"/>
              </a:spcBef>
              <a:defRPr b="1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spcAft>
                <a:spcPts val="400"/>
              </a:spcAft>
            </a:pPr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Līdzsvarota reģionālā attīstība</a:t>
            </a:r>
          </a:p>
        </p:txBody>
      </p:sp>
      <p:grpSp>
        <p:nvGrpSpPr>
          <p:cNvPr id="101" name="Group"/>
          <p:cNvGrpSpPr/>
          <p:nvPr/>
        </p:nvGrpSpPr>
        <p:grpSpPr>
          <a:xfrm>
            <a:off x="234892" y="1013357"/>
            <a:ext cx="3935131" cy="5883714"/>
            <a:chOff x="-733272" y="0"/>
            <a:chExt cx="3935130" cy="5883712"/>
          </a:xfrm>
        </p:grpSpPr>
        <p:sp>
          <p:nvSpPr>
            <p:cNvPr id="99" name="Lielākie rīcības virziena IZAICINĀJUMI:…"/>
            <p:cNvSpPr txBox="1"/>
            <p:nvPr/>
          </p:nvSpPr>
          <p:spPr>
            <a:xfrm>
              <a:off x="-733272" y="1205513"/>
              <a:ext cx="3935130" cy="4678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lv-LV" dirty="0"/>
                <a:t>R</a:t>
              </a:r>
              <a:r>
                <a:rPr dirty="0" err="1"/>
                <a:t>īcības</a:t>
              </a:r>
              <a:r>
                <a:rPr dirty="0"/>
                <a:t> </a:t>
              </a:r>
              <a:r>
                <a:rPr dirty="0" err="1"/>
                <a:t>virziena</a:t>
              </a:r>
              <a:r>
                <a:rPr dirty="0"/>
                <a:t> </a:t>
              </a:r>
              <a:r>
                <a:rPr dirty="0">
                  <a:solidFill>
                    <a:srgbClr val="9D2235"/>
                  </a:solidFill>
                </a:rPr>
                <a:t>IZAICINĀJUMI</a:t>
              </a:r>
              <a:r>
                <a:rPr dirty="0"/>
                <a:t>:</a:t>
              </a:r>
              <a:endParaRPr lang="lv-LV" dirty="0"/>
            </a:p>
            <a:p>
              <a:pPr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endParaRPr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4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Maz inovatīvu un tehnoloģiski ietilpīgu uzņēmējdarbības </a:t>
              </a: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formu reģionos</a:t>
              </a:r>
            </a:p>
            <a:p>
              <a:endParaRPr lang="lv-LV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Sabiedrības novecošanās un iedzīvotāju </a:t>
              </a:r>
              <a:r>
                <a:rPr lang="lv-LV" sz="14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migrācija uz attīstības centriem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lv-LV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Vājas digitālās </a:t>
              </a:r>
              <a:r>
                <a:rPr lang="lv-LV" sz="1400" dirty="0" err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pamatprasmes</a:t>
              </a:r>
              <a:endParaRPr lang="lv-LV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lv-LV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4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Nepietiekama </a:t>
              </a: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attīstības centru un to attālāko teritoriju </a:t>
              </a:r>
              <a:r>
                <a:rPr lang="lv-LV" sz="1400" i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ekonomikas </a:t>
              </a:r>
              <a:r>
                <a:rPr lang="lv-LV" sz="1400" b="1" i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sadarbības</a:t>
              </a:r>
              <a:r>
                <a:rPr lang="lv-LV" sz="14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veidošana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lv-LV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Perifēriju iztukšošanās / valsts </a:t>
              </a:r>
              <a:r>
                <a:rPr lang="lv-LV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ilgtspēja</a:t>
              </a:r>
              <a:endParaRPr lang="lv-LV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lv-LV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0" name="Telescope"/>
            <p:cNvSpPr/>
            <p:nvPr/>
          </p:nvSpPr>
          <p:spPr>
            <a:xfrm>
              <a:off x="1096733" y="0"/>
              <a:ext cx="1008393" cy="1205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26" y="0"/>
                  </a:moveTo>
                  <a:lnTo>
                    <a:pt x="16276" y="1451"/>
                  </a:lnTo>
                  <a:lnTo>
                    <a:pt x="18550" y="4798"/>
                  </a:lnTo>
                  <a:lnTo>
                    <a:pt x="21600" y="3348"/>
                  </a:lnTo>
                  <a:lnTo>
                    <a:pt x="19326" y="0"/>
                  </a:lnTo>
                  <a:close/>
                  <a:moveTo>
                    <a:pt x="15925" y="2086"/>
                  </a:moveTo>
                  <a:lnTo>
                    <a:pt x="2336" y="8535"/>
                  </a:lnTo>
                  <a:lnTo>
                    <a:pt x="2887" y="9345"/>
                  </a:lnTo>
                  <a:lnTo>
                    <a:pt x="1596" y="9345"/>
                  </a:lnTo>
                  <a:lnTo>
                    <a:pt x="1001" y="8453"/>
                  </a:lnTo>
                  <a:lnTo>
                    <a:pt x="0" y="8929"/>
                  </a:lnTo>
                  <a:lnTo>
                    <a:pt x="978" y="10383"/>
                  </a:lnTo>
                  <a:lnTo>
                    <a:pt x="3593" y="10383"/>
                  </a:lnTo>
                  <a:lnTo>
                    <a:pt x="4111" y="11144"/>
                  </a:lnTo>
                  <a:lnTo>
                    <a:pt x="9812" y="8436"/>
                  </a:lnTo>
                  <a:lnTo>
                    <a:pt x="9812" y="10059"/>
                  </a:lnTo>
                  <a:lnTo>
                    <a:pt x="13335" y="10059"/>
                  </a:lnTo>
                  <a:lnTo>
                    <a:pt x="13335" y="6762"/>
                  </a:lnTo>
                  <a:lnTo>
                    <a:pt x="17700" y="4696"/>
                  </a:lnTo>
                  <a:lnTo>
                    <a:pt x="15925" y="2086"/>
                  </a:lnTo>
                  <a:close/>
                  <a:moveTo>
                    <a:pt x="7753" y="10636"/>
                  </a:moveTo>
                  <a:lnTo>
                    <a:pt x="7753" y="11932"/>
                  </a:lnTo>
                  <a:lnTo>
                    <a:pt x="8695" y="11932"/>
                  </a:lnTo>
                  <a:lnTo>
                    <a:pt x="3938" y="21600"/>
                  </a:lnTo>
                  <a:lnTo>
                    <a:pt x="4852" y="21600"/>
                  </a:lnTo>
                  <a:lnTo>
                    <a:pt x="10589" y="11932"/>
                  </a:lnTo>
                  <a:lnTo>
                    <a:pt x="10591" y="11932"/>
                  </a:lnTo>
                  <a:lnTo>
                    <a:pt x="10997" y="21600"/>
                  </a:lnTo>
                  <a:lnTo>
                    <a:pt x="11911" y="21600"/>
                  </a:lnTo>
                  <a:lnTo>
                    <a:pt x="12483" y="11983"/>
                  </a:lnTo>
                  <a:lnTo>
                    <a:pt x="18189" y="21600"/>
                  </a:lnTo>
                  <a:lnTo>
                    <a:pt x="19105" y="21600"/>
                  </a:lnTo>
                  <a:lnTo>
                    <a:pt x="14348" y="11932"/>
                  </a:lnTo>
                  <a:lnTo>
                    <a:pt x="15183" y="11932"/>
                  </a:lnTo>
                  <a:lnTo>
                    <a:pt x="15183" y="10636"/>
                  </a:lnTo>
                  <a:lnTo>
                    <a:pt x="7753" y="10636"/>
                  </a:lnTo>
                  <a:close/>
                </a:path>
              </a:pathLst>
            </a:custGeom>
            <a:solidFill>
              <a:srgbClr val="9D2235"/>
            </a:solidFill>
            <a:ln w="12700" cap="flat">
              <a:noFill/>
              <a:miter lim="400000"/>
            </a:ln>
            <a:effectLst>
              <a:reflection stA="50000" endPos="40000" dir="5400000" sy="-100000" algn="bl" rotWithShape="0"/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04" name="Group"/>
          <p:cNvGrpSpPr/>
          <p:nvPr/>
        </p:nvGrpSpPr>
        <p:grpSpPr>
          <a:xfrm>
            <a:off x="4244829" y="1013357"/>
            <a:ext cx="2515663" cy="5777665"/>
            <a:chOff x="-409557" y="0"/>
            <a:chExt cx="2515661" cy="5777664"/>
          </a:xfrm>
        </p:grpSpPr>
        <p:sp>
          <p:nvSpPr>
            <p:cNvPr id="102" name="Rīcības virziena INDIKATORI:…"/>
            <p:cNvSpPr txBox="1"/>
            <p:nvPr/>
          </p:nvSpPr>
          <p:spPr>
            <a:xfrm>
              <a:off x="-409557" y="1361075"/>
              <a:ext cx="2515661" cy="4416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 err="1"/>
                <a:t>Rīcības</a:t>
              </a:r>
              <a:r>
                <a:rPr dirty="0"/>
                <a:t> </a:t>
              </a:r>
              <a:r>
                <a:rPr dirty="0" err="1"/>
                <a:t>virziena</a:t>
              </a:r>
              <a:r>
                <a:rPr dirty="0"/>
                <a:t> </a:t>
              </a:r>
              <a:r>
                <a:rPr dirty="0">
                  <a:solidFill>
                    <a:srgbClr val="9D2235"/>
                  </a:solidFill>
                </a:rPr>
                <a:t>INDIKATORI</a:t>
              </a:r>
              <a:r>
                <a:rPr dirty="0"/>
                <a:t>:</a:t>
              </a:r>
              <a:endParaRPr lang="lv-LV" dirty="0"/>
            </a:p>
            <a:p>
              <a:pPr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endParaRPr sz="800" dirty="0">
                <a:solidFill>
                  <a:srgbClr val="FFFFFF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Kopējā pievienotā vērtība statist. reģionos, īpatsvars</a:t>
              </a:r>
            </a:p>
            <a:p>
              <a:endParaRPr lang="en-US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Bruto mēneša vid. darba samaksa reģionos, 4 mazāk </a:t>
              </a:r>
              <a:r>
                <a:rPr lang="lv-LV" sz="1400" dirty="0" err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attīst</a:t>
              </a: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reģionu vid. līmenis pret augstāk attīstīto reģionu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lv-LV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400" dirty="0" err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Nefinanšu</a:t>
              </a: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investīciju piesaiste reģionos, 4 mazāk </a:t>
              </a:r>
              <a:r>
                <a:rPr lang="lv-LV" sz="1400" dirty="0" err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attīst</a:t>
              </a: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reģionu vid. līmenis pret augstāk attīstīto reģionu</a:t>
              </a:r>
              <a:endPara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3" name="Microscope"/>
            <p:cNvSpPr/>
            <p:nvPr/>
          </p:nvSpPr>
          <p:spPr>
            <a:xfrm>
              <a:off x="674520" y="0"/>
              <a:ext cx="841568" cy="1205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58" y="0"/>
                  </a:moveTo>
                  <a:lnTo>
                    <a:pt x="5450" y="778"/>
                  </a:lnTo>
                  <a:lnTo>
                    <a:pt x="6641" y="3247"/>
                  </a:lnTo>
                  <a:lnTo>
                    <a:pt x="5792" y="3446"/>
                  </a:lnTo>
                  <a:lnTo>
                    <a:pt x="6104" y="4092"/>
                  </a:lnTo>
                  <a:cubicBezTo>
                    <a:pt x="6260" y="4416"/>
                    <a:pt x="6045" y="4765"/>
                    <a:pt x="5610" y="4922"/>
                  </a:cubicBezTo>
                  <a:cubicBezTo>
                    <a:pt x="2282" y="6123"/>
                    <a:pt x="0" y="8548"/>
                    <a:pt x="0" y="11338"/>
                  </a:cubicBezTo>
                  <a:cubicBezTo>
                    <a:pt x="0" y="13653"/>
                    <a:pt x="1568" y="15716"/>
                    <a:pt x="4002" y="17038"/>
                  </a:cubicBezTo>
                  <a:cubicBezTo>
                    <a:pt x="4586" y="17355"/>
                    <a:pt x="4834" y="17888"/>
                    <a:pt x="4600" y="18378"/>
                  </a:cubicBezTo>
                  <a:lnTo>
                    <a:pt x="4184" y="19249"/>
                  </a:lnTo>
                  <a:lnTo>
                    <a:pt x="1504" y="19249"/>
                  </a:lnTo>
                  <a:lnTo>
                    <a:pt x="383" y="21600"/>
                  </a:lnTo>
                  <a:lnTo>
                    <a:pt x="21600" y="21600"/>
                  </a:lnTo>
                  <a:lnTo>
                    <a:pt x="20479" y="19249"/>
                  </a:lnTo>
                  <a:lnTo>
                    <a:pt x="11598" y="19249"/>
                  </a:lnTo>
                  <a:lnTo>
                    <a:pt x="10562" y="17077"/>
                  </a:lnTo>
                  <a:lnTo>
                    <a:pt x="11571" y="16839"/>
                  </a:lnTo>
                  <a:lnTo>
                    <a:pt x="11765" y="17236"/>
                  </a:lnTo>
                  <a:cubicBezTo>
                    <a:pt x="11884" y="17482"/>
                    <a:pt x="13400" y="17349"/>
                    <a:pt x="15152" y="16937"/>
                  </a:cubicBezTo>
                  <a:cubicBezTo>
                    <a:pt x="16905" y="16524"/>
                    <a:pt x="18230" y="15990"/>
                    <a:pt x="18111" y="15743"/>
                  </a:cubicBezTo>
                  <a:lnTo>
                    <a:pt x="17339" y="14141"/>
                  </a:lnTo>
                  <a:lnTo>
                    <a:pt x="9985" y="15870"/>
                  </a:lnTo>
                  <a:lnTo>
                    <a:pt x="9392" y="14628"/>
                  </a:lnTo>
                  <a:lnTo>
                    <a:pt x="18738" y="12430"/>
                  </a:lnTo>
                  <a:lnTo>
                    <a:pt x="18157" y="11225"/>
                  </a:lnTo>
                  <a:lnTo>
                    <a:pt x="8816" y="13422"/>
                  </a:lnTo>
                  <a:cubicBezTo>
                    <a:pt x="8484" y="12824"/>
                    <a:pt x="7243" y="12835"/>
                    <a:pt x="6947" y="13456"/>
                  </a:cubicBezTo>
                  <a:lnTo>
                    <a:pt x="6503" y="14386"/>
                  </a:lnTo>
                  <a:cubicBezTo>
                    <a:pt x="6304" y="14804"/>
                    <a:pt x="5529" y="14924"/>
                    <a:pt x="5109" y="14596"/>
                  </a:cubicBezTo>
                  <a:cubicBezTo>
                    <a:pt x="4000" y="13729"/>
                    <a:pt x="3324" y="12589"/>
                    <a:pt x="3324" y="11338"/>
                  </a:cubicBezTo>
                  <a:cubicBezTo>
                    <a:pt x="3324" y="9736"/>
                    <a:pt x="4435" y="8310"/>
                    <a:pt x="6145" y="7417"/>
                  </a:cubicBezTo>
                  <a:cubicBezTo>
                    <a:pt x="6760" y="7095"/>
                    <a:pt x="7648" y="7292"/>
                    <a:pt x="7893" y="7801"/>
                  </a:cubicBezTo>
                  <a:lnTo>
                    <a:pt x="8198" y="8499"/>
                  </a:lnTo>
                  <a:cubicBezTo>
                    <a:pt x="7412" y="8705"/>
                    <a:pt x="6996" y="9308"/>
                    <a:pt x="7266" y="9868"/>
                  </a:cubicBezTo>
                  <a:lnTo>
                    <a:pt x="7411" y="10170"/>
                  </a:lnTo>
                  <a:lnTo>
                    <a:pt x="10048" y="9550"/>
                  </a:lnTo>
                  <a:lnTo>
                    <a:pt x="11155" y="11844"/>
                  </a:lnTo>
                  <a:lnTo>
                    <a:pt x="13852" y="11208"/>
                  </a:lnTo>
                  <a:lnTo>
                    <a:pt x="12745" y="8916"/>
                  </a:lnTo>
                  <a:lnTo>
                    <a:pt x="15302" y="8314"/>
                  </a:lnTo>
                  <a:lnTo>
                    <a:pt x="15157" y="8012"/>
                  </a:lnTo>
                  <a:cubicBezTo>
                    <a:pt x="14886" y="7450"/>
                    <a:pt x="14024" y="7146"/>
                    <a:pt x="13218" y="7317"/>
                  </a:cubicBezTo>
                  <a:lnTo>
                    <a:pt x="10821" y="2265"/>
                  </a:lnTo>
                  <a:lnTo>
                    <a:pt x="9949" y="2469"/>
                  </a:lnTo>
                  <a:lnTo>
                    <a:pt x="8758" y="0"/>
                  </a:lnTo>
                  <a:close/>
                  <a:moveTo>
                    <a:pt x="7777" y="15736"/>
                  </a:moveTo>
                  <a:cubicBezTo>
                    <a:pt x="8266" y="15736"/>
                    <a:pt x="8661" y="16014"/>
                    <a:pt x="8661" y="16355"/>
                  </a:cubicBezTo>
                  <a:cubicBezTo>
                    <a:pt x="8661" y="16696"/>
                    <a:pt x="8266" y="16972"/>
                    <a:pt x="7777" y="16972"/>
                  </a:cubicBezTo>
                  <a:cubicBezTo>
                    <a:pt x="7288" y="16972"/>
                    <a:pt x="6891" y="16696"/>
                    <a:pt x="6891" y="16355"/>
                  </a:cubicBezTo>
                  <a:cubicBezTo>
                    <a:pt x="6891" y="16014"/>
                    <a:pt x="7288" y="15736"/>
                    <a:pt x="7777" y="15736"/>
                  </a:cubicBezTo>
                  <a:close/>
                </a:path>
              </a:pathLst>
            </a:custGeom>
            <a:solidFill>
              <a:srgbClr val="9D2235"/>
            </a:solidFill>
            <a:ln w="12700" cap="flat">
              <a:noFill/>
              <a:miter lim="400000"/>
            </a:ln>
            <a:effectLst>
              <a:reflection stA="50000" endPos="40000" dir="5400000" sy="-100000" algn="bl" rotWithShape="0"/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07" name="Group"/>
          <p:cNvGrpSpPr/>
          <p:nvPr/>
        </p:nvGrpSpPr>
        <p:grpSpPr>
          <a:xfrm>
            <a:off x="7061630" y="987054"/>
            <a:ext cx="4752528" cy="5635371"/>
            <a:chOff x="-813647" y="-87859"/>
            <a:chExt cx="4752524" cy="5635370"/>
          </a:xfrm>
        </p:grpSpPr>
        <p:sp>
          <p:nvSpPr>
            <p:cNvPr id="105" name="Galvenie UZDEVUMI šajā rīcības virzienā:…"/>
            <p:cNvSpPr txBox="1"/>
            <p:nvPr/>
          </p:nvSpPr>
          <p:spPr>
            <a:xfrm>
              <a:off x="-813647" y="1146311"/>
              <a:ext cx="4752524" cy="4401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 err="1"/>
                <a:t>Galvenie</a:t>
              </a:r>
              <a:r>
                <a:rPr dirty="0"/>
                <a:t> </a:t>
              </a:r>
              <a:r>
                <a:rPr dirty="0">
                  <a:solidFill>
                    <a:srgbClr val="9D2235"/>
                  </a:solidFill>
                </a:rPr>
                <a:t>UZDEVUMI</a:t>
              </a:r>
              <a:endParaRPr lang="lv-LV" dirty="0">
                <a:solidFill>
                  <a:srgbClr val="9D2235"/>
                </a:solidFill>
              </a:endParaRPr>
            </a:p>
            <a:p>
              <a:pPr algn="ctr"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lv-LV" dirty="0"/>
                <a:t>  </a:t>
              </a:r>
              <a:r>
                <a:rPr dirty="0" err="1"/>
                <a:t>rīcības</a:t>
              </a:r>
              <a:r>
                <a:rPr dirty="0"/>
                <a:t> </a:t>
              </a:r>
              <a:r>
                <a:rPr dirty="0" err="1"/>
                <a:t>virzienā</a:t>
              </a:r>
              <a:r>
                <a:rPr dirty="0"/>
                <a:t>:</a:t>
              </a:r>
              <a:endParaRPr lang="lv-LV" dirty="0"/>
            </a:p>
            <a:p>
              <a:pPr algn="ctr"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endParaRPr dirty="0">
                <a:solidFill>
                  <a:srgbClr val="FFFFFF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4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Atbalsts uzņēmējdarbībai </a:t>
              </a: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- mobilitātei un infrastruktūrai, jaunām darbavietām, sadarbība,  administratīvā sloga mazināšana, atbalstoša nodokļu sistēma</a:t>
              </a:r>
            </a:p>
            <a:p>
              <a:endPara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4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Reģionālās izaugsmes fonds </a:t>
              </a: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- mērķtiecīgiem ieguldījumiem </a:t>
              </a:r>
              <a:r>
                <a:rPr lang="lv-LV" sz="14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kopējiem reģiona projektiem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lv-LV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4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Plānošanas reģionu/pašvaldību sadarbība </a:t>
              </a: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– pilsētas un lauku telpas mijiedarbība, sabiedriskā transporta risinājumi, </a:t>
              </a:r>
              <a:r>
                <a:rPr lang="lv-LV" sz="14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koplietošanas infrastruktūra </a:t>
              </a:r>
              <a:r>
                <a:rPr lang="lv-LV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(t.sk. ceļi), komunālie pakalpojumi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lv-LV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4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Pašvaldību efektivitāte </a:t>
              </a:r>
              <a:r>
                <a:rPr lang="lv-LV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- alternatīvi risinājumi pakalpojumu sniegšanai attālās apdzīvotās vietās, e-pakalpojumi</a:t>
              </a:r>
              <a:endPara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6" name="Calculator"/>
            <p:cNvSpPr/>
            <p:nvPr/>
          </p:nvSpPr>
          <p:spPr>
            <a:xfrm>
              <a:off x="1043437" y="-87859"/>
              <a:ext cx="719585" cy="1018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2" y="0"/>
                  </a:moveTo>
                  <a:cubicBezTo>
                    <a:pt x="681" y="0"/>
                    <a:pt x="0" y="481"/>
                    <a:pt x="0" y="1075"/>
                  </a:cubicBezTo>
                  <a:lnTo>
                    <a:pt x="0" y="20525"/>
                  </a:lnTo>
                  <a:cubicBezTo>
                    <a:pt x="0" y="21119"/>
                    <a:pt x="681" y="21600"/>
                    <a:pt x="1522" y="21600"/>
                  </a:cubicBezTo>
                  <a:lnTo>
                    <a:pt x="20081" y="21600"/>
                  </a:lnTo>
                  <a:cubicBezTo>
                    <a:pt x="20922" y="21600"/>
                    <a:pt x="21600" y="21119"/>
                    <a:pt x="21600" y="20525"/>
                  </a:cubicBezTo>
                  <a:lnTo>
                    <a:pt x="21600" y="1075"/>
                  </a:lnTo>
                  <a:cubicBezTo>
                    <a:pt x="21592" y="481"/>
                    <a:pt x="20912" y="0"/>
                    <a:pt x="20071" y="0"/>
                  </a:cubicBezTo>
                  <a:lnTo>
                    <a:pt x="1522" y="0"/>
                  </a:lnTo>
                  <a:close/>
                  <a:moveTo>
                    <a:pt x="2866" y="1696"/>
                  </a:moveTo>
                  <a:lnTo>
                    <a:pt x="18734" y="1696"/>
                  </a:lnTo>
                  <a:cubicBezTo>
                    <a:pt x="19017" y="1696"/>
                    <a:pt x="19254" y="1857"/>
                    <a:pt x="19254" y="2062"/>
                  </a:cubicBezTo>
                  <a:lnTo>
                    <a:pt x="19254" y="4985"/>
                  </a:lnTo>
                  <a:cubicBezTo>
                    <a:pt x="19254" y="5185"/>
                    <a:pt x="19024" y="5351"/>
                    <a:pt x="18734" y="5351"/>
                  </a:cubicBezTo>
                  <a:lnTo>
                    <a:pt x="2866" y="5351"/>
                  </a:lnTo>
                  <a:cubicBezTo>
                    <a:pt x="2583" y="5351"/>
                    <a:pt x="2348" y="5190"/>
                    <a:pt x="2348" y="4985"/>
                  </a:cubicBezTo>
                  <a:lnTo>
                    <a:pt x="2348" y="2062"/>
                  </a:lnTo>
                  <a:cubicBezTo>
                    <a:pt x="2348" y="1862"/>
                    <a:pt x="2576" y="1696"/>
                    <a:pt x="2866" y="1696"/>
                  </a:cubicBezTo>
                  <a:close/>
                  <a:moveTo>
                    <a:pt x="17580" y="6615"/>
                  </a:moveTo>
                  <a:cubicBezTo>
                    <a:pt x="17771" y="6615"/>
                    <a:pt x="17924" y="6723"/>
                    <a:pt x="17924" y="6858"/>
                  </a:cubicBezTo>
                  <a:cubicBezTo>
                    <a:pt x="17924" y="6993"/>
                    <a:pt x="17771" y="7101"/>
                    <a:pt x="17580" y="7101"/>
                  </a:cubicBezTo>
                  <a:cubicBezTo>
                    <a:pt x="17389" y="7106"/>
                    <a:pt x="17236" y="6993"/>
                    <a:pt x="17236" y="6858"/>
                  </a:cubicBezTo>
                  <a:cubicBezTo>
                    <a:pt x="17236" y="6723"/>
                    <a:pt x="17389" y="6615"/>
                    <a:pt x="17580" y="6615"/>
                  </a:cubicBezTo>
                  <a:close/>
                  <a:moveTo>
                    <a:pt x="2890" y="6674"/>
                  </a:moveTo>
                  <a:lnTo>
                    <a:pt x="5121" y="6674"/>
                  </a:lnTo>
                  <a:cubicBezTo>
                    <a:pt x="5419" y="6674"/>
                    <a:pt x="5663" y="6847"/>
                    <a:pt x="5663" y="7057"/>
                  </a:cubicBezTo>
                  <a:lnTo>
                    <a:pt x="5663" y="8073"/>
                  </a:lnTo>
                  <a:cubicBezTo>
                    <a:pt x="5663" y="8284"/>
                    <a:pt x="5419" y="8456"/>
                    <a:pt x="5121" y="8456"/>
                  </a:cubicBezTo>
                  <a:lnTo>
                    <a:pt x="2890" y="8456"/>
                  </a:lnTo>
                  <a:cubicBezTo>
                    <a:pt x="2592" y="8456"/>
                    <a:pt x="2348" y="8284"/>
                    <a:pt x="2348" y="8073"/>
                  </a:cubicBezTo>
                  <a:lnTo>
                    <a:pt x="2348" y="7057"/>
                  </a:lnTo>
                  <a:cubicBezTo>
                    <a:pt x="2348" y="6847"/>
                    <a:pt x="2592" y="6674"/>
                    <a:pt x="2890" y="6674"/>
                  </a:cubicBezTo>
                  <a:close/>
                  <a:moveTo>
                    <a:pt x="7400" y="6674"/>
                  </a:moveTo>
                  <a:lnTo>
                    <a:pt x="9669" y="6674"/>
                  </a:lnTo>
                  <a:cubicBezTo>
                    <a:pt x="9967" y="6674"/>
                    <a:pt x="10211" y="6847"/>
                    <a:pt x="10211" y="7057"/>
                  </a:cubicBezTo>
                  <a:lnTo>
                    <a:pt x="10211" y="8073"/>
                  </a:lnTo>
                  <a:cubicBezTo>
                    <a:pt x="10211" y="8284"/>
                    <a:pt x="9967" y="8456"/>
                    <a:pt x="9669" y="8456"/>
                  </a:cubicBezTo>
                  <a:lnTo>
                    <a:pt x="7400" y="8456"/>
                  </a:lnTo>
                  <a:cubicBezTo>
                    <a:pt x="7102" y="8456"/>
                    <a:pt x="6858" y="8284"/>
                    <a:pt x="6858" y="8073"/>
                  </a:cubicBezTo>
                  <a:lnTo>
                    <a:pt x="6858" y="7057"/>
                  </a:lnTo>
                  <a:cubicBezTo>
                    <a:pt x="6858" y="6847"/>
                    <a:pt x="7102" y="6674"/>
                    <a:pt x="7400" y="6674"/>
                  </a:cubicBezTo>
                  <a:close/>
                  <a:moveTo>
                    <a:pt x="11924" y="6674"/>
                  </a:moveTo>
                  <a:lnTo>
                    <a:pt x="14195" y="6674"/>
                  </a:lnTo>
                  <a:cubicBezTo>
                    <a:pt x="14493" y="6674"/>
                    <a:pt x="14738" y="6847"/>
                    <a:pt x="14738" y="7057"/>
                  </a:cubicBezTo>
                  <a:lnTo>
                    <a:pt x="14738" y="8073"/>
                  </a:lnTo>
                  <a:cubicBezTo>
                    <a:pt x="14738" y="8284"/>
                    <a:pt x="14493" y="8456"/>
                    <a:pt x="14195" y="8456"/>
                  </a:cubicBezTo>
                  <a:lnTo>
                    <a:pt x="11924" y="8456"/>
                  </a:lnTo>
                  <a:cubicBezTo>
                    <a:pt x="11626" y="8456"/>
                    <a:pt x="11382" y="8284"/>
                    <a:pt x="11382" y="8073"/>
                  </a:cubicBezTo>
                  <a:lnTo>
                    <a:pt x="11382" y="7057"/>
                  </a:lnTo>
                  <a:cubicBezTo>
                    <a:pt x="11382" y="6847"/>
                    <a:pt x="11626" y="6674"/>
                    <a:pt x="11924" y="6674"/>
                  </a:cubicBezTo>
                  <a:close/>
                  <a:moveTo>
                    <a:pt x="16433" y="7290"/>
                  </a:moveTo>
                  <a:lnTo>
                    <a:pt x="18743" y="7290"/>
                  </a:lnTo>
                  <a:lnTo>
                    <a:pt x="18743" y="7685"/>
                  </a:lnTo>
                  <a:lnTo>
                    <a:pt x="16433" y="7685"/>
                  </a:lnTo>
                  <a:lnTo>
                    <a:pt x="16433" y="7290"/>
                  </a:lnTo>
                  <a:close/>
                  <a:moveTo>
                    <a:pt x="17580" y="7867"/>
                  </a:moveTo>
                  <a:cubicBezTo>
                    <a:pt x="17771" y="7867"/>
                    <a:pt x="17924" y="7975"/>
                    <a:pt x="17924" y="8110"/>
                  </a:cubicBezTo>
                  <a:cubicBezTo>
                    <a:pt x="17924" y="8245"/>
                    <a:pt x="17771" y="8353"/>
                    <a:pt x="17580" y="8353"/>
                  </a:cubicBezTo>
                  <a:cubicBezTo>
                    <a:pt x="17389" y="8353"/>
                    <a:pt x="17236" y="8245"/>
                    <a:pt x="17236" y="8110"/>
                  </a:cubicBezTo>
                  <a:cubicBezTo>
                    <a:pt x="17236" y="7975"/>
                    <a:pt x="17389" y="7867"/>
                    <a:pt x="17580" y="7867"/>
                  </a:cubicBezTo>
                  <a:close/>
                  <a:moveTo>
                    <a:pt x="2890" y="9580"/>
                  </a:moveTo>
                  <a:lnTo>
                    <a:pt x="5121" y="9580"/>
                  </a:lnTo>
                  <a:cubicBezTo>
                    <a:pt x="5419" y="9580"/>
                    <a:pt x="5663" y="9752"/>
                    <a:pt x="5663" y="9963"/>
                  </a:cubicBezTo>
                  <a:lnTo>
                    <a:pt x="5663" y="10979"/>
                  </a:lnTo>
                  <a:cubicBezTo>
                    <a:pt x="5663" y="11189"/>
                    <a:pt x="5419" y="11362"/>
                    <a:pt x="5121" y="11362"/>
                  </a:cubicBezTo>
                  <a:lnTo>
                    <a:pt x="2890" y="11362"/>
                  </a:lnTo>
                  <a:cubicBezTo>
                    <a:pt x="2592" y="11362"/>
                    <a:pt x="2348" y="11189"/>
                    <a:pt x="2348" y="10979"/>
                  </a:cubicBezTo>
                  <a:lnTo>
                    <a:pt x="2348" y="9963"/>
                  </a:lnTo>
                  <a:cubicBezTo>
                    <a:pt x="2348" y="9752"/>
                    <a:pt x="2592" y="9580"/>
                    <a:pt x="2890" y="9580"/>
                  </a:cubicBezTo>
                  <a:close/>
                  <a:moveTo>
                    <a:pt x="7400" y="9580"/>
                  </a:moveTo>
                  <a:lnTo>
                    <a:pt x="9669" y="9580"/>
                  </a:lnTo>
                  <a:cubicBezTo>
                    <a:pt x="9967" y="9580"/>
                    <a:pt x="10211" y="9752"/>
                    <a:pt x="10211" y="9963"/>
                  </a:cubicBezTo>
                  <a:lnTo>
                    <a:pt x="10211" y="10979"/>
                  </a:lnTo>
                  <a:cubicBezTo>
                    <a:pt x="10211" y="11189"/>
                    <a:pt x="9967" y="11362"/>
                    <a:pt x="9669" y="11362"/>
                  </a:cubicBezTo>
                  <a:lnTo>
                    <a:pt x="7400" y="11362"/>
                  </a:lnTo>
                  <a:cubicBezTo>
                    <a:pt x="7102" y="11362"/>
                    <a:pt x="6858" y="11189"/>
                    <a:pt x="6858" y="10979"/>
                  </a:cubicBezTo>
                  <a:lnTo>
                    <a:pt x="6858" y="9963"/>
                  </a:lnTo>
                  <a:cubicBezTo>
                    <a:pt x="6858" y="9752"/>
                    <a:pt x="7102" y="9580"/>
                    <a:pt x="7400" y="9580"/>
                  </a:cubicBezTo>
                  <a:close/>
                  <a:moveTo>
                    <a:pt x="11924" y="9580"/>
                  </a:moveTo>
                  <a:lnTo>
                    <a:pt x="14195" y="9580"/>
                  </a:lnTo>
                  <a:cubicBezTo>
                    <a:pt x="14493" y="9580"/>
                    <a:pt x="14738" y="9752"/>
                    <a:pt x="14738" y="9963"/>
                  </a:cubicBezTo>
                  <a:lnTo>
                    <a:pt x="14738" y="10979"/>
                  </a:lnTo>
                  <a:cubicBezTo>
                    <a:pt x="14738" y="11189"/>
                    <a:pt x="14493" y="11362"/>
                    <a:pt x="14195" y="11362"/>
                  </a:cubicBezTo>
                  <a:lnTo>
                    <a:pt x="11924" y="11362"/>
                  </a:lnTo>
                  <a:cubicBezTo>
                    <a:pt x="11626" y="11362"/>
                    <a:pt x="11382" y="11189"/>
                    <a:pt x="11382" y="10979"/>
                  </a:cubicBezTo>
                  <a:lnTo>
                    <a:pt x="11382" y="9963"/>
                  </a:lnTo>
                  <a:cubicBezTo>
                    <a:pt x="11382" y="9752"/>
                    <a:pt x="11626" y="9580"/>
                    <a:pt x="11924" y="9580"/>
                  </a:cubicBezTo>
                  <a:close/>
                  <a:moveTo>
                    <a:pt x="16969" y="9752"/>
                  </a:moveTo>
                  <a:lnTo>
                    <a:pt x="17587" y="10189"/>
                  </a:lnTo>
                  <a:lnTo>
                    <a:pt x="18208" y="9752"/>
                  </a:lnTo>
                  <a:lnTo>
                    <a:pt x="18598" y="10027"/>
                  </a:lnTo>
                  <a:lnTo>
                    <a:pt x="17979" y="10466"/>
                  </a:lnTo>
                  <a:lnTo>
                    <a:pt x="18598" y="10903"/>
                  </a:lnTo>
                  <a:lnTo>
                    <a:pt x="18199" y="11183"/>
                  </a:lnTo>
                  <a:lnTo>
                    <a:pt x="17580" y="10746"/>
                  </a:lnTo>
                  <a:lnTo>
                    <a:pt x="16961" y="11183"/>
                  </a:lnTo>
                  <a:lnTo>
                    <a:pt x="16572" y="10908"/>
                  </a:lnTo>
                  <a:lnTo>
                    <a:pt x="17191" y="10471"/>
                  </a:lnTo>
                  <a:lnTo>
                    <a:pt x="16572" y="10034"/>
                  </a:lnTo>
                  <a:lnTo>
                    <a:pt x="16969" y="9752"/>
                  </a:lnTo>
                  <a:close/>
                  <a:moveTo>
                    <a:pt x="2890" y="12437"/>
                  </a:moveTo>
                  <a:lnTo>
                    <a:pt x="5121" y="12437"/>
                  </a:lnTo>
                  <a:cubicBezTo>
                    <a:pt x="5419" y="12437"/>
                    <a:pt x="5663" y="12609"/>
                    <a:pt x="5663" y="12820"/>
                  </a:cubicBezTo>
                  <a:lnTo>
                    <a:pt x="5663" y="13834"/>
                  </a:lnTo>
                  <a:cubicBezTo>
                    <a:pt x="5663" y="14045"/>
                    <a:pt x="5419" y="14219"/>
                    <a:pt x="5121" y="14219"/>
                  </a:cubicBezTo>
                  <a:lnTo>
                    <a:pt x="2890" y="14219"/>
                  </a:lnTo>
                  <a:cubicBezTo>
                    <a:pt x="2592" y="14219"/>
                    <a:pt x="2348" y="14045"/>
                    <a:pt x="2348" y="13834"/>
                  </a:cubicBezTo>
                  <a:lnTo>
                    <a:pt x="2348" y="12820"/>
                  </a:lnTo>
                  <a:cubicBezTo>
                    <a:pt x="2348" y="12609"/>
                    <a:pt x="2592" y="12437"/>
                    <a:pt x="2890" y="12437"/>
                  </a:cubicBezTo>
                  <a:close/>
                  <a:moveTo>
                    <a:pt x="7400" y="12437"/>
                  </a:moveTo>
                  <a:lnTo>
                    <a:pt x="9669" y="12437"/>
                  </a:lnTo>
                  <a:cubicBezTo>
                    <a:pt x="9967" y="12437"/>
                    <a:pt x="10211" y="12609"/>
                    <a:pt x="10211" y="12820"/>
                  </a:cubicBezTo>
                  <a:lnTo>
                    <a:pt x="10211" y="13834"/>
                  </a:lnTo>
                  <a:cubicBezTo>
                    <a:pt x="10211" y="14045"/>
                    <a:pt x="9967" y="14219"/>
                    <a:pt x="9669" y="14219"/>
                  </a:cubicBezTo>
                  <a:lnTo>
                    <a:pt x="7400" y="14219"/>
                  </a:lnTo>
                  <a:cubicBezTo>
                    <a:pt x="7102" y="14219"/>
                    <a:pt x="6858" y="14045"/>
                    <a:pt x="6858" y="13834"/>
                  </a:cubicBezTo>
                  <a:lnTo>
                    <a:pt x="6858" y="12820"/>
                  </a:lnTo>
                  <a:cubicBezTo>
                    <a:pt x="6858" y="12609"/>
                    <a:pt x="7102" y="12437"/>
                    <a:pt x="7400" y="12437"/>
                  </a:cubicBezTo>
                  <a:close/>
                  <a:moveTo>
                    <a:pt x="11924" y="12437"/>
                  </a:moveTo>
                  <a:lnTo>
                    <a:pt x="14195" y="12437"/>
                  </a:lnTo>
                  <a:cubicBezTo>
                    <a:pt x="14493" y="12437"/>
                    <a:pt x="14738" y="12609"/>
                    <a:pt x="14738" y="12820"/>
                  </a:cubicBezTo>
                  <a:lnTo>
                    <a:pt x="14738" y="13834"/>
                  </a:lnTo>
                  <a:cubicBezTo>
                    <a:pt x="14738" y="14045"/>
                    <a:pt x="14493" y="14219"/>
                    <a:pt x="14195" y="14219"/>
                  </a:cubicBezTo>
                  <a:lnTo>
                    <a:pt x="11924" y="14219"/>
                  </a:lnTo>
                  <a:cubicBezTo>
                    <a:pt x="11626" y="14219"/>
                    <a:pt x="11382" y="14045"/>
                    <a:pt x="11382" y="13834"/>
                  </a:cubicBezTo>
                  <a:lnTo>
                    <a:pt x="11382" y="12820"/>
                  </a:lnTo>
                  <a:cubicBezTo>
                    <a:pt x="11382" y="12609"/>
                    <a:pt x="11626" y="12437"/>
                    <a:pt x="11924" y="12437"/>
                  </a:cubicBezTo>
                  <a:close/>
                  <a:moveTo>
                    <a:pt x="16426" y="13127"/>
                  </a:moveTo>
                  <a:lnTo>
                    <a:pt x="18734" y="13127"/>
                  </a:lnTo>
                  <a:lnTo>
                    <a:pt x="18734" y="13522"/>
                  </a:lnTo>
                  <a:lnTo>
                    <a:pt x="16426" y="13522"/>
                  </a:lnTo>
                  <a:lnTo>
                    <a:pt x="16426" y="13127"/>
                  </a:lnTo>
                  <a:close/>
                  <a:moveTo>
                    <a:pt x="2890" y="15292"/>
                  </a:moveTo>
                  <a:lnTo>
                    <a:pt x="5121" y="15292"/>
                  </a:lnTo>
                  <a:cubicBezTo>
                    <a:pt x="5419" y="15292"/>
                    <a:pt x="5663" y="15466"/>
                    <a:pt x="5663" y="15677"/>
                  </a:cubicBezTo>
                  <a:lnTo>
                    <a:pt x="5663" y="16691"/>
                  </a:lnTo>
                  <a:cubicBezTo>
                    <a:pt x="5663" y="16902"/>
                    <a:pt x="5419" y="17074"/>
                    <a:pt x="5121" y="17074"/>
                  </a:cubicBezTo>
                  <a:lnTo>
                    <a:pt x="2890" y="17074"/>
                  </a:lnTo>
                  <a:cubicBezTo>
                    <a:pt x="2592" y="17074"/>
                    <a:pt x="2348" y="16902"/>
                    <a:pt x="2348" y="16691"/>
                  </a:cubicBezTo>
                  <a:lnTo>
                    <a:pt x="2348" y="15677"/>
                  </a:lnTo>
                  <a:cubicBezTo>
                    <a:pt x="2348" y="15466"/>
                    <a:pt x="2592" y="15292"/>
                    <a:pt x="2890" y="15292"/>
                  </a:cubicBezTo>
                  <a:close/>
                  <a:moveTo>
                    <a:pt x="7400" y="15292"/>
                  </a:moveTo>
                  <a:lnTo>
                    <a:pt x="9669" y="15292"/>
                  </a:lnTo>
                  <a:cubicBezTo>
                    <a:pt x="9967" y="15292"/>
                    <a:pt x="10211" y="15466"/>
                    <a:pt x="10211" y="15677"/>
                  </a:cubicBezTo>
                  <a:lnTo>
                    <a:pt x="10211" y="16691"/>
                  </a:lnTo>
                  <a:cubicBezTo>
                    <a:pt x="10211" y="16902"/>
                    <a:pt x="9967" y="17074"/>
                    <a:pt x="9669" y="17074"/>
                  </a:cubicBezTo>
                  <a:lnTo>
                    <a:pt x="7400" y="17074"/>
                  </a:lnTo>
                  <a:cubicBezTo>
                    <a:pt x="7102" y="17074"/>
                    <a:pt x="6858" y="16902"/>
                    <a:pt x="6858" y="16691"/>
                  </a:cubicBezTo>
                  <a:lnTo>
                    <a:pt x="6858" y="15677"/>
                  </a:lnTo>
                  <a:cubicBezTo>
                    <a:pt x="6858" y="15466"/>
                    <a:pt x="7102" y="15292"/>
                    <a:pt x="7400" y="15292"/>
                  </a:cubicBezTo>
                  <a:close/>
                  <a:moveTo>
                    <a:pt x="11924" y="15292"/>
                  </a:moveTo>
                  <a:lnTo>
                    <a:pt x="14195" y="15292"/>
                  </a:lnTo>
                  <a:cubicBezTo>
                    <a:pt x="14493" y="15292"/>
                    <a:pt x="14738" y="15466"/>
                    <a:pt x="14738" y="15677"/>
                  </a:cubicBezTo>
                  <a:lnTo>
                    <a:pt x="14738" y="16691"/>
                  </a:lnTo>
                  <a:cubicBezTo>
                    <a:pt x="14738" y="16902"/>
                    <a:pt x="14493" y="17074"/>
                    <a:pt x="14195" y="17074"/>
                  </a:cubicBezTo>
                  <a:lnTo>
                    <a:pt x="11924" y="17074"/>
                  </a:lnTo>
                  <a:cubicBezTo>
                    <a:pt x="11626" y="17074"/>
                    <a:pt x="11382" y="16902"/>
                    <a:pt x="11382" y="16691"/>
                  </a:cubicBezTo>
                  <a:lnTo>
                    <a:pt x="11382" y="15677"/>
                  </a:lnTo>
                  <a:cubicBezTo>
                    <a:pt x="11382" y="15466"/>
                    <a:pt x="11626" y="15292"/>
                    <a:pt x="11924" y="15292"/>
                  </a:cubicBezTo>
                  <a:close/>
                  <a:moveTo>
                    <a:pt x="17305" y="15368"/>
                  </a:moveTo>
                  <a:lnTo>
                    <a:pt x="17864" y="15368"/>
                  </a:lnTo>
                  <a:lnTo>
                    <a:pt x="17864" y="15984"/>
                  </a:lnTo>
                  <a:lnTo>
                    <a:pt x="18734" y="15984"/>
                  </a:lnTo>
                  <a:lnTo>
                    <a:pt x="18734" y="16379"/>
                  </a:lnTo>
                  <a:lnTo>
                    <a:pt x="17864" y="16379"/>
                  </a:lnTo>
                  <a:lnTo>
                    <a:pt x="17864" y="17000"/>
                  </a:lnTo>
                  <a:lnTo>
                    <a:pt x="17305" y="17000"/>
                  </a:lnTo>
                  <a:lnTo>
                    <a:pt x="17305" y="16379"/>
                  </a:lnTo>
                  <a:lnTo>
                    <a:pt x="16433" y="16379"/>
                  </a:lnTo>
                  <a:lnTo>
                    <a:pt x="16433" y="15984"/>
                  </a:lnTo>
                  <a:lnTo>
                    <a:pt x="17305" y="15984"/>
                  </a:lnTo>
                  <a:lnTo>
                    <a:pt x="17305" y="15368"/>
                  </a:lnTo>
                  <a:close/>
                  <a:moveTo>
                    <a:pt x="2897" y="18144"/>
                  </a:moveTo>
                  <a:lnTo>
                    <a:pt x="9669" y="18144"/>
                  </a:lnTo>
                  <a:cubicBezTo>
                    <a:pt x="9967" y="18144"/>
                    <a:pt x="10211" y="18316"/>
                    <a:pt x="10211" y="18527"/>
                  </a:cubicBezTo>
                  <a:lnTo>
                    <a:pt x="10211" y="19543"/>
                  </a:lnTo>
                  <a:cubicBezTo>
                    <a:pt x="10211" y="19754"/>
                    <a:pt x="9967" y="19926"/>
                    <a:pt x="9669" y="19926"/>
                  </a:cubicBezTo>
                  <a:lnTo>
                    <a:pt x="2897" y="19926"/>
                  </a:lnTo>
                  <a:cubicBezTo>
                    <a:pt x="2599" y="19926"/>
                    <a:pt x="2355" y="19754"/>
                    <a:pt x="2355" y="19543"/>
                  </a:cubicBezTo>
                  <a:lnTo>
                    <a:pt x="2355" y="18527"/>
                  </a:lnTo>
                  <a:cubicBezTo>
                    <a:pt x="2355" y="18316"/>
                    <a:pt x="2599" y="18144"/>
                    <a:pt x="2897" y="18144"/>
                  </a:cubicBezTo>
                  <a:close/>
                  <a:moveTo>
                    <a:pt x="11924" y="18144"/>
                  </a:moveTo>
                  <a:lnTo>
                    <a:pt x="14195" y="18144"/>
                  </a:lnTo>
                  <a:cubicBezTo>
                    <a:pt x="14493" y="18144"/>
                    <a:pt x="14738" y="18316"/>
                    <a:pt x="14738" y="18527"/>
                  </a:cubicBezTo>
                  <a:lnTo>
                    <a:pt x="14738" y="19543"/>
                  </a:lnTo>
                  <a:cubicBezTo>
                    <a:pt x="14738" y="19754"/>
                    <a:pt x="14493" y="19926"/>
                    <a:pt x="14195" y="19926"/>
                  </a:cubicBezTo>
                  <a:lnTo>
                    <a:pt x="11924" y="19926"/>
                  </a:lnTo>
                  <a:cubicBezTo>
                    <a:pt x="11626" y="19926"/>
                    <a:pt x="11382" y="19754"/>
                    <a:pt x="11382" y="19543"/>
                  </a:cubicBezTo>
                  <a:lnTo>
                    <a:pt x="11382" y="18527"/>
                  </a:lnTo>
                  <a:cubicBezTo>
                    <a:pt x="11382" y="18316"/>
                    <a:pt x="11626" y="18144"/>
                    <a:pt x="11924" y="18144"/>
                  </a:cubicBezTo>
                  <a:close/>
                  <a:moveTo>
                    <a:pt x="16426" y="18517"/>
                  </a:moveTo>
                  <a:lnTo>
                    <a:pt x="18734" y="18517"/>
                  </a:lnTo>
                  <a:lnTo>
                    <a:pt x="18734" y="18910"/>
                  </a:lnTo>
                  <a:lnTo>
                    <a:pt x="16426" y="18910"/>
                  </a:lnTo>
                  <a:lnTo>
                    <a:pt x="16426" y="18517"/>
                  </a:lnTo>
                  <a:close/>
                  <a:moveTo>
                    <a:pt x="16426" y="19165"/>
                  </a:moveTo>
                  <a:lnTo>
                    <a:pt x="18734" y="19165"/>
                  </a:lnTo>
                  <a:lnTo>
                    <a:pt x="18734" y="19558"/>
                  </a:lnTo>
                  <a:lnTo>
                    <a:pt x="16426" y="19558"/>
                  </a:lnTo>
                  <a:lnTo>
                    <a:pt x="16426" y="19165"/>
                  </a:lnTo>
                  <a:close/>
                </a:path>
              </a:pathLst>
            </a:custGeom>
            <a:solidFill>
              <a:srgbClr val="9D2235"/>
            </a:solidFill>
            <a:ln w="12700" cap="flat">
              <a:noFill/>
              <a:miter lim="400000"/>
            </a:ln>
            <a:effectLst>
              <a:reflection stA="50000" endPos="40000" dir="5400000" sy="-100000" algn="bl" rotWithShape="0"/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5" name="Picture 6">
            <a:extLst>
              <a:ext uri="{FF2B5EF4-FFF2-40B4-BE49-F238E27FC236}">
                <a16:creationId xmlns:a16="http://schemas.microsoft.com/office/drawing/2014/main" id="{54388224-5092-EC49-9783-06B702767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98" t="-25409" r="-19498" b="-25409"/>
          <a:stretch>
            <a:fillRect/>
          </a:stretch>
        </p:blipFill>
        <p:spPr bwMode="auto">
          <a:xfrm>
            <a:off x="0" y="-26266"/>
            <a:ext cx="944716" cy="100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060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hat">
            <a:extLst>
              <a:ext uri="{FF2B5EF4-FFF2-40B4-BE49-F238E27FC236}">
                <a16:creationId xmlns:a16="http://schemas.microsoft.com/office/drawing/2014/main" id="{42769D0C-86E2-BE4A-899D-5C3ACF1AD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999" y="1577491"/>
            <a:ext cx="3684191" cy="36841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32BBDD8-8D49-4D88-8935-FBC3DCA333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314" y="2"/>
            <a:ext cx="7556686" cy="6857998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2FF29E-7AEB-0C4E-B484-DF5552118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781" y="620720"/>
            <a:ext cx="6157545" cy="5523515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Turpmākie</a:t>
            </a:r>
            <a:r>
              <a:rPr lang="en-US" sz="4000" b="1" dirty="0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soļi</a:t>
            </a:r>
            <a:endParaRPr lang="en-US" sz="4000" dirty="0">
              <a:solidFill>
                <a:srgbClr val="9D22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30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lv-LV" sz="2800" b="1" dirty="0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NAP2027 1. redakcijas sabiedriskā apspriešana</a:t>
            </a:r>
            <a:endParaRPr lang="lv-LV" sz="2800" dirty="0">
              <a:solidFill>
                <a:srgbClr val="9D2235"/>
              </a:solidFill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838200" y="1508124"/>
            <a:ext cx="10118985" cy="5045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000" dirty="0">
                <a:ea typeface="Verdana" panose="020B0604030504040204" pitchFamily="34" charset="0"/>
                <a:cs typeface="Verdana" panose="020B0604030504040204" pitchFamily="34" charset="0"/>
              </a:rPr>
              <a:t>           </a:t>
            </a:r>
          </a:p>
          <a:p>
            <a:pPr marL="0" indent="0">
              <a:buNone/>
            </a:pPr>
            <a:endParaRPr lang="lv-LV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lv-LV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lv-LV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lv-LV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PKC </a:t>
            </a:r>
            <a:r>
              <a:rPr lang="lv-LV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mājaslapā</a:t>
            </a: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www.pkc.gov.lv</a:t>
            </a: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NAP2027 1. redakcijas apspriešanas rīkā var izteikt viedokli un sniegt priekšlikumus par:</a:t>
            </a:r>
          </a:p>
          <a:p>
            <a:pPr lvl="2"/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visu NAP2027. 1. redakciju kopumā</a:t>
            </a:r>
          </a:p>
          <a:p>
            <a:pPr lvl="2"/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stratēģiskajiem mērķiem</a:t>
            </a:r>
          </a:p>
          <a:p>
            <a:pPr lvl="2"/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prioritātēm, to rīcības virzieniem un uzdevumiem</a:t>
            </a:r>
          </a:p>
          <a:p>
            <a:pPr marL="0" indent="0">
              <a:buNone/>
            </a:pPr>
            <a:endParaRPr lang="lv-LV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lv-LV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Attēl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25563"/>
            <a:ext cx="10118985" cy="194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91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1C7359CC-78C0-914B-BD07-1DD01ABA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4176"/>
          </a:xfrm>
        </p:spPr>
        <p:txBody>
          <a:bodyPr>
            <a:normAutofit/>
          </a:bodyPr>
          <a:lstStyle/>
          <a:p>
            <a:r>
              <a:rPr lang="lv-LV" altLang="en-US" sz="2800" b="1" dirty="0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NAP2027 sasaiste ar finanšu resursiem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04C38809-1F15-AB4D-8E5B-2611B9224F5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18914" y="1119145"/>
          <a:ext cx="7580103" cy="5373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3" name="Down Arrow 52">
            <a:extLst>
              <a:ext uri="{FF2B5EF4-FFF2-40B4-BE49-F238E27FC236}">
                <a16:creationId xmlns:a16="http://schemas.microsoft.com/office/drawing/2014/main" id="{70409252-BAF6-2C4C-9D7E-B79EA14EF984}"/>
              </a:ext>
            </a:extLst>
          </p:cNvPr>
          <p:cNvSpPr/>
          <p:nvPr/>
        </p:nvSpPr>
        <p:spPr>
          <a:xfrm>
            <a:off x="392982" y="3014725"/>
            <a:ext cx="1160292" cy="1671007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lv-LV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Prioritizēt</a:t>
            </a:r>
            <a:endParaRPr lang="lv-LV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Down Arrow 53">
            <a:extLst>
              <a:ext uri="{FF2B5EF4-FFF2-40B4-BE49-F238E27FC236}">
                <a16:creationId xmlns:a16="http://schemas.microsoft.com/office/drawing/2014/main" id="{595E47EA-B59D-D141-BAB3-C983A4209593}"/>
              </a:ext>
            </a:extLst>
          </p:cNvPr>
          <p:cNvSpPr/>
          <p:nvPr/>
        </p:nvSpPr>
        <p:spPr>
          <a:xfrm>
            <a:off x="392982" y="1438056"/>
            <a:ext cx="1160292" cy="1355767"/>
          </a:xfrm>
          <a:prstGeom prst="downArrow">
            <a:avLst>
              <a:gd name="adj1" fmla="val 50000"/>
              <a:gd name="adj2" fmla="val 48448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lv-LV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Zināt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4197FCC-EAC8-4C48-AD08-6F438C788E83}"/>
              </a:ext>
            </a:extLst>
          </p:cNvPr>
          <p:cNvCxnSpPr>
            <a:cxnSpLocks/>
          </p:cNvCxnSpPr>
          <p:nvPr/>
        </p:nvCxnSpPr>
        <p:spPr>
          <a:xfrm>
            <a:off x="392982" y="2931212"/>
            <a:ext cx="1158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DCDE2B-9A77-4B50-A251-0121AA4D5B69}"/>
              </a:ext>
            </a:extLst>
          </p:cNvPr>
          <p:cNvCxnSpPr>
            <a:cxnSpLocks/>
          </p:cNvCxnSpPr>
          <p:nvPr/>
        </p:nvCxnSpPr>
        <p:spPr>
          <a:xfrm>
            <a:off x="301262" y="4799798"/>
            <a:ext cx="1158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52">
            <a:extLst>
              <a:ext uri="{FF2B5EF4-FFF2-40B4-BE49-F238E27FC236}">
                <a16:creationId xmlns:a16="http://schemas.microsoft.com/office/drawing/2014/main" id="{BB6A302C-DE60-4B05-BA7B-DB290ECAD829}"/>
              </a:ext>
            </a:extLst>
          </p:cNvPr>
          <p:cNvSpPr/>
          <p:nvPr/>
        </p:nvSpPr>
        <p:spPr>
          <a:xfrm>
            <a:off x="392982" y="4893825"/>
            <a:ext cx="1160292" cy="1702130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lv-LV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Lemt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DEC88C-5FCB-4082-A8B2-612208EEE7CE}"/>
              </a:ext>
            </a:extLst>
          </p:cNvPr>
          <p:cNvSpPr/>
          <p:nvPr/>
        </p:nvSpPr>
        <p:spPr>
          <a:xfrm>
            <a:off x="1692998" y="1366473"/>
            <a:ext cx="2434196" cy="126649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Rezultāts – pilnīga informācija par plānotajiem pasākumiem un projektiem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7C95A3C-F71E-4095-AB15-30AE281E8820}"/>
              </a:ext>
            </a:extLst>
          </p:cNvPr>
          <p:cNvSpPr/>
          <p:nvPr/>
        </p:nvSpPr>
        <p:spPr>
          <a:xfrm>
            <a:off x="1692998" y="3120993"/>
            <a:ext cx="2434196" cy="126649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Rezultāts – projektu un pasākumu ranžējums atbilstoši to efektivitātei un atdevei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C11305B-37E9-429F-B768-D439303CEA67}"/>
              </a:ext>
            </a:extLst>
          </p:cNvPr>
          <p:cNvSpPr/>
          <p:nvPr/>
        </p:nvSpPr>
        <p:spPr>
          <a:xfrm>
            <a:off x="1668996" y="4943867"/>
            <a:ext cx="2434196" cy="165208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Rezultāts – NAP2027 finanšu pielikums ar nākamajā periodā indikatīvi atbalstāmajiem projektiem</a:t>
            </a:r>
          </a:p>
        </p:txBody>
      </p:sp>
    </p:spTree>
    <p:extLst>
      <p:ext uri="{BB962C8B-B14F-4D97-AF65-F5344CB8AC3E}">
        <p14:creationId xmlns:p14="http://schemas.microsoft.com/office/powerpoint/2010/main" val="1760450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8A44027-790F-4C61-B400-763F6E310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901"/>
            <a:ext cx="10515600" cy="836835"/>
          </a:xfrm>
        </p:spPr>
        <p:txBody>
          <a:bodyPr>
            <a:normAutofit/>
          </a:bodyPr>
          <a:lstStyle/>
          <a:p>
            <a:r>
              <a:rPr lang="lv-LV" altLang="en-US" sz="2800" b="1" dirty="0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Svarīgākie nākamie darbi 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DACDE87-D75D-4D92-8F77-6117B22C7A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909653"/>
              </p:ext>
            </p:extLst>
          </p:nvPr>
        </p:nvGraphicFramePr>
        <p:xfrm>
          <a:off x="119336" y="670384"/>
          <a:ext cx="11953328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0155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879E6-55D2-BD44-BF7E-8783D7017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altLang="lv-LV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 atbildību par Latvijas nākotni!</a:t>
            </a:r>
            <a:br>
              <a:rPr lang="lv-LV" altLang="lv-LV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CD9F8-E717-B443-BF52-E1F319A59B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b="1" dirty="0">
                <a:solidFill>
                  <a:srgbClr val="9D2235"/>
                </a:solidFill>
              </a:rPr>
              <a:t>Priekšlikumiem:</a:t>
            </a:r>
            <a:r>
              <a:rPr lang="lv-LV" b="1" dirty="0">
                <a:solidFill>
                  <a:srgbClr val="C00000"/>
                </a:solidFill>
              </a:rPr>
              <a:t>  </a:t>
            </a:r>
            <a:r>
              <a:rPr lang="lv-LV" b="1" dirty="0">
                <a:solidFill>
                  <a:srgbClr val="C00000"/>
                </a:solidFill>
                <a:hlinkClick r:id="rId2"/>
              </a:rPr>
              <a:t>NAP2027@pkc.mk.gov.lv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E5CB8-2F07-E94D-9C3B-CDEACAB5D5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9489" y="5181600"/>
            <a:ext cx="10363200" cy="639762"/>
          </a:xfrm>
        </p:spPr>
        <p:txBody>
          <a:bodyPr/>
          <a:lstStyle/>
          <a:p>
            <a:pPr>
              <a:defRPr/>
            </a:pPr>
            <a:r>
              <a:rPr lang="lv-LV" b="1" dirty="0">
                <a:solidFill>
                  <a:srgbClr val="9D2235"/>
                </a:solidFill>
              </a:rPr>
              <a:t>Papildus informācija: </a:t>
            </a:r>
            <a:r>
              <a:rPr lang="lv-LV" b="1" dirty="0">
                <a:solidFill>
                  <a:srgbClr val="30A8CE"/>
                </a:solidFill>
                <a:hlinkClick r:id="rId3"/>
              </a:rPr>
              <a:t>www.pkc.gov.lv/nap2027</a:t>
            </a:r>
            <a:r>
              <a:rPr lang="lv-LV" b="1" dirty="0">
                <a:solidFill>
                  <a:srgbClr val="30A8CE"/>
                </a:solidFill>
              </a:rPr>
              <a:t> </a:t>
            </a:r>
          </a:p>
          <a:p>
            <a:pPr>
              <a:defRPr/>
            </a:pPr>
            <a:r>
              <a:rPr lang="lv-LV" dirty="0">
                <a:solidFill>
                  <a:schemeClr val="bg2">
                    <a:lumMod val="25000"/>
                  </a:schemeClr>
                </a:solidFill>
              </a:rPr>
              <a:t>           @</a:t>
            </a:r>
            <a:r>
              <a:rPr lang="lv-LV" dirty="0" err="1">
                <a:solidFill>
                  <a:schemeClr val="bg2">
                    <a:lumMod val="25000"/>
                  </a:schemeClr>
                </a:solidFill>
              </a:rPr>
              <a:t>LVnakotne</a:t>
            </a:r>
            <a:r>
              <a:rPr lang="lv-LV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155AF1-E8B7-DB4B-B6C6-C85E2973FA78}"/>
              </a:ext>
            </a:extLst>
          </p:cNvPr>
          <p:cNvSpPr/>
          <p:nvPr/>
        </p:nvSpPr>
        <p:spPr>
          <a:xfrm>
            <a:off x="4122295" y="1738859"/>
            <a:ext cx="4676931" cy="1379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3140C-11DE-1940-B607-7117F769E5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516" y="0"/>
            <a:ext cx="6154967" cy="263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5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244D32-77AE-034E-854D-5905BE7F0750}"/>
              </a:ext>
            </a:extLst>
          </p:cNvPr>
          <p:cNvSpPr/>
          <p:nvPr/>
        </p:nvSpPr>
        <p:spPr>
          <a:xfrm>
            <a:off x="4994620" y="386023"/>
            <a:ext cx="6587780" cy="18722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A7A407-51B8-1244-BC7D-457ED176C3D4}"/>
              </a:ext>
            </a:extLst>
          </p:cNvPr>
          <p:cNvSpPr/>
          <p:nvPr/>
        </p:nvSpPr>
        <p:spPr>
          <a:xfrm>
            <a:off x="5036119" y="2425231"/>
            <a:ext cx="6546280" cy="18722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10F3A3-3419-3B47-AB7F-97E973C159FF}"/>
              </a:ext>
            </a:extLst>
          </p:cNvPr>
          <p:cNvSpPr/>
          <p:nvPr/>
        </p:nvSpPr>
        <p:spPr>
          <a:xfrm>
            <a:off x="4992460" y="4551503"/>
            <a:ext cx="6589939" cy="20139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C54E47-5B81-C746-8D46-D07A58E58632}"/>
              </a:ext>
            </a:extLst>
          </p:cNvPr>
          <p:cNvGrpSpPr/>
          <p:nvPr/>
        </p:nvGrpSpPr>
        <p:grpSpPr>
          <a:xfrm>
            <a:off x="346159" y="312687"/>
            <a:ext cx="11139338" cy="1945588"/>
            <a:chOff x="3918754" y="312687"/>
            <a:chExt cx="6407499" cy="194558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54BDC3-62DA-6D43-88D2-A25E38C743BE}"/>
                </a:ext>
              </a:extLst>
            </p:cNvPr>
            <p:cNvSpPr/>
            <p:nvPr/>
          </p:nvSpPr>
          <p:spPr>
            <a:xfrm>
              <a:off x="6562953" y="329077"/>
              <a:ext cx="3763300" cy="1832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4647703-3517-5442-A788-2879AE5E18CB}"/>
                </a:ext>
              </a:extLst>
            </p:cNvPr>
            <p:cNvGrpSpPr/>
            <p:nvPr/>
          </p:nvGrpSpPr>
          <p:grpSpPr>
            <a:xfrm>
              <a:off x="3918754" y="312687"/>
              <a:ext cx="2557767" cy="1945588"/>
              <a:chOff x="3918754" y="312687"/>
              <a:chExt cx="2557767" cy="194558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0E8A9D3-F47D-C948-A968-E71466868F96}"/>
                  </a:ext>
                </a:extLst>
              </p:cNvPr>
              <p:cNvSpPr/>
              <p:nvPr/>
            </p:nvSpPr>
            <p:spPr>
              <a:xfrm>
                <a:off x="3918754" y="312687"/>
                <a:ext cx="2290627" cy="194558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ctr"/>
                <a:r>
                  <a:rPr lang="lv-LV" sz="28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KAS ir NAP(2027)?</a:t>
                </a:r>
                <a:endParaRPr lang="en-US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ctr"/>
                <a:endPara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0" name="Isosceles Triangle 5">
                <a:extLst>
                  <a:ext uri="{FF2B5EF4-FFF2-40B4-BE49-F238E27FC236}">
                    <a16:creationId xmlns:a16="http://schemas.microsoft.com/office/drawing/2014/main" id="{0707AF6E-F86F-9F47-AA79-6DA2FD7903C6}"/>
                  </a:ext>
                </a:extLst>
              </p:cNvPr>
              <p:cNvSpPr/>
              <p:nvPr/>
            </p:nvSpPr>
            <p:spPr>
              <a:xfrm rot="5400000">
                <a:off x="6175544" y="1166040"/>
                <a:ext cx="323272" cy="278683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D680F31-D140-D04D-8F27-6E00F5858AE5}"/>
              </a:ext>
            </a:extLst>
          </p:cNvPr>
          <p:cNvGrpSpPr/>
          <p:nvPr/>
        </p:nvGrpSpPr>
        <p:grpSpPr>
          <a:xfrm>
            <a:off x="357807" y="2363611"/>
            <a:ext cx="11127690" cy="1945588"/>
            <a:chOff x="3925454" y="337447"/>
            <a:chExt cx="6400799" cy="194558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7EACCE-E155-BC46-81F2-A6C778DD17C9}"/>
                </a:ext>
              </a:extLst>
            </p:cNvPr>
            <p:cNvSpPr/>
            <p:nvPr/>
          </p:nvSpPr>
          <p:spPr>
            <a:xfrm>
              <a:off x="6592611" y="360245"/>
              <a:ext cx="3733642" cy="1801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CF766E7-2196-0343-8FCE-98B42263730C}"/>
                </a:ext>
              </a:extLst>
            </p:cNvPr>
            <p:cNvGrpSpPr/>
            <p:nvPr/>
          </p:nvGrpSpPr>
          <p:grpSpPr>
            <a:xfrm>
              <a:off x="3925454" y="337447"/>
              <a:ext cx="2525954" cy="1945588"/>
              <a:chOff x="3925454" y="337447"/>
              <a:chExt cx="2525954" cy="194558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EB2478F-BBBA-364A-9490-9F36403ED453}"/>
                  </a:ext>
                </a:extLst>
              </p:cNvPr>
              <p:cNvSpPr/>
              <p:nvPr/>
            </p:nvSpPr>
            <p:spPr>
              <a:xfrm>
                <a:off x="3925454" y="337447"/>
                <a:ext cx="2251938" cy="194558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v-LV" sz="28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KUR vēlamies </a:t>
                </a:r>
                <a:r>
                  <a:rPr lang="lv-LV" sz="2800" b="1" cap="all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nokļūt</a:t>
                </a:r>
                <a:r>
                  <a:rPr lang="lv-LV" sz="28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?</a:t>
                </a:r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Isosceles Triangle 12">
                <a:extLst>
                  <a:ext uri="{FF2B5EF4-FFF2-40B4-BE49-F238E27FC236}">
                    <a16:creationId xmlns:a16="http://schemas.microsoft.com/office/drawing/2014/main" id="{C4B19CAD-B0EB-1A4F-B8FB-C0D12DE61AB4}"/>
                  </a:ext>
                </a:extLst>
              </p:cNvPr>
              <p:cNvSpPr/>
              <p:nvPr/>
            </p:nvSpPr>
            <p:spPr>
              <a:xfrm rot="5400000">
                <a:off x="6150431" y="1192237"/>
                <a:ext cx="323272" cy="278683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69B8CF4-8C83-1A4E-8E7F-E04752BDD4A2}"/>
              </a:ext>
            </a:extLst>
          </p:cNvPr>
          <p:cNvGrpSpPr/>
          <p:nvPr/>
        </p:nvGrpSpPr>
        <p:grpSpPr>
          <a:xfrm>
            <a:off x="357807" y="4516147"/>
            <a:ext cx="11127688" cy="1953987"/>
            <a:chOff x="3925454" y="233935"/>
            <a:chExt cx="6400798" cy="195398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0B2D9B1-3AD2-BD40-BE9E-675B61BAB6A6}"/>
                </a:ext>
              </a:extLst>
            </p:cNvPr>
            <p:cNvSpPr/>
            <p:nvPr/>
          </p:nvSpPr>
          <p:spPr>
            <a:xfrm>
              <a:off x="6574684" y="233935"/>
              <a:ext cx="3751568" cy="1927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30E53F7-47B7-904D-8D5D-5E77FE80B1A1}"/>
                </a:ext>
              </a:extLst>
            </p:cNvPr>
            <p:cNvGrpSpPr/>
            <p:nvPr/>
          </p:nvGrpSpPr>
          <p:grpSpPr>
            <a:xfrm>
              <a:off x="3925454" y="242334"/>
              <a:ext cx="2561462" cy="1945588"/>
              <a:chOff x="3925454" y="242334"/>
              <a:chExt cx="2561462" cy="1945588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3390430-51EF-7A40-97EA-01691548B950}"/>
                  </a:ext>
                </a:extLst>
              </p:cNvPr>
              <p:cNvSpPr/>
              <p:nvPr/>
            </p:nvSpPr>
            <p:spPr>
              <a:xfrm>
                <a:off x="3925454" y="242334"/>
                <a:ext cx="2290627" cy="194558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ctr"/>
                <a:r>
                  <a:rPr lang="lv-LV" sz="28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KĀ to </a:t>
                </a:r>
                <a:r>
                  <a:rPr lang="lv-LV" sz="2800" b="1" cap="all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sasniegt</a:t>
                </a:r>
                <a:r>
                  <a:rPr lang="lv-LV" sz="28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?</a:t>
                </a:r>
                <a:endParaRPr lang="en-US" sz="2800" b="1" dirty="0">
                  <a:solidFill>
                    <a:schemeClr val="bg1"/>
                  </a:solidFill>
                </a:endParaRPr>
              </a:p>
              <a:p>
                <a:pPr algn="ctr"/>
                <a:endPara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Isosceles Triangle 17">
                <a:extLst>
                  <a:ext uri="{FF2B5EF4-FFF2-40B4-BE49-F238E27FC236}">
                    <a16:creationId xmlns:a16="http://schemas.microsoft.com/office/drawing/2014/main" id="{FBF1BDDC-8E0D-F844-A4F1-659B8FE2F742}"/>
                  </a:ext>
                </a:extLst>
              </p:cNvPr>
              <p:cNvSpPr/>
              <p:nvPr/>
            </p:nvSpPr>
            <p:spPr>
              <a:xfrm rot="5400000">
                <a:off x="6185939" y="1128476"/>
                <a:ext cx="323272" cy="278683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B20FAAB-03B1-6C41-9246-30EE4D0978DF}"/>
              </a:ext>
            </a:extLst>
          </p:cNvPr>
          <p:cNvGrpSpPr/>
          <p:nvPr/>
        </p:nvGrpSpPr>
        <p:grpSpPr>
          <a:xfrm>
            <a:off x="2251309" y="242990"/>
            <a:ext cx="7938370" cy="1857655"/>
            <a:chOff x="4266773" y="854335"/>
            <a:chExt cx="4384352" cy="104540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58A90C-2A5E-BB48-BDDB-FAA2A2C084A4}"/>
                </a:ext>
              </a:extLst>
            </p:cNvPr>
            <p:cNvSpPr txBox="1"/>
            <p:nvPr/>
          </p:nvSpPr>
          <p:spPr>
            <a:xfrm>
              <a:off x="4266773" y="854335"/>
              <a:ext cx="2937088" cy="461665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endParaRPr lang="en-US" sz="2400" b="1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FD9872B-36D6-2549-BB7C-B3BCEE187AC9}"/>
                </a:ext>
              </a:extLst>
            </p:cNvPr>
            <p:cNvSpPr txBox="1"/>
            <p:nvPr/>
          </p:nvSpPr>
          <p:spPr>
            <a:xfrm>
              <a:off x="5804820" y="1323840"/>
              <a:ext cx="2846305" cy="57589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08000" defTabSz="938213" eaLnBrk="0" fontAlgn="base" hangingPunct="0">
                <a:spcBef>
                  <a:spcPct val="0"/>
                </a:spcBef>
                <a:spcAft>
                  <a:spcPts val="1500"/>
                </a:spcAft>
              </a:pPr>
              <a:r>
                <a:rPr lang="lv-LV" sz="1600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Politiska un operacionāla stratēģija – galvenās </a:t>
              </a:r>
              <a:r>
                <a:rPr lang="lv-LV" sz="1600" b="1" cap="all" dirty="0">
                  <a:solidFill>
                    <a:srgbClr val="9D223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izvēles </a:t>
              </a:r>
            </a:p>
            <a:p>
              <a:pPr marL="108000" defTabSz="938213" eaLnBrk="0" fontAlgn="base" hangingPunct="0">
                <a:spcBef>
                  <a:spcPct val="0"/>
                </a:spcBef>
                <a:spcAft>
                  <a:spcPts val="1500"/>
                </a:spcAft>
              </a:pPr>
              <a:r>
                <a:rPr lang="lv-LV" sz="1600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Valsts attīstības</a:t>
              </a:r>
              <a:r>
                <a:rPr lang="lv-LV" sz="1600" cap="all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lv-LV" sz="1600" b="1" cap="all" dirty="0">
                  <a:solidFill>
                    <a:srgbClr val="9D223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vīzija</a:t>
              </a:r>
              <a:r>
                <a:rPr lang="lv-LV" sz="1600" cap="all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lv-LV" sz="1600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un </a:t>
              </a:r>
              <a:r>
                <a:rPr lang="lv-LV" sz="1600" cap="all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virsmērķis</a:t>
              </a:r>
              <a:endParaRPr lang="lv-LV" sz="1600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54939A3-198A-5B4F-941C-73FD28B25FEB}"/>
              </a:ext>
            </a:extLst>
          </p:cNvPr>
          <p:cNvGrpSpPr/>
          <p:nvPr/>
        </p:nvGrpSpPr>
        <p:grpSpPr>
          <a:xfrm>
            <a:off x="2251308" y="2567349"/>
            <a:ext cx="8473193" cy="1483157"/>
            <a:chOff x="4334870" y="984521"/>
            <a:chExt cx="4341650" cy="148315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8CA5708-7816-074A-A559-80CCB0996029}"/>
                </a:ext>
              </a:extLst>
            </p:cNvPr>
            <p:cNvSpPr txBox="1"/>
            <p:nvPr/>
          </p:nvSpPr>
          <p:spPr>
            <a:xfrm>
              <a:off x="4334870" y="984521"/>
              <a:ext cx="2937088" cy="461665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endParaRPr lang="en-US" sz="2400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7E513D7-2F73-C84F-8935-C1CF21A4A6A1}"/>
                </a:ext>
              </a:extLst>
            </p:cNvPr>
            <p:cNvSpPr txBox="1"/>
            <p:nvPr/>
          </p:nvSpPr>
          <p:spPr>
            <a:xfrm>
              <a:off x="5739432" y="1005739"/>
              <a:ext cx="2937088" cy="146193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08000" defTabSz="938213" eaLnBrk="0" fontAlgn="base" hangingPunct="0">
                <a:spcBef>
                  <a:spcPct val="0"/>
                </a:spcBef>
                <a:spcAft>
                  <a:spcPts val="1500"/>
                </a:spcAft>
              </a:pPr>
              <a:r>
                <a:rPr lang="lv-LV" sz="1600" b="1" cap="all" dirty="0">
                  <a:solidFill>
                    <a:srgbClr val="9D223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Prioritātes</a:t>
              </a:r>
              <a:r>
                <a:rPr lang="lv-LV" sz="1600" cap="all" dirty="0">
                  <a:solidFill>
                    <a:srgbClr val="9D223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– </a:t>
              </a:r>
              <a:r>
                <a:rPr lang="lv-LV" sz="1600" b="1" cap="all" dirty="0">
                  <a:solidFill>
                    <a:srgbClr val="9D223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stratēģiskie mērķi </a:t>
              </a:r>
            </a:p>
            <a:p>
              <a:pPr marL="108000" defTabSz="938213" eaLnBrk="0" fontAlgn="base" hangingPunct="0">
                <a:spcBef>
                  <a:spcPct val="0"/>
                </a:spcBef>
                <a:spcAft>
                  <a:spcPts val="1500"/>
                </a:spcAft>
              </a:pPr>
              <a:r>
                <a:rPr lang="lv-LV" sz="1600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Rīcības virzieni/ </a:t>
              </a:r>
              <a:r>
                <a:rPr lang="lv-LV" sz="1600" b="1" cap="all" dirty="0">
                  <a:solidFill>
                    <a:srgbClr val="9D223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uzdevumi</a:t>
              </a:r>
              <a:r>
                <a:rPr lang="lv-LV" sz="1600" b="1" cap="all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lv-LV" sz="1600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katrā prioritātē </a:t>
              </a:r>
            </a:p>
            <a:p>
              <a:pPr marL="108000" defTabSz="938213" eaLnBrk="0" fontAlgn="base" hangingPunct="0">
                <a:spcBef>
                  <a:spcPct val="0"/>
                </a:spcBef>
                <a:spcAft>
                  <a:spcPts val="1500"/>
                </a:spcAft>
              </a:pPr>
              <a:r>
                <a:rPr lang="lv-LV" sz="1600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Sasniedzamie rīcības virzienu/ politiku </a:t>
              </a:r>
              <a:r>
                <a:rPr lang="lv-LV" sz="1600" b="1" cap="all" dirty="0">
                  <a:solidFill>
                    <a:srgbClr val="9D223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rezultāti</a:t>
              </a:r>
              <a:r>
                <a:rPr lang="lv-LV" sz="1600" b="1" cap="all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0AC0532-F9F0-4C41-AF02-E98CA38678C7}"/>
              </a:ext>
            </a:extLst>
          </p:cNvPr>
          <p:cNvGrpSpPr/>
          <p:nvPr/>
        </p:nvGrpSpPr>
        <p:grpSpPr>
          <a:xfrm>
            <a:off x="2143410" y="4414536"/>
            <a:ext cx="8944000" cy="2056196"/>
            <a:chOff x="4346991" y="1001849"/>
            <a:chExt cx="5985240" cy="205619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741BF8D-6315-D041-A632-B433C342F96F}"/>
                </a:ext>
              </a:extLst>
            </p:cNvPr>
            <p:cNvSpPr txBox="1"/>
            <p:nvPr/>
          </p:nvSpPr>
          <p:spPr>
            <a:xfrm>
              <a:off x="4346991" y="1001849"/>
              <a:ext cx="2937088" cy="461665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endParaRPr lang="en-US" sz="2400" b="1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C55B9D0-7D0A-9D4D-AE3D-CCFF51CFD378}"/>
                </a:ext>
              </a:extLst>
            </p:cNvPr>
            <p:cNvSpPr txBox="1"/>
            <p:nvPr/>
          </p:nvSpPr>
          <p:spPr>
            <a:xfrm>
              <a:off x="6234138" y="1103664"/>
              <a:ext cx="4098093" cy="195438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08000" defTabSz="938213" eaLnBrk="0" fontAlgn="base" hangingPunct="0">
                <a:spcBef>
                  <a:spcPct val="0"/>
                </a:spcBef>
                <a:spcAft>
                  <a:spcPts val="1500"/>
                </a:spcAft>
              </a:pPr>
              <a:r>
                <a:rPr lang="lv-LV" sz="1600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Indikatīvie finanšu </a:t>
              </a:r>
              <a:r>
                <a:rPr lang="lv-LV" sz="1600" b="1" cap="all" dirty="0">
                  <a:solidFill>
                    <a:srgbClr val="9D223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ieguldījumi</a:t>
              </a:r>
              <a:r>
                <a:rPr lang="lv-LV" sz="1600" cap="all" dirty="0">
                  <a:solidFill>
                    <a:srgbClr val="9D223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/ </a:t>
              </a:r>
              <a:r>
                <a:rPr lang="lv-LV" sz="1600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lielie projekti ar KPI/ </a:t>
              </a:r>
              <a:r>
                <a:rPr lang="lv-LV" sz="1600" b="1" cap="all" dirty="0" err="1">
                  <a:solidFill>
                    <a:srgbClr val="9D223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atdeve</a:t>
              </a:r>
              <a:r>
                <a:rPr lang="lv-LV" sz="1600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/ tīrā ietekme uz politiku rezultātiem</a:t>
              </a:r>
            </a:p>
            <a:p>
              <a:pPr marL="108000" defTabSz="938213" eaLnBrk="0" fontAlgn="base" hangingPunct="0">
                <a:spcBef>
                  <a:spcPct val="0"/>
                </a:spcBef>
                <a:spcAft>
                  <a:spcPts val="1500"/>
                </a:spcAft>
              </a:pPr>
              <a:r>
                <a:rPr lang="lv-LV" sz="1600" b="1" cap="all" dirty="0">
                  <a:solidFill>
                    <a:srgbClr val="9D223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Atbildīgās</a:t>
              </a:r>
              <a:r>
                <a:rPr lang="lv-LV" sz="1600" cap="all" dirty="0">
                  <a:solidFill>
                    <a:srgbClr val="6CB32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lv-LV" sz="1600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institūcijas</a:t>
              </a:r>
            </a:p>
            <a:p>
              <a:pPr marL="108000" defTabSz="938213" eaLnBrk="0" fontAlgn="base" hangingPunct="0">
                <a:spcBef>
                  <a:spcPct val="0"/>
                </a:spcBef>
                <a:spcAft>
                  <a:spcPts val="1500"/>
                </a:spcAft>
              </a:pPr>
              <a:r>
                <a:rPr lang="lv-LV" sz="1600" b="1" cap="all" dirty="0">
                  <a:solidFill>
                    <a:srgbClr val="9D223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Īstenošanas</a:t>
              </a:r>
              <a:r>
                <a:rPr lang="lv-LV" sz="1600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</a:t>
              </a:r>
              <a:r>
                <a:rPr lang="lv-LV" sz="1600" cap="all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uzraudzības</a:t>
              </a:r>
              <a:r>
                <a:rPr lang="lv-LV" sz="1600" cap="all" dirty="0">
                  <a:solidFill>
                    <a:srgbClr val="6CB32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lv-LV" sz="1600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un novērtēšanas process  </a:t>
              </a:r>
            </a:p>
          </p:txBody>
        </p:sp>
      </p:grpSp>
      <p:pic>
        <p:nvPicPr>
          <p:cNvPr id="39" name="Graphic 38" descr="Bullseye">
            <a:extLst>
              <a:ext uri="{FF2B5EF4-FFF2-40B4-BE49-F238E27FC236}">
                <a16:creationId xmlns:a16="http://schemas.microsoft.com/office/drawing/2014/main" id="{A5051B2A-C3A1-6049-BCB4-8F814A9384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0182" y="3245364"/>
            <a:ext cx="914400" cy="914400"/>
          </a:xfrm>
          <a:prstGeom prst="rect">
            <a:avLst/>
          </a:prstGeom>
        </p:spPr>
      </p:pic>
      <p:pic>
        <p:nvPicPr>
          <p:cNvPr id="40" name="Graphic 39" descr="Head with Gears">
            <a:extLst>
              <a:ext uri="{FF2B5EF4-FFF2-40B4-BE49-F238E27FC236}">
                <a16:creationId xmlns:a16="http://schemas.microsoft.com/office/drawing/2014/main" id="{84A2FCB2-33BF-294B-8F8A-1FCC546AAA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3393" y="1224673"/>
            <a:ext cx="914400" cy="914400"/>
          </a:xfrm>
          <a:prstGeom prst="rect">
            <a:avLst/>
          </a:prstGeom>
        </p:spPr>
      </p:pic>
      <p:pic>
        <p:nvPicPr>
          <p:cNvPr id="41" name="Graphic 40" descr="Lightbulb">
            <a:extLst>
              <a:ext uri="{FF2B5EF4-FFF2-40B4-BE49-F238E27FC236}">
                <a16:creationId xmlns:a16="http://schemas.microsoft.com/office/drawing/2014/main" id="{A375C965-F85A-4542-9EC5-344860460F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30210" y="53770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67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720080"/>
          </a:xfrm>
        </p:spPr>
        <p:txBody>
          <a:bodyPr>
            <a:normAutofit/>
          </a:bodyPr>
          <a:lstStyle/>
          <a:p>
            <a:r>
              <a:rPr lang="lv-LV" sz="2600" b="1" dirty="0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Stratēģisko mērķu indikatori</a:t>
            </a:r>
          </a:p>
        </p:txBody>
      </p:sp>
      <p:graphicFrame>
        <p:nvGraphicFramePr>
          <p:cNvPr id="3" name="Diagramma 2"/>
          <p:cNvGraphicFramePr/>
          <p:nvPr>
            <p:extLst/>
          </p:nvPr>
        </p:nvGraphicFramePr>
        <p:xfrm>
          <a:off x="5039883" y="980728"/>
          <a:ext cx="66294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Attēls 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4581128"/>
            <a:ext cx="2400267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Diagramma 7"/>
          <p:cNvGraphicFramePr/>
          <p:nvPr>
            <p:extLst/>
          </p:nvPr>
        </p:nvGraphicFramePr>
        <p:xfrm>
          <a:off x="719403" y="3902000"/>
          <a:ext cx="6817727" cy="2870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" name="Attēls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42" y="1854992"/>
            <a:ext cx="2496277" cy="12192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30338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527381" y="0"/>
            <a:ext cx="10972800" cy="908720"/>
          </a:xfrm>
        </p:spPr>
        <p:txBody>
          <a:bodyPr>
            <a:normAutofit/>
          </a:bodyPr>
          <a:lstStyle/>
          <a:p>
            <a:r>
              <a:rPr lang="lv-LV" sz="2600" b="1" dirty="0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Stratēģisko mērķu indikatori</a:t>
            </a:r>
            <a:endParaRPr lang="lv-LV" sz="2600" dirty="0">
              <a:solidFill>
                <a:srgbClr val="9D2235"/>
              </a:solidFill>
            </a:endParaRPr>
          </a:p>
        </p:txBody>
      </p:sp>
      <p:graphicFrame>
        <p:nvGraphicFramePr>
          <p:cNvPr id="3" name="Diagramma 2"/>
          <p:cNvGraphicFramePr/>
          <p:nvPr>
            <p:extLst/>
          </p:nvPr>
        </p:nvGraphicFramePr>
        <p:xfrm>
          <a:off x="4055435" y="692697"/>
          <a:ext cx="7008779" cy="3024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Attēls 4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7" y="1556793"/>
            <a:ext cx="2400267" cy="1753395"/>
          </a:xfrm>
          <a:prstGeom prst="rect">
            <a:avLst/>
          </a:prstGeom>
        </p:spPr>
      </p:pic>
      <p:graphicFrame>
        <p:nvGraphicFramePr>
          <p:cNvPr id="8" name="Diagramma 7"/>
          <p:cNvGraphicFramePr/>
          <p:nvPr>
            <p:extLst/>
          </p:nvPr>
        </p:nvGraphicFramePr>
        <p:xfrm>
          <a:off x="539228" y="3634227"/>
          <a:ext cx="7032413" cy="307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Attēls 3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226" y="4386809"/>
            <a:ext cx="34163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99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23392" y="260648"/>
            <a:ext cx="10972800" cy="1143000"/>
          </a:xfrm>
        </p:spPr>
        <p:txBody>
          <a:bodyPr>
            <a:normAutofit/>
          </a:bodyPr>
          <a:lstStyle/>
          <a:p>
            <a:r>
              <a:rPr lang="lv-LV" sz="2600" b="1" dirty="0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Stratēģisko mērķu indikatori</a:t>
            </a:r>
            <a:endParaRPr lang="lv-LV" sz="2600" dirty="0">
              <a:solidFill>
                <a:srgbClr val="9D2235"/>
              </a:solidFill>
            </a:endParaRPr>
          </a:p>
        </p:txBody>
      </p:sp>
      <p:graphicFrame>
        <p:nvGraphicFramePr>
          <p:cNvPr id="3" name="Diagramma 2"/>
          <p:cNvGraphicFramePr/>
          <p:nvPr>
            <p:extLst/>
          </p:nvPr>
        </p:nvGraphicFramePr>
        <p:xfrm>
          <a:off x="4655840" y="1700808"/>
          <a:ext cx="7032413" cy="307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Attēls 3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3633803"/>
            <a:ext cx="1824203" cy="1261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5192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1"/>
          <p:cNvSpPr txBox="1"/>
          <p:nvPr/>
        </p:nvSpPr>
        <p:spPr>
          <a:xfrm>
            <a:off x="872044" y="57951"/>
            <a:ext cx="5818255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600"/>
              </a:spcBef>
              <a:defRPr sz="2400" b="1">
                <a:solidFill>
                  <a:srgbClr val="9D2235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 eaLnBrk="0" fontAlgn="base">
              <a:spcAft>
                <a:spcPts val="600"/>
              </a:spcAft>
            </a:pPr>
            <a:r>
              <a:rPr lang="lv-LV" altLang="lv-LV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Kvalitatīva dzīves vide un teritoriju attīstība</a:t>
            </a:r>
          </a:p>
        </p:txBody>
      </p:sp>
      <p:sp>
        <p:nvSpPr>
          <p:cNvPr id="98" name="Rectangle 3"/>
          <p:cNvSpPr txBox="1"/>
          <p:nvPr/>
        </p:nvSpPr>
        <p:spPr>
          <a:xfrm>
            <a:off x="955708" y="507588"/>
            <a:ext cx="5532921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600"/>
              </a:spcBef>
              <a:defRPr b="1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spcAft>
                <a:spcPts val="400"/>
              </a:spcAft>
            </a:pPr>
            <a:r>
              <a:rPr lang="lv-LV" sz="2400" dirty="0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Līdzsvarota reģionālā attīstība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54388224-5092-EC49-9783-06B702767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98" t="-25409" r="-19498" b="-25409"/>
          <a:stretch>
            <a:fillRect/>
          </a:stretch>
        </p:blipFill>
        <p:spPr bwMode="auto">
          <a:xfrm>
            <a:off x="0" y="-26266"/>
            <a:ext cx="944716" cy="100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44715" y="1845115"/>
            <a:ext cx="1098330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/>
              <a:t>RĪCĪBAS VIRZIENA MĒRĶIS </a:t>
            </a:r>
          </a:p>
          <a:p>
            <a:endParaRPr lang="lv-LV" dirty="0"/>
          </a:p>
          <a:p>
            <a:r>
              <a:rPr lang="lv-LV" sz="3200" b="1" dirty="0"/>
              <a:t>Reģionu potenciāla attīstība un ekonomisko atšķirību mazināšana, stiprinot to iekšējo un ārējo konkurētspēju, kā arī nodrošinot </a:t>
            </a:r>
            <a:r>
              <a:rPr lang="lv-LV" sz="3200" b="1" u="sng" dirty="0">
                <a:solidFill>
                  <a:srgbClr val="9D2235"/>
                </a:solidFill>
              </a:rPr>
              <a:t>teritoriju specifikai atbilstošus risinājumus </a:t>
            </a:r>
            <a:r>
              <a:rPr lang="lv-LV" sz="3200" b="1" dirty="0"/>
              <a:t>apdzīvojuma un dzīves vides attīstībai. </a:t>
            </a:r>
            <a:endParaRPr lang="lv-LV" sz="3200" dirty="0"/>
          </a:p>
        </p:txBody>
      </p:sp>
    </p:spTree>
    <p:extLst>
      <p:ext uri="{BB962C8B-B14F-4D97-AF65-F5344CB8AC3E}">
        <p14:creationId xmlns:p14="http://schemas.microsoft.com/office/powerpoint/2010/main" val="1261038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1"/>
          <p:cNvSpPr txBox="1"/>
          <p:nvPr/>
        </p:nvSpPr>
        <p:spPr>
          <a:xfrm>
            <a:off x="872044" y="57951"/>
            <a:ext cx="5818255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600"/>
              </a:spcBef>
              <a:defRPr sz="2400" b="1">
                <a:solidFill>
                  <a:srgbClr val="9D2235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 eaLnBrk="0" fontAlgn="base">
              <a:spcAft>
                <a:spcPts val="600"/>
              </a:spcAft>
            </a:pPr>
            <a:r>
              <a:rPr lang="lv-LV" altLang="lv-LV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Kvalitatīva dzīves vide un teritoriju attīstība</a:t>
            </a:r>
          </a:p>
        </p:txBody>
      </p:sp>
      <p:sp>
        <p:nvSpPr>
          <p:cNvPr id="98" name="Rectangle 3"/>
          <p:cNvSpPr txBox="1"/>
          <p:nvPr/>
        </p:nvSpPr>
        <p:spPr>
          <a:xfrm>
            <a:off x="955708" y="507588"/>
            <a:ext cx="5532921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600"/>
              </a:spcBef>
              <a:defRPr b="1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spcAft>
                <a:spcPts val="400"/>
              </a:spcAft>
            </a:pPr>
            <a:r>
              <a:rPr lang="lv-LV" sz="2400" dirty="0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Līdzsvarota reģionālā attīstība</a:t>
            </a:r>
          </a:p>
        </p:txBody>
      </p:sp>
      <p:sp>
        <p:nvSpPr>
          <p:cNvPr id="106" name="Calculator"/>
          <p:cNvSpPr/>
          <p:nvPr/>
        </p:nvSpPr>
        <p:spPr>
          <a:xfrm>
            <a:off x="11135037" y="146132"/>
            <a:ext cx="719586" cy="1018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2" y="0"/>
                </a:moveTo>
                <a:cubicBezTo>
                  <a:pt x="681" y="0"/>
                  <a:pt x="0" y="481"/>
                  <a:pt x="0" y="1075"/>
                </a:cubicBezTo>
                <a:lnTo>
                  <a:pt x="0" y="20525"/>
                </a:lnTo>
                <a:cubicBezTo>
                  <a:pt x="0" y="21119"/>
                  <a:pt x="681" y="21600"/>
                  <a:pt x="1522" y="21600"/>
                </a:cubicBezTo>
                <a:lnTo>
                  <a:pt x="20081" y="21600"/>
                </a:lnTo>
                <a:cubicBezTo>
                  <a:pt x="20922" y="21600"/>
                  <a:pt x="21600" y="21119"/>
                  <a:pt x="21600" y="20525"/>
                </a:cubicBezTo>
                <a:lnTo>
                  <a:pt x="21600" y="1075"/>
                </a:lnTo>
                <a:cubicBezTo>
                  <a:pt x="21592" y="481"/>
                  <a:pt x="20912" y="0"/>
                  <a:pt x="20071" y="0"/>
                </a:cubicBezTo>
                <a:lnTo>
                  <a:pt x="1522" y="0"/>
                </a:lnTo>
                <a:close/>
                <a:moveTo>
                  <a:pt x="2866" y="1696"/>
                </a:moveTo>
                <a:lnTo>
                  <a:pt x="18734" y="1696"/>
                </a:lnTo>
                <a:cubicBezTo>
                  <a:pt x="19017" y="1696"/>
                  <a:pt x="19254" y="1857"/>
                  <a:pt x="19254" y="2062"/>
                </a:cubicBezTo>
                <a:lnTo>
                  <a:pt x="19254" y="4985"/>
                </a:lnTo>
                <a:cubicBezTo>
                  <a:pt x="19254" y="5185"/>
                  <a:pt x="19024" y="5351"/>
                  <a:pt x="18734" y="5351"/>
                </a:cubicBezTo>
                <a:lnTo>
                  <a:pt x="2866" y="5351"/>
                </a:lnTo>
                <a:cubicBezTo>
                  <a:pt x="2583" y="5351"/>
                  <a:pt x="2348" y="5190"/>
                  <a:pt x="2348" y="4985"/>
                </a:cubicBezTo>
                <a:lnTo>
                  <a:pt x="2348" y="2062"/>
                </a:lnTo>
                <a:cubicBezTo>
                  <a:pt x="2348" y="1862"/>
                  <a:pt x="2576" y="1696"/>
                  <a:pt x="2866" y="1696"/>
                </a:cubicBezTo>
                <a:close/>
                <a:moveTo>
                  <a:pt x="17580" y="6615"/>
                </a:moveTo>
                <a:cubicBezTo>
                  <a:pt x="17771" y="6615"/>
                  <a:pt x="17924" y="6723"/>
                  <a:pt x="17924" y="6858"/>
                </a:cubicBezTo>
                <a:cubicBezTo>
                  <a:pt x="17924" y="6993"/>
                  <a:pt x="17771" y="7101"/>
                  <a:pt x="17580" y="7101"/>
                </a:cubicBezTo>
                <a:cubicBezTo>
                  <a:pt x="17389" y="7106"/>
                  <a:pt x="17236" y="6993"/>
                  <a:pt x="17236" y="6858"/>
                </a:cubicBezTo>
                <a:cubicBezTo>
                  <a:pt x="17236" y="6723"/>
                  <a:pt x="17389" y="6615"/>
                  <a:pt x="17580" y="6615"/>
                </a:cubicBezTo>
                <a:close/>
                <a:moveTo>
                  <a:pt x="2890" y="6674"/>
                </a:moveTo>
                <a:lnTo>
                  <a:pt x="5121" y="6674"/>
                </a:lnTo>
                <a:cubicBezTo>
                  <a:pt x="5419" y="6674"/>
                  <a:pt x="5663" y="6847"/>
                  <a:pt x="5663" y="7057"/>
                </a:cubicBezTo>
                <a:lnTo>
                  <a:pt x="5663" y="8073"/>
                </a:lnTo>
                <a:cubicBezTo>
                  <a:pt x="5663" y="8284"/>
                  <a:pt x="5419" y="8456"/>
                  <a:pt x="5121" y="8456"/>
                </a:cubicBezTo>
                <a:lnTo>
                  <a:pt x="2890" y="8456"/>
                </a:lnTo>
                <a:cubicBezTo>
                  <a:pt x="2592" y="8456"/>
                  <a:pt x="2348" y="8284"/>
                  <a:pt x="2348" y="8073"/>
                </a:cubicBezTo>
                <a:lnTo>
                  <a:pt x="2348" y="7057"/>
                </a:lnTo>
                <a:cubicBezTo>
                  <a:pt x="2348" y="6847"/>
                  <a:pt x="2592" y="6674"/>
                  <a:pt x="2890" y="6674"/>
                </a:cubicBezTo>
                <a:close/>
                <a:moveTo>
                  <a:pt x="7400" y="6674"/>
                </a:moveTo>
                <a:lnTo>
                  <a:pt x="9669" y="6674"/>
                </a:lnTo>
                <a:cubicBezTo>
                  <a:pt x="9967" y="6674"/>
                  <a:pt x="10211" y="6847"/>
                  <a:pt x="10211" y="7057"/>
                </a:cubicBezTo>
                <a:lnTo>
                  <a:pt x="10211" y="8073"/>
                </a:lnTo>
                <a:cubicBezTo>
                  <a:pt x="10211" y="8284"/>
                  <a:pt x="9967" y="8456"/>
                  <a:pt x="9669" y="8456"/>
                </a:cubicBezTo>
                <a:lnTo>
                  <a:pt x="7400" y="8456"/>
                </a:lnTo>
                <a:cubicBezTo>
                  <a:pt x="7102" y="8456"/>
                  <a:pt x="6858" y="8284"/>
                  <a:pt x="6858" y="8073"/>
                </a:cubicBezTo>
                <a:lnTo>
                  <a:pt x="6858" y="7057"/>
                </a:lnTo>
                <a:cubicBezTo>
                  <a:pt x="6858" y="6847"/>
                  <a:pt x="7102" y="6674"/>
                  <a:pt x="7400" y="6674"/>
                </a:cubicBezTo>
                <a:close/>
                <a:moveTo>
                  <a:pt x="11924" y="6674"/>
                </a:moveTo>
                <a:lnTo>
                  <a:pt x="14195" y="6674"/>
                </a:lnTo>
                <a:cubicBezTo>
                  <a:pt x="14493" y="6674"/>
                  <a:pt x="14738" y="6847"/>
                  <a:pt x="14738" y="7057"/>
                </a:cubicBezTo>
                <a:lnTo>
                  <a:pt x="14738" y="8073"/>
                </a:lnTo>
                <a:cubicBezTo>
                  <a:pt x="14738" y="8284"/>
                  <a:pt x="14493" y="8456"/>
                  <a:pt x="14195" y="8456"/>
                </a:cubicBezTo>
                <a:lnTo>
                  <a:pt x="11924" y="8456"/>
                </a:lnTo>
                <a:cubicBezTo>
                  <a:pt x="11626" y="8456"/>
                  <a:pt x="11382" y="8284"/>
                  <a:pt x="11382" y="8073"/>
                </a:cubicBezTo>
                <a:lnTo>
                  <a:pt x="11382" y="7057"/>
                </a:lnTo>
                <a:cubicBezTo>
                  <a:pt x="11382" y="6847"/>
                  <a:pt x="11626" y="6674"/>
                  <a:pt x="11924" y="6674"/>
                </a:cubicBezTo>
                <a:close/>
                <a:moveTo>
                  <a:pt x="16433" y="7290"/>
                </a:moveTo>
                <a:lnTo>
                  <a:pt x="18743" y="7290"/>
                </a:lnTo>
                <a:lnTo>
                  <a:pt x="18743" y="7685"/>
                </a:lnTo>
                <a:lnTo>
                  <a:pt x="16433" y="7685"/>
                </a:lnTo>
                <a:lnTo>
                  <a:pt x="16433" y="7290"/>
                </a:lnTo>
                <a:close/>
                <a:moveTo>
                  <a:pt x="17580" y="7867"/>
                </a:moveTo>
                <a:cubicBezTo>
                  <a:pt x="17771" y="7867"/>
                  <a:pt x="17924" y="7975"/>
                  <a:pt x="17924" y="8110"/>
                </a:cubicBezTo>
                <a:cubicBezTo>
                  <a:pt x="17924" y="8245"/>
                  <a:pt x="17771" y="8353"/>
                  <a:pt x="17580" y="8353"/>
                </a:cubicBezTo>
                <a:cubicBezTo>
                  <a:pt x="17389" y="8353"/>
                  <a:pt x="17236" y="8245"/>
                  <a:pt x="17236" y="8110"/>
                </a:cubicBezTo>
                <a:cubicBezTo>
                  <a:pt x="17236" y="7975"/>
                  <a:pt x="17389" y="7867"/>
                  <a:pt x="17580" y="7867"/>
                </a:cubicBezTo>
                <a:close/>
                <a:moveTo>
                  <a:pt x="2890" y="9580"/>
                </a:moveTo>
                <a:lnTo>
                  <a:pt x="5121" y="9580"/>
                </a:lnTo>
                <a:cubicBezTo>
                  <a:pt x="5419" y="9580"/>
                  <a:pt x="5663" y="9752"/>
                  <a:pt x="5663" y="9963"/>
                </a:cubicBezTo>
                <a:lnTo>
                  <a:pt x="5663" y="10979"/>
                </a:lnTo>
                <a:cubicBezTo>
                  <a:pt x="5663" y="11189"/>
                  <a:pt x="5419" y="11362"/>
                  <a:pt x="5121" y="11362"/>
                </a:cubicBezTo>
                <a:lnTo>
                  <a:pt x="2890" y="11362"/>
                </a:lnTo>
                <a:cubicBezTo>
                  <a:pt x="2592" y="11362"/>
                  <a:pt x="2348" y="11189"/>
                  <a:pt x="2348" y="10979"/>
                </a:cubicBezTo>
                <a:lnTo>
                  <a:pt x="2348" y="9963"/>
                </a:lnTo>
                <a:cubicBezTo>
                  <a:pt x="2348" y="9752"/>
                  <a:pt x="2592" y="9580"/>
                  <a:pt x="2890" y="9580"/>
                </a:cubicBezTo>
                <a:close/>
                <a:moveTo>
                  <a:pt x="7400" y="9580"/>
                </a:moveTo>
                <a:lnTo>
                  <a:pt x="9669" y="9580"/>
                </a:lnTo>
                <a:cubicBezTo>
                  <a:pt x="9967" y="9580"/>
                  <a:pt x="10211" y="9752"/>
                  <a:pt x="10211" y="9963"/>
                </a:cubicBezTo>
                <a:lnTo>
                  <a:pt x="10211" y="10979"/>
                </a:lnTo>
                <a:cubicBezTo>
                  <a:pt x="10211" y="11189"/>
                  <a:pt x="9967" y="11362"/>
                  <a:pt x="9669" y="11362"/>
                </a:cubicBezTo>
                <a:lnTo>
                  <a:pt x="7400" y="11362"/>
                </a:lnTo>
                <a:cubicBezTo>
                  <a:pt x="7102" y="11362"/>
                  <a:pt x="6858" y="11189"/>
                  <a:pt x="6858" y="10979"/>
                </a:cubicBezTo>
                <a:lnTo>
                  <a:pt x="6858" y="9963"/>
                </a:lnTo>
                <a:cubicBezTo>
                  <a:pt x="6858" y="9752"/>
                  <a:pt x="7102" y="9580"/>
                  <a:pt x="7400" y="9580"/>
                </a:cubicBezTo>
                <a:close/>
                <a:moveTo>
                  <a:pt x="11924" y="9580"/>
                </a:moveTo>
                <a:lnTo>
                  <a:pt x="14195" y="9580"/>
                </a:lnTo>
                <a:cubicBezTo>
                  <a:pt x="14493" y="9580"/>
                  <a:pt x="14738" y="9752"/>
                  <a:pt x="14738" y="9963"/>
                </a:cubicBezTo>
                <a:lnTo>
                  <a:pt x="14738" y="10979"/>
                </a:lnTo>
                <a:cubicBezTo>
                  <a:pt x="14738" y="11189"/>
                  <a:pt x="14493" y="11362"/>
                  <a:pt x="14195" y="11362"/>
                </a:cubicBezTo>
                <a:lnTo>
                  <a:pt x="11924" y="11362"/>
                </a:lnTo>
                <a:cubicBezTo>
                  <a:pt x="11626" y="11362"/>
                  <a:pt x="11382" y="11189"/>
                  <a:pt x="11382" y="10979"/>
                </a:cubicBezTo>
                <a:lnTo>
                  <a:pt x="11382" y="9963"/>
                </a:lnTo>
                <a:cubicBezTo>
                  <a:pt x="11382" y="9752"/>
                  <a:pt x="11626" y="9580"/>
                  <a:pt x="11924" y="9580"/>
                </a:cubicBezTo>
                <a:close/>
                <a:moveTo>
                  <a:pt x="16969" y="9752"/>
                </a:moveTo>
                <a:lnTo>
                  <a:pt x="17587" y="10189"/>
                </a:lnTo>
                <a:lnTo>
                  <a:pt x="18208" y="9752"/>
                </a:lnTo>
                <a:lnTo>
                  <a:pt x="18598" y="10027"/>
                </a:lnTo>
                <a:lnTo>
                  <a:pt x="17979" y="10466"/>
                </a:lnTo>
                <a:lnTo>
                  <a:pt x="18598" y="10903"/>
                </a:lnTo>
                <a:lnTo>
                  <a:pt x="18199" y="11183"/>
                </a:lnTo>
                <a:lnTo>
                  <a:pt x="17580" y="10746"/>
                </a:lnTo>
                <a:lnTo>
                  <a:pt x="16961" y="11183"/>
                </a:lnTo>
                <a:lnTo>
                  <a:pt x="16572" y="10908"/>
                </a:lnTo>
                <a:lnTo>
                  <a:pt x="17191" y="10471"/>
                </a:lnTo>
                <a:lnTo>
                  <a:pt x="16572" y="10034"/>
                </a:lnTo>
                <a:lnTo>
                  <a:pt x="16969" y="9752"/>
                </a:lnTo>
                <a:close/>
                <a:moveTo>
                  <a:pt x="2890" y="12437"/>
                </a:moveTo>
                <a:lnTo>
                  <a:pt x="5121" y="12437"/>
                </a:lnTo>
                <a:cubicBezTo>
                  <a:pt x="5419" y="12437"/>
                  <a:pt x="5663" y="12609"/>
                  <a:pt x="5663" y="12820"/>
                </a:cubicBezTo>
                <a:lnTo>
                  <a:pt x="5663" y="13834"/>
                </a:lnTo>
                <a:cubicBezTo>
                  <a:pt x="5663" y="14045"/>
                  <a:pt x="5419" y="14219"/>
                  <a:pt x="5121" y="14219"/>
                </a:cubicBezTo>
                <a:lnTo>
                  <a:pt x="2890" y="14219"/>
                </a:lnTo>
                <a:cubicBezTo>
                  <a:pt x="2592" y="14219"/>
                  <a:pt x="2348" y="14045"/>
                  <a:pt x="2348" y="13834"/>
                </a:cubicBezTo>
                <a:lnTo>
                  <a:pt x="2348" y="12820"/>
                </a:lnTo>
                <a:cubicBezTo>
                  <a:pt x="2348" y="12609"/>
                  <a:pt x="2592" y="12437"/>
                  <a:pt x="2890" y="12437"/>
                </a:cubicBezTo>
                <a:close/>
                <a:moveTo>
                  <a:pt x="7400" y="12437"/>
                </a:moveTo>
                <a:lnTo>
                  <a:pt x="9669" y="12437"/>
                </a:lnTo>
                <a:cubicBezTo>
                  <a:pt x="9967" y="12437"/>
                  <a:pt x="10211" y="12609"/>
                  <a:pt x="10211" y="12820"/>
                </a:cubicBezTo>
                <a:lnTo>
                  <a:pt x="10211" y="13834"/>
                </a:lnTo>
                <a:cubicBezTo>
                  <a:pt x="10211" y="14045"/>
                  <a:pt x="9967" y="14219"/>
                  <a:pt x="9669" y="14219"/>
                </a:cubicBezTo>
                <a:lnTo>
                  <a:pt x="7400" y="14219"/>
                </a:lnTo>
                <a:cubicBezTo>
                  <a:pt x="7102" y="14219"/>
                  <a:pt x="6858" y="14045"/>
                  <a:pt x="6858" y="13834"/>
                </a:cubicBezTo>
                <a:lnTo>
                  <a:pt x="6858" y="12820"/>
                </a:lnTo>
                <a:cubicBezTo>
                  <a:pt x="6858" y="12609"/>
                  <a:pt x="7102" y="12437"/>
                  <a:pt x="7400" y="12437"/>
                </a:cubicBezTo>
                <a:close/>
                <a:moveTo>
                  <a:pt x="11924" y="12437"/>
                </a:moveTo>
                <a:lnTo>
                  <a:pt x="14195" y="12437"/>
                </a:lnTo>
                <a:cubicBezTo>
                  <a:pt x="14493" y="12437"/>
                  <a:pt x="14738" y="12609"/>
                  <a:pt x="14738" y="12820"/>
                </a:cubicBezTo>
                <a:lnTo>
                  <a:pt x="14738" y="13834"/>
                </a:lnTo>
                <a:cubicBezTo>
                  <a:pt x="14738" y="14045"/>
                  <a:pt x="14493" y="14219"/>
                  <a:pt x="14195" y="14219"/>
                </a:cubicBezTo>
                <a:lnTo>
                  <a:pt x="11924" y="14219"/>
                </a:lnTo>
                <a:cubicBezTo>
                  <a:pt x="11626" y="14219"/>
                  <a:pt x="11382" y="14045"/>
                  <a:pt x="11382" y="13834"/>
                </a:cubicBezTo>
                <a:lnTo>
                  <a:pt x="11382" y="12820"/>
                </a:lnTo>
                <a:cubicBezTo>
                  <a:pt x="11382" y="12609"/>
                  <a:pt x="11626" y="12437"/>
                  <a:pt x="11924" y="12437"/>
                </a:cubicBezTo>
                <a:close/>
                <a:moveTo>
                  <a:pt x="16426" y="13127"/>
                </a:moveTo>
                <a:lnTo>
                  <a:pt x="18734" y="13127"/>
                </a:lnTo>
                <a:lnTo>
                  <a:pt x="18734" y="13522"/>
                </a:lnTo>
                <a:lnTo>
                  <a:pt x="16426" y="13522"/>
                </a:lnTo>
                <a:lnTo>
                  <a:pt x="16426" y="13127"/>
                </a:lnTo>
                <a:close/>
                <a:moveTo>
                  <a:pt x="2890" y="15292"/>
                </a:moveTo>
                <a:lnTo>
                  <a:pt x="5121" y="15292"/>
                </a:lnTo>
                <a:cubicBezTo>
                  <a:pt x="5419" y="15292"/>
                  <a:pt x="5663" y="15466"/>
                  <a:pt x="5663" y="15677"/>
                </a:cubicBezTo>
                <a:lnTo>
                  <a:pt x="5663" y="16691"/>
                </a:lnTo>
                <a:cubicBezTo>
                  <a:pt x="5663" y="16902"/>
                  <a:pt x="5419" y="17074"/>
                  <a:pt x="5121" y="17074"/>
                </a:cubicBezTo>
                <a:lnTo>
                  <a:pt x="2890" y="17074"/>
                </a:lnTo>
                <a:cubicBezTo>
                  <a:pt x="2592" y="17074"/>
                  <a:pt x="2348" y="16902"/>
                  <a:pt x="2348" y="16691"/>
                </a:cubicBezTo>
                <a:lnTo>
                  <a:pt x="2348" y="15677"/>
                </a:lnTo>
                <a:cubicBezTo>
                  <a:pt x="2348" y="15466"/>
                  <a:pt x="2592" y="15292"/>
                  <a:pt x="2890" y="15292"/>
                </a:cubicBezTo>
                <a:close/>
                <a:moveTo>
                  <a:pt x="7400" y="15292"/>
                </a:moveTo>
                <a:lnTo>
                  <a:pt x="9669" y="15292"/>
                </a:lnTo>
                <a:cubicBezTo>
                  <a:pt x="9967" y="15292"/>
                  <a:pt x="10211" y="15466"/>
                  <a:pt x="10211" y="15677"/>
                </a:cubicBezTo>
                <a:lnTo>
                  <a:pt x="10211" y="16691"/>
                </a:lnTo>
                <a:cubicBezTo>
                  <a:pt x="10211" y="16902"/>
                  <a:pt x="9967" y="17074"/>
                  <a:pt x="9669" y="17074"/>
                </a:cubicBezTo>
                <a:lnTo>
                  <a:pt x="7400" y="17074"/>
                </a:lnTo>
                <a:cubicBezTo>
                  <a:pt x="7102" y="17074"/>
                  <a:pt x="6858" y="16902"/>
                  <a:pt x="6858" y="16691"/>
                </a:cubicBezTo>
                <a:lnTo>
                  <a:pt x="6858" y="15677"/>
                </a:lnTo>
                <a:cubicBezTo>
                  <a:pt x="6858" y="15466"/>
                  <a:pt x="7102" y="15292"/>
                  <a:pt x="7400" y="15292"/>
                </a:cubicBezTo>
                <a:close/>
                <a:moveTo>
                  <a:pt x="11924" y="15292"/>
                </a:moveTo>
                <a:lnTo>
                  <a:pt x="14195" y="15292"/>
                </a:lnTo>
                <a:cubicBezTo>
                  <a:pt x="14493" y="15292"/>
                  <a:pt x="14738" y="15466"/>
                  <a:pt x="14738" y="15677"/>
                </a:cubicBezTo>
                <a:lnTo>
                  <a:pt x="14738" y="16691"/>
                </a:lnTo>
                <a:cubicBezTo>
                  <a:pt x="14738" y="16902"/>
                  <a:pt x="14493" y="17074"/>
                  <a:pt x="14195" y="17074"/>
                </a:cubicBezTo>
                <a:lnTo>
                  <a:pt x="11924" y="17074"/>
                </a:lnTo>
                <a:cubicBezTo>
                  <a:pt x="11626" y="17074"/>
                  <a:pt x="11382" y="16902"/>
                  <a:pt x="11382" y="16691"/>
                </a:cubicBezTo>
                <a:lnTo>
                  <a:pt x="11382" y="15677"/>
                </a:lnTo>
                <a:cubicBezTo>
                  <a:pt x="11382" y="15466"/>
                  <a:pt x="11626" y="15292"/>
                  <a:pt x="11924" y="15292"/>
                </a:cubicBezTo>
                <a:close/>
                <a:moveTo>
                  <a:pt x="17305" y="15368"/>
                </a:moveTo>
                <a:lnTo>
                  <a:pt x="17864" y="15368"/>
                </a:lnTo>
                <a:lnTo>
                  <a:pt x="17864" y="15984"/>
                </a:lnTo>
                <a:lnTo>
                  <a:pt x="18734" y="15984"/>
                </a:lnTo>
                <a:lnTo>
                  <a:pt x="18734" y="16379"/>
                </a:lnTo>
                <a:lnTo>
                  <a:pt x="17864" y="16379"/>
                </a:lnTo>
                <a:lnTo>
                  <a:pt x="17864" y="17000"/>
                </a:lnTo>
                <a:lnTo>
                  <a:pt x="17305" y="17000"/>
                </a:lnTo>
                <a:lnTo>
                  <a:pt x="17305" y="16379"/>
                </a:lnTo>
                <a:lnTo>
                  <a:pt x="16433" y="16379"/>
                </a:lnTo>
                <a:lnTo>
                  <a:pt x="16433" y="15984"/>
                </a:lnTo>
                <a:lnTo>
                  <a:pt x="17305" y="15984"/>
                </a:lnTo>
                <a:lnTo>
                  <a:pt x="17305" y="15368"/>
                </a:lnTo>
                <a:close/>
                <a:moveTo>
                  <a:pt x="2897" y="18144"/>
                </a:moveTo>
                <a:lnTo>
                  <a:pt x="9669" y="18144"/>
                </a:lnTo>
                <a:cubicBezTo>
                  <a:pt x="9967" y="18144"/>
                  <a:pt x="10211" y="18316"/>
                  <a:pt x="10211" y="18527"/>
                </a:cubicBezTo>
                <a:lnTo>
                  <a:pt x="10211" y="19543"/>
                </a:lnTo>
                <a:cubicBezTo>
                  <a:pt x="10211" y="19754"/>
                  <a:pt x="9967" y="19926"/>
                  <a:pt x="9669" y="19926"/>
                </a:cubicBezTo>
                <a:lnTo>
                  <a:pt x="2897" y="19926"/>
                </a:lnTo>
                <a:cubicBezTo>
                  <a:pt x="2599" y="19926"/>
                  <a:pt x="2355" y="19754"/>
                  <a:pt x="2355" y="19543"/>
                </a:cubicBezTo>
                <a:lnTo>
                  <a:pt x="2355" y="18527"/>
                </a:lnTo>
                <a:cubicBezTo>
                  <a:pt x="2355" y="18316"/>
                  <a:pt x="2599" y="18144"/>
                  <a:pt x="2897" y="18144"/>
                </a:cubicBezTo>
                <a:close/>
                <a:moveTo>
                  <a:pt x="11924" y="18144"/>
                </a:moveTo>
                <a:lnTo>
                  <a:pt x="14195" y="18144"/>
                </a:lnTo>
                <a:cubicBezTo>
                  <a:pt x="14493" y="18144"/>
                  <a:pt x="14738" y="18316"/>
                  <a:pt x="14738" y="18527"/>
                </a:cubicBezTo>
                <a:lnTo>
                  <a:pt x="14738" y="19543"/>
                </a:lnTo>
                <a:cubicBezTo>
                  <a:pt x="14738" y="19754"/>
                  <a:pt x="14493" y="19926"/>
                  <a:pt x="14195" y="19926"/>
                </a:cubicBezTo>
                <a:lnTo>
                  <a:pt x="11924" y="19926"/>
                </a:lnTo>
                <a:cubicBezTo>
                  <a:pt x="11626" y="19926"/>
                  <a:pt x="11382" y="19754"/>
                  <a:pt x="11382" y="19543"/>
                </a:cubicBezTo>
                <a:lnTo>
                  <a:pt x="11382" y="18527"/>
                </a:lnTo>
                <a:cubicBezTo>
                  <a:pt x="11382" y="18316"/>
                  <a:pt x="11626" y="18144"/>
                  <a:pt x="11924" y="18144"/>
                </a:cubicBezTo>
                <a:close/>
                <a:moveTo>
                  <a:pt x="16426" y="18517"/>
                </a:moveTo>
                <a:lnTo>
                  <a:pt x="18734" y="18517"/>
                </a:lnTo>
                <a:lnTo>
                  <a:pt x="18734" y="18910"/>
                </a:lnTo>
                <a:lnTo>
                  <a:pt x="16426" y="18910"/>
                </a:lnTo>
                <a:lnTo>
                  <a:pt x="16426" y="18517"/>
                </a:lnTo>
                <a:close/>
                <a:moveTo>
                  <a:pt x="16426" y="19165"/>
                </a:moveTo>
                <a:lnTo>
                  <a:pt x="18734" y="19165"/>
                </a:lnTo>
                <a:lnTo>
                  <a:pt x="18734" y="19558"/>
                </a:lnTo>
                <a:lnTo>
                  <a:pt x="16426" y="19558"/>
                </a:lnTo>
                <a:lnTo>
                  <a:pt x="16426" y="19165"/>
                </a:lnTo>
                <a:close/>
              </a:path>
            </a:pathLst>
          </a:custGeom>
          <a:solidFill>
            <a:srgbClr val="9D2235"/>
          </a:solidFill>
          <a:ln w="12700" cap="flat">
            <a:noFill/>
            <a:miter lim="400000"/>
          </a:ln>
          <a:effectLst>
            <a:reflection stA="50000" endPos="40000" dir="5400000" sy="-100000" algn="bl" rotWithShape="0"/>
          </a:effectLst>
        </p:spPr>
        <p:txBody>
          <a:bodyPr wrap="square" lIns="45718" tIns="45718" rIns="45718" bIns="45718" numCol="1" anchor="ctr">
            <a:noAutofit/>
          </a:bodyPr>
          <a:lstStyle/>
          <a:p>
            <a:endParaRPr/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54388224-5092-EC49-9783-06B702767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98" t="-25409" r="-19498" b="-25409"/>
          <a:stretch>
            <a:fillRect/>
          </a:stretch>
        </p:blipFill>
        <p:spPr bwMode="auto">
          <a:xfrm>
            <a:off x="0" y="-26266"/>
            <a:ext cx="944716" cy="100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913150"/>
              </p:ext>
            </p:extLst>
          </p:nvPr>
        </p:nvGraphicFramePr>
        <p:xfrm>
          <a:off x="899044" y="1061344"/>
          <a:ext cx="10106413" cy="5519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9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1584">
                <a:tc>
                  <a:txBody>
                    <a:bodyPr/>
                    <a:lstStyle/>
                    <a:p>
                      <a:pPr algn="just" fontAlgn="ctr"/>
                      <a:r>
                        <a:rPr lang="lv-LV" sz="1600" u="none" strike="noStrike" dirty="0">
                          <a:effectLst/>
                        </a:rPr>
                        <a:t>[327]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7" marR="5377" marT="537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1" u="none" strike="noStrike" dirty="0">
                          <a:effectLst/>
                        </a:rPr>
                        <a:t>Uzņēmējdarbību sekmējošas publiskās infrastruktūras izveide</a:t>
                      </a:r>
                      <a:r>
                        <a:rPr lang="lv-LV" sz="1600" u="none" strike="noStrike" dirty="0">
                          <a:effectLst/>
                        </a:rPr>
                        <a:t>, </a:t>
                      </a:r>
                      <a:r>
                        <a:rPr lang="lv-LV" sz="1600" b="1" u="none" strike="noStrike" dirty="0">
                          <a:solidFill>
                            <a:srgbClr val="9D2235"/>
                          </a:solidFill>
                          <a:effectLst/>
                        </a:rPr>
                        <a:t>balstoties uz teritoriju attīstības plānošanas dokumentos noteikto teritoriju specializāciju</a:t>
                      </a:r>
                      <a:r>
                        <a:rPr lang="lv-LV" sz="1600" u="none" strike="noStrike" dirty="0">
                          <a:effectLst/>
                        </a:rPr>
                        <a:t> un aktuālo privāto investoru pieprasījumu, lai motivētu reģionos veidot jaunus produktus un pakalpojumus, paaugstināt produktivitāti, dažādot uzņēmējdarbību, izmantot inovācijas un kompetenču pārneses iespējas un piesaistīt kvalificētu darbaspēku</a:t>
                      </a:r>
                    </a:p>
                    <a:p>
                      <a:pPr algn="l" fontAlgn="ctr"/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7" marR="5377" marT="537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715">
                <a:tc>
                  <a:txBody>
                    <a:bodyPr/>
                    <a:lstStyle/>
                    <a:p>
                      <a:pPr algn="just" fontAlgn="ctr"/>
                      <a:r>
                        <a:rPr lang="lv-LV" sz="1600" u="none" strike="noStrike">
                          <a:effectLst/>
                        </a:rPr>
                        <a:t>[328]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7" marR="5377" marT="537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lv-LV" sz="1600" u="none" strike="noStrike" dirty="0">
                          <a:effectLst/>
                        </a:rPr>
                        <a:t>Koordinētas </a:t>
                      </a:r>
                      <a:r>
                        <a:rPr lang="lv-LV" sz="1600" b="1" u="none" strike="noStrike" dirty="0">
                          <a:effectLst/>
                        </a:rPr>
                        <a:t>atbalsta sistēmas izveidošana investīciju piesaistei </a:t>
                      </a:r>
                      <a:r>
                        <a:rPr lang="lv-LV" sz="1600" u="none" strike="noStrike" dirty="0">
                          <a:effectLst/>
                        </a:rPr>
                        <a:t>un uzņēmējdarbības atbalstam reģionos un </a:t>
                      </a:r>
                      <a:r>
                        <a:rPr lang="lv-LV" sz="1600" b="1" u="none" strike="noStrike" dirty="0">
                          <a:solidFill>
                            <a:srgbClr val="9D2235"/>
                          </a:solidFill>
                          <a:effectLst/>
                        </a:rPr>
                        <a:t>reģionālā izaugsmes fonda izveid</a:t>
                      </a:r>
                      <a:r>
                        <a:rPr lang="lv-LV" sz="1600" u="none" strike="noStrike" dirty="0">
                          <a:effectLst/>
                        </a:rPr>
                        <a:t>e mērķtiecīgiem ieguldījumiem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7" marR="5377" marT="537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9307">
                <a:tc>
                  <a:txBody>
                    <a:bodyPr/>
                    <a:lstStyle/>
                    <a:p>
                      <a:pPr algn="just" fontAlgn="ctr"/>
                      <a:r>
                        <a:rPr lang="lv-LV" sz="1600" u="none" strike="noStrike">
                          <a:effectLst/>
                        </a:rPr>
                        <a:t>[329]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7" marR="5377" marT="537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lv-LV" sz="1600" u="none" strike="noStrike" dirty="0">
                          <a:effectLst/>
                        </a:rPr>
                        <a:t>Plānošanas reģionu un pašvaldību </a:t>
                      </a:r>
                      <a:r>
                        <a:rPr lang="lv-LV" sz="1600" b="1" u="none" strike="noStrike" dirty="0">
                          <a:effectLst/>
                        </a:rPr>
                        <a:t>kapacitātes, zināšanu un administratīvo procesu uzlabošana</a:t>
                      </a:r>
                      <a:r>
                        <a:rPr lang="lv-LV" sz="1600" u="none" strike="noStrike" dirty="0">
                          <a:effectLst/>
                        </a:rPr>
                        <a:t>, lai palielinātu pašvaldību sadarbību un spēju nodrošināt iedzīvotāju mobilitāti, investīcijām labvēlīgu vidi un augstu pašvaldību sniegto pakalpojumu kvalitāti un izmaksu efektivitāti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7" marR="5377" marT="537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378">
                <a:tc>
                  <a:txBody>
                    <a:bodyPr/>
                    <a:lstStyle/>
                    <a:p>
                      <a:pPr algn="just" fontAlgn="ctr"/>
                      <a:r>
                        <a:rPr lang="lv-LV" sz="1600" u="none" strike="noStrike">
                          <a:effectLst/>
                        </a:rPr>
                        <a:t>[330]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7" marR="5377" marT="537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lv-LV" sz="1600" u="none" strike="noStrike" dirty="0">
                          <a:effectLst/>
                        </a:rPr>
                        <a:t>Vietējās </a:t>
                      </a:r>
                      <a:r>
                        <a:rPr lang="lv-LV" sz="1600" b="1" u="none" strike="noStrike" dirty="0">
                          <a:effectLst/>
                        </a:rPr>
                        <a:t>mobilitātes nodrošināšana</a:t>
                      </a:r>
                      <a:r>
                        <a:rPr lang="lv-LV" sz="1600" u="none" strike="noStrike" dirty="0">
                          <a:effectLst/>
                        </a:rPr>
                        <a:t> nodarbinātībai un pakalpojumu saņemšanai, uzlabojot infrastruktūru, sniedzot atbalstu inovatīviem </a:t>
                      </a:r>
                      <a:r>
                        <a:rPr lang="lv-LV" sz="1600" u="none" strike="noStrike" dirty="0" err="1">
                          <a:effectLst/>
                        </a:rPr>
                        <a:t>mikromobilitātes</a:t>
                      </a:r>
                      <a:r>
                        <a:rPr lang="lv-LV" sz="1600" u="none" strike="noStrike" dirty="0">
                          <a:effectLst/>
                        </a:rPr>
                        <a:t> risinājumiem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7" marR="5377" marT="537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2187">
                <a:tc>
                  <a:txBody>
                    <a:bodyPr/>
                    <a:lstStyle/>
                    <a:p>
                      <a:pPr algn="just" fontAlgn="ctr"/>
                      <a:r>
                        <a:rPr lang="lv-LV" sz="1600" u="none" strike="noStrike">
                          <a:effectLst/>
                        </a:rPr>
                        <a:t>[331]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7" marR="5377" marT="537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lv-LV" sz="1600" u="none" strike="noStrike" dirty="0">
                          <a:effectLst/>
                        </a:rPr>
                        <a:t>Publisko </a:t>
                      </a:r>
                      <a:r>
                        <a:rPr lang="lv-LV" sz="1600" b="1" u="none" strike="noStrike" dirty="0">
                          <a:effectLst/>
                        </a:rPr>
                        <a:t>pakalpojumu uzlabošana atbilstoši iedzīvotāju skaita dinamikai</a:t>
                      </a:r>
                      <a:r>
                        <a:rPr lang="lv-LV" sz="1600" u="none" strike="noStrike" dirty="0">
                          <a:effectLst/>
                        </a:rPr>
                        <a:t>, attīstot alternatīvus pakalpojumu modeļus un infrastruktūru, pašvaldību pakalpojumu ēku energoefektivitāti, kā arī publiskās ārtelpas kvalitāti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7" marR="5377" marT="537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899">
                <a:tc>
                  <a:txBody>
                    <a:bodyPr/>
                    <a:lstStyle/>
                    <a:p>
                      <a:pPr algn="just" fontAlgn="ctr"/>
                      <a:r>
                        <a:rPr lang="lv-LV" sz="1600" u="none" strike="noStrike">
                          <a:effectLst/>
                        </a:rPr>
                        <a:t>[332]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7" marR="5377" marT="537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lv-LV" sz="1600" u="none" strike="noStrike" dirty="0">
                          <a:effectLst/>
                        </a:rPr>
                        <a:t>Valsts iestāžu netiešo un atbalsta </a:t>
                      </a:r>
                      <a:r>
                        <a:rPr lang="lv-LV" sz="1600" b="1" u="none" strike="noStrike" dirty="0">
                          <a:effectLst/>
                        </a:rPr>
                        <a:t>funkciju izvietošana ārpus Rīgas </a:t>
                      </a:r>
                      <a:r>
                        <a:rPr lang="lv-LV" sz="1600" u="none" strike="noStrike" dirty="0">
                          <a:effectLst/>
                        </a:rPr>
                        <a:t>reģiona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7" marR="5377" marT="537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903515" y="655403"/>
            <a:ext cx="3064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dirty="0"/>
              <a:t>RĪCĪBAS VIRZIENA UZDEVUMI </a:t>
            </a:r>
          </a:p>
        </p:txBody>
      </p:sp>
    </p:spTree>
    <p:extLst>
      <p:ext uri="{BB962C8B-B14F-4D97-AF65-F5344CB8AC3E}">
        <p14:creationId xmlns:p14="http://schemas.microsoft.com/office/powerpoint/2010/main" val="1845675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1"/>
          <p:cNvSpPr txBox="1"/>
          <p:nvPr/>
        </p:nvSpPr>
        <p:spPr>
          <a:xfrm>
            <a:off x="872044" y="57951"/>
            <a:ext cx="5818255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600"/>
              </a:spcBef>
              <a:defRPr sz="2400" b="1">
                <a:solidFill>
                  <a:srgbClr val="9D2235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 eaLnBrk="0" fontAlgn="base">
              <a:spcAft>
                <a:spcPts val="600"/>
              </a:spcAft>
            </a:pPr>
            <a:r>
              <a:rPr lang="lv-LV" altLang="lv-LV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Kvalitatīva dzīves vide un teritoriju attīstība</a:t>
            </a:r>
          </a:p>
        </p:txBody>
      </p:sp>
      <p:sp>
        <p:nvSpPr>
          <p:cNvPr id="98" name="Rectangle 3"/>
          <p:cNvSpPr txBox="1"/>
          <p:nvPr/>
        </p:nvSpPr>
        <p:spPr>
          <a:xfrm>
            <a:off x="955708" y="507588"/>
            <a:ext cx="5532921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600"/>
              </a:spcBef>
              <a:defRPr b="1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spcAft>
                <a:spcPts val="400"/>
              </a:spcAft>
            </a:pPr>
            <a:r>
              <a:rPr lang="lv-LV" sz="2400" dirty="0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Līdzsvarota reģionālā attīstība</a:t>
            </a:r>
          </a:p>
        </p:txBody>
      </p:sp>
      <p:sp>
        <p:nvSpPr>
          <p:cNvPr id="106" name="Calculator"/>
          <p:cNvSpPr/>
          <p:nvPr/>
        </p:nvSpPr>
        <p:spPr>
          <a:xfrm>
            <a:off x="11135037" y="146132"/>
            <a:ext cx="719586" cy="1018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2" y="0"/>
                </a:moveTo>
                <a:cubicBezTo>
                  <a:pt x="681" y="0"/>
                  <a:pt x="0" y="481"/>
                  <a:pt x="0" y="1075"/>
                </a:cubicBezTo>
                <a:lnTo>
                  <a:pt x="0" y="20525"/>
                </a:lnTo>
                <a:cubicBezTo>
                  <a:pt x="0" y="21119"/>
                  <a:pt x="681" y="21600"/>
                  <a:pt x="1522" y="21600"/>
                </a:cubicBezTo>
                <a:lnTo>
                  <a:pt x="20081" y="21600"/>
                </a:lnTo>
                <a:cubicBezTo>
                  <a:pt x="20922" y="21600"/>
                  <a:pt x="21600" y="21119"/>
                  <a:pt x="21600" y="20525"/>
                </a:cubicBezTo>
                <a:lnTo>
                  <a:pt x="21600" y="1075"/>
                </a:lnTo>
                <a:cubicBezTo>
                  <a:pt x="21592" y="481"/>
                  <a:pt x="20912" y="0"/>
                  <a:pt x="20071" y="0"/>
                </a:cubicBezTo>
                <a:lnTo>
                  <a:pt x="1522" y="0"/>
                </a:lnTo>
                <a:close/>
                <a:moveTo>
                  <a:pt x="2866" y="1696"/>
                </a:moveTo>
                <a:lnTo>
                  <a:pt x="18734" y="1696"/>
                </a:lnTo>
                <a:cubicBezTo>
                  <a:pt x="19017" y="1696"/>
                  <a:pt x="19254" y="1857"/>
                  <a:pt x="19254" y="2062"/>
                </a:cubicBezTo>
                <a:lnTo>
                  <a:pt x="19254" y="4985"/>
                </a:lnTo>
                <a:cubicBezTo>
                  <a:pt x="19254" y="5185"/>
                  <a:pt x="19024" y="5351"/>
                  <a:pt x="18734" y="5351"/>
                </a:cubicBezTo>
                <a:lnTo>
                  <a:pt x="2866" y="5351"/>
                </a:lnTo>
                <a:cubicBezTo>
                  <a:pt x="2583" y="5351"/>
                  <a:pt x="2348" y="5190"/>
                  <a:pt x="2348" y="4985"/>
                </a:cubicBezTo>
                <a:lnTo>
                  <a:pt x="2348" y="2062"/>
                </a:lnTo>
                <a:cubicBezTo>
                  <a:pt x="2348" y="1862"/>
                  <a:pt x="2576" y="1696"/>
                  <a:pt x="2866" y="1696"/>
                </a:cubicBezTo>
                <a:close/>
                <a:moveTo>
                  <a:pt x="17580" y="6615"/>
                </a:moveTo>
                <a:cubicBezTo>
                  <a:pt x="17771" y="6615"/>
                  <a:pt x="17924" y="6723"/>
                  <a:pt x="17924" y="6858"/>
                </a:cubicBezTo>
                <a:cubicBezTo>
                  <a:pt x="17924" y="6993"/>
                  <a:pt x="17771" y="7101"/>
                  <a:pt x="17580" y="7101"/>
                </a:cubicBezTo>
                <a:cubicBezTo>
                  <a:pt x="17389" y="7106"/>
                  <a:pt x="17236" y="6993"/>
                  <a:pt x="17236" y="6858"/>
                </a:cubicBezTo>
                <a:cubicBezTo>
                  <a:pt x="17236" y="6723"/>
                  <a:pt x="17389" y="6615"/>
                  <a:pt x="17580" y="6615"/>
                </a:cubicBezTo>
                <a:close/>
                <a:moveTo>
                  <a:pt x="2890" y="6674"/>
                </a:moveTo>
                <a:lnTo>
                  <a:pt x="5121" y="6674"/>
                </a:lnTo>
                <a:cubicBezTo>
                  <a:pt x="5419" y="6674"/>
                  <a:pt x="5663" y="6847"/>
                  <a:pt x="5663" y="7057"/>
                </a:cubicBezTo>
                <a:lnTo>
                  <a:pt x="5663" y="8073"/>
                </a:lnTo>
                <a:cubicBezTo>
                  <a:pt x="5663" y="8284"/>
                  <a:pt x="5419" y="8456"/>
                  <a:pt x="5121" y="8456"/>
                </a:cubicBezTo>
                <a:lnTo>
                  <a:pt x="2890" y="8456"/>
                </a:lnTo>
                <a:cubicBezTo>
                  <a:pt x="2592" y="8456"/>
                  <a:pt x="2348" y="8284"/>
                  <a:pt x="2348" y="8073"/>
                </a:cubicBezTo>
                <a:lnTo>
                  <a:pt x="2348" y="7057"/>
                </a:lnTo>
                <a:cubicBezTo>
                  <a:pt x="2348" y="6847"/>
                  <a:pt x="2592" y="6674"/>
                  <a:pt x="2890" y="6674"/>
                </a:cubicBezTo>
                <a:close/>
                <a:moveTo>
                  <a:pt x="7400" y="6674"/>
                </a:moveTo>
                <a:lnTo>
                  <a:pt x="9669" y="6674"/>
                </a:lnTo>
                <a:cubicBezTo>
                  <a:pt x="9967" y="6674"/>
                  <a:pt x="10211" y="6847"/>
                  <a:pt x="10211" y="7057"/>
                </a:cubicBezTo>
                <a:lnTo>
                  <a:pt x="10211" y="8073"/>
                </a:lnTo>
                <a:cubicBezTo>
                  <a:pt x="10211" y="8284"/>
                  <a:pt x="9967" y="8456"/>
                  <a:pt x="9669" y="8456"/>
                </a:cubicBezTo>
                <a:lnTo>
                  <a:pt x="7400" y="8456"/>
                </a:lnTo>
                <a:cubicBezTo>
                  <a:pt x="7102" y="8456"/>
                  <a:pt x="6858" y="8284"/>
                  <a:pt x="6858" y="8073"/>
                </a:cubicBezTo>
                <a:lnTo>
                  <a:pt x="6858" y="7057"/>
                </a:lnTo>
                <a:cubicBezTo>
                  <a:pt x="6858" y="6847"/>
                  <a:pt x="7102" y="6674"/>
                  <a:pt x="7400" y="6674"/>
                </a:cubicBezTo>
                <a:close/>
                <a:moveTo>
                  <a:pt x="11924" y="6674"/>
                </a:moveTo>
                <a:lnTo>
                  <a:pt x="14195" y="6674"/>
                </a:lnTo>
                <a:cubicBezTo>
                  <a:pt x="14493" y="6674"/>
                  <a:pt x="14738" y="6847"/>
                  <a:pt x="14738" y="7057"/>
                </a:cubicBezTo>
                <a:lnTo>
                  <a:pt x="14738" y="8073"/>
                </a:lnTo>
                <a:cubicBezTo>
                  <a:pt x="14738" y="8284"/>
                  <a:pt x="14493" y="8456"/>
                  <a:pt x="14195" y="8456"/>
                </a:cubicBezTo>
                <a:lnTo>
                  <a:pt x="11924" y="8456"/>
                </a:lnTo>
                <a:cubicBezTo>
                  <a:pt x="11626" y="8456"/>
                  <a:pt x="11382" y="8284"/>
                  <a:pt x="11382" y="8073"/>
                </a:cubicBezTo>
                <a:lnTo>
                  <a:pt x="11382" y="7057"/>
                </a:lnTo>
                <a:cubicBezTo>
                  <a:pt x="11382" y="6847"/>
                  <a:pt x="11626" y="6674"/>
                  <a:pt x="11924" y="6674"/>
                </a:cubicBezTo>
                <a:close/>
                <a:moveTo>
                  <a:pt x="16433" y="7290"/>
                </a:moveTo>
                <a:lnTo>
                  <a:pt x="18743" y="7290"/>
                </a:lnTo>
                <a:lnTo>
                  <a:pt x="18743" y="7685"/>
                </a:lnTo>
                <a:lnTo>
                  <a:pt x="16433" y="7685"/>
                </a:lnTo>
                <a:lnTo>
                  <a:pt x="16433" y="7290"/>
                </a:lnTo>
                <a:close/>
                <a:moveTo>
                  <a:pt x="17580" y="7867"/>
                </a:moveTo>
                <a:cubicBezTo>
                  <a:pt x="17771" y="7867"/>
                  <a:pt x="17924" y="7975"/>
                  <a:pt x="17924" y="8110"/>
                </a:cubicBezTo>
                <a:cubicBezTo>
                  <a:pt x="17924" y="8245"/>
                  <a:pt x="17771" y="8353"/>
                  <a:pt x="17580" y="8353"/>
                </a:cubicBezTo>
                <a:cubicBezTo>
                  <a:pt x="17389" y="8353"/>
                  <a:pt x="17236" y="8245"/>
                  <a:pt x="17236" y="8110"/>
                </a:cubicBezTo>
                <a:cubicBezTo>
                  <a:pt x="17236" y="7975"/>
                  <a:pt x="17389" y="7867"/>
                  <a:pt x="17580" y="7867"/>
                </a:cubicBezTo>
                <a:close/>
                <a:moveTo>
                  <a:pt x="2890" y="9580"/>
                </a:moveTo>
                <a:lnTo>
                  <a:pt x="5121" y="9580"/>
                </a:lnTo>
                <a:cubicBezTo>
                  <a:pt x="5419" y="9580"/>
                  <a:pt x="5663" y="9752"/>
                  <a:pt x="5663" y="9963"/>
                </a:cubicBezTo>
                <a:lnTo>
                  <a:pt x="5663" y="10979"/>
                </a:lnTo>
                <a:cubicBezTo>
                  <a:pt x="5663" y="11189"/>
                  <a:pt x="5419" y="11362"/>
                  <a:pt x="5121" y="11362"/>
                </a:cubicBezTo>
                <a:lnTo>
                  <a:pt x="2890" y="11362"/>
                </a:lnTo>
                <a:cubicBezTo>
                  <a:pt x="2592" y="11362"/>
                  <a:pt x="2348" y="11189"/>
                  <a:pt x="2348" y="10979"/>
                </a:cubicBezTo>
                <a:lnTo>
                  <a:pt x="2348" y="9963"/>
                </a:lnTo>
                <a:cubicBezTo>
                  <a:pt x="2348" y="9752"/>
                  <a:pt x="2592" y="9580"/>
                  <a:pt x="2890" y="9580"/>
                </a:cubicBezTo>
                <a:close/>
                <a:moveTo>
                  <a:pt x="7400" y="9580"/>
                </a:moveTo>
                <a:lnTo>
                  <a:pt x="9669" y="9580"/>
                </a:lnTo>
                <a:cubicBezTo>
                  <a:pt x="9967" y="9580"/>
                  <a:pt x="10211" y="9752"/>
                  <a:pt x="10211" y="9963"/>
                </a:cubicBezTo>
                <a:lnTo>
                  <a:pt x="10211" y="10979"/>
                </a:lnTo>
                <a:cubicBezTo>
                  <a:pt x="10211" y="11189"/>
                  <a:pt x="9967" y="11362"/>
                  <a:pt x="9669" y="11362"/>
                </a:cubicBezTo>
                <a:lnTo>
                  <a:pt x="7400" y="11362"/>
                </a:lnTo>
                <a:cubicBezTo>
                  <a:pt x="7102" y="11362"/>
                  <a:pt x="6858" y="11189"/>
                  <a:pt x="6858" y="10979"/>
                </a:cubicBezTo>
                <a:lnTo>
                  <a:pt x="6858" y="9963"/>
                </a:lnTo>
                <a:cubicBezTo>
                  <a:pt x="6858" y="9752"/>
                  <a:pt x="7102" y="9580"/>
                  <a:pt x="7400" y="9580"/>
                </a:cubicBezTo>
                <a:close/>
                <a:moveTo>
                  <a:pt x="11924" y="9580"/>
                </a:moveTo>
                <a:lnTo>
                  <a:pt x="14195" y="9580"/>
                </a:lnTo>
                <a:cubicBezTo>
                  <a:pt x="14493" y="9580"/>
                  <a:pt x="14738" y="9752"/>
                  <a:pt x="14738" y="9963"/>
                </a:cubicBezTo>
                <a:lnTo>
                  <a:pt x="14738" y="10979"/>
                </a:lnTo>
                <a:cubicBezTo>
                  <a:pt x="14738" y="11189"/>
                  <a:pt x="14493" y="11362"/>
                  <a:pt x="14195" y="11362"/>
                </a:cubicBezTo>
                <a:lnTo>
                  <a:pt x="11924" y="11362"/>
                </a:lnTo>
                <a:cubicBezTo>
                  <a:pt x="11626" y="11362"/>
                  <a:pt x="11382" y="11189"/>
                  <a:pt x="11382" y="10979"/>
                </a:cubicBezTo>
                <a:lnTo>
                  <a:pt x="11382" y="9963"/>
                </a:lnTo>
                <a:cubicBezTo>
                  <a:pt x="11382" y="9752"/>
                  <a:pt x="11626" y="9580"/>
                  <a:pt x="11924" y="9580"/>
                </a:cubicBezTo>
                <a:close/>
                <a:moveTo>
                  <a:pt x="16969" y="9752"/>
                </a:moveTo>
                <a:lnTo>
                  <a:pt x="17587" y="10189"/>
                </a:lnTo>
                <a:lnTo>
                  <a:pt x="18208" y="9752"/>
                </a:lnTo>
                <a:lnTo>
                  <a:pt x="18598" y="10027"/>
                </a:lnTo>
                <a:lnTo>
                  <a:pt x="17979" y="10466"/>
                </a:lnTo>
                <a:lnTo>
                  <a:pt x="18598" y="10903"/>
                </a:lnTo>
                <a:lnTo>
                  <a:pt x="18199" y="11183"/>
                </a:lnTo>
                <a:lnTo>
                  <a:pt x="17580" y="10746"/>
                </a:lnTo>
                <a:lnTo>
                  <a:pt x="16961" y="11183"/>
                </a:lnTo>
                <a:lnTo>
                  <a:pt x="16572" y="10908"/>
                </a:lnTo>
                <a:lnTo>
                  <a:pt x="17191" y="10471"/>
                </a:lnTo>
                <a:lnTo>
                  <a:pt x="16572" y="10034"/>
                </a:lnTo>
                <a:lnTo>
                  <a:pt x="16969" y="9752"/>
                </a:lnTo>
                <a:close/>
                <a:moveTo>
                  <a:pt x="2890" y="12437"/>
                </a:moveTo>
                <a:lnTo>
                  <a:pt x="5121" y="12437"/>
                </a:lnTo>
                <a:cubicBezTo>
                  <a:pt x="5419" y="12437"/>
                  <a:pt x="5663" y="12609"/>
                  <a:pt x="5663" y="12820"/>
                </a:cubicBezTo>
                <a:lnTo>
                  <a:pt x="5663" y="13834"/>
                </a:lnTo>
                <a:cubicBezTo>
                  <a:pt x="5663" y="14045"/>
                  <a:pt x="5419" y="14219"/>
                  <a:pt x="5121" y="14219"/>
                </a:cubicBezTo>
                <a:lnTo>
                  <a:pt x="2890" y="14219"/>
                </a:lnTo>
                <a:cubicBezTo>
                  <a:pt x="2592" y="14219"/>
                  <a:pt x="2348" y="14045"/>
                  <a:pt x="2348" y="13834"/>
                </a:cubicBezTo>
                <a:lnTo>
                  <a:pt x="2348" y="12820"/>
                </a:lnTo>
                <a:cubicBezTo>
                  <a:pt x="2348" y="12609"/>
                  <a:pt x="2592" y="12437"/>
                  <a:pt x="2890" y="12437"/>
                </a:cubicBezTo>
                <a:close/>
                <a:moveTo>
                  <a:pt x="7400" y="12437"/>
                </a:moveTo>
                <a:lnTo>
                  <a:pt x="9669" y="12437"/>
                </a:lnTo>
                <a:cubicBezTo>
                  <a:pt x="9967" y="12437"/>
                  <a:pt x="10211" y="12609"/>
                  <a:pt x="10211" y="12820"/>
                </a:cubicBezTo>
                <a:lnTo>
                  <a:pt x="10211" y="13834"/>
                </a:lnTo>
                <a:cubicBezTo>
                  <a:pt x="10211" y="14045"/>
                  <a:pt x="9967" y="14219"/>
                  <a:pt x="9669" y="14219"/>
                </a:cubicBezTo>
                <a:lnTo>
                  <a:pt x="7400" y="14219"/>
                </a:lnTo>
                <a:cubicBezTo>
                  <a:pt x="7102" y="14219"/>
                  <a:pt x="6858" y="14045"/>
                  <a:pt x="6858" y="13834"/>
                </a:cubicBezTo>
                <a:lnTo>
                  <a:pt x="6858" y="12820"/>
                </a:lnTo>
                <a:cubicBezTo>
                  <a:pt x="6858" y="12609"/>
                  <a:pt x="7102" y="12437"/>
                  <a:pt x="7400" y="12437"/>
                </a:cubicBezTo>
                <a:close/>
                <a:moveTo>
                  <a:pt x="11924" y="12437"/>
                </a:moveTo>
                <a:lnTo>
                  <a:pt x="14195" y="12437"/>
                </a:lnTo>
                <a:cubicBezTo>
                  <a:pt x="14493" y="12437"/>
                  <a:pt x="14738" y="12609"/>
                  <a:pt x="14738" y="12820"/>
                </a:cubicBezTo>
                <a:lnTo>
                  <a:pt x="14738" y="13834"/>
                </a:lnTo>
                <a:cubicBezTo>
                  <a:pt x="14738" y="14045"/>
                  <a:pt x="14493" y="14219"/>
                  <a:pt x="14195" y="14219"/>
                </a:cubicBezTo>
                <a:lnTo>
                  <a:pt x="11924" y="14219"/>
                </a:lnTo>
                <a:cubicBezTo>
                  <a:pt x="11626" y="14219"/>
                  <a:pt x="11382" y="14045"/>
                  <a:pt x="11382" y="13834"/>
                </a:cubicBezTo>
                <a:lnTo>
                  <a:pt x="11382" y="12820"/>
                </a:lnTo>
                <a:cubicBezTo>
                  <a:pt x="11382" y="12609"/>
                  <a:pt x="11626" y="12437"/>
                  <a:pt x="11924" y="12437"/>
                </a:cubicBezTo>
                <a:close/>
                <a:moveTo>
                  <a:pt x="16426" y="13127"/>
                </a:moveTo>
                <a:lnTo>
                  <a:pt x="18734" y="13127"/>
                </a:lnTo>
                <a:lnTo>
                  <a:pt x="18734" y="13522"/>
                </a:lnTo>
                <a:lnTo>
                  <a:pt x="16426" y="13522"/>
                </a:lnTo>
                <a:lnTo>
                  <a:pt x="16426" y="13127"/>
                </a:lnTo>
                <a:close/>
                <a:moveTo>
                  <a:pt x="2890" y="15292"/>
                </a:moveTo>
                <a:lnTo>
                  <a:pt x="5121" y="15292"/>
                </a:lnTo>
                <a:cubicBezTo>
                  <a:pt x="5419" y="15292"/>
                  <a:pt x="5663" y="15466"/>
                  <a:pt x="5663" y="15677"/>
                </a:cubicBezTo>
                <a:lnTo>
                  <a:pt x="5663" y="16691"/>
                </a:lnTo>
                <a:cubicBezTo>
                  <a:pt x="5663" y="16902"/>
                  <a:pt x="5419" y="17074"/>
                  <a:pt x="5121" y="17074"/>
                </a:cubicBezTo>
                <a:lnTo>
                  <a:pt x="2890" y="17074"/>
                </a:lnTo>
                <a:cubicBezTo>
                  <a:pt x="2592" y="17074"/>
                  <a:pt x="2348" y="16902"/>
                  <a:pt x="2348" y="16691"/>
                </a:cubicBezTo>
                <a:lnTo>
                  <a:pt x="2348" y="15677"/>
                </a:lnTo>
                <a:cubicBezTo>
                  <a:pt x="2348" y="15466"/>
                  <a:pt x="2592" y="15292"/>
                  <a:pt x="2890" y="15292"/>
                </a:cubicBezTo>
                <a:close/>
                <a:moveTo>
                  <a:pt x="7400" y="15292"/>
                </a:moveTo>
                <a:lnTo>
                  <a:pt x="9669" y="15292"/>
                </a:lnTo>
                <a:cubicBezTo>
                  <a:pt x="9967" y="15292"/>
                  <a:pt x="10211" y="15466"/>
                  <a:pt x="10211" y="15677"/>
                </a:cubicBezTo>
                <a:lnTo>
                  <a:pt x="10211" y="16691"/>
                </a:lnTo>
                <a:cubicBezTo>
                  <a:pt x="10211" y="16902"/>
                  <a:pt x="9967" y="17074"/>
                  <a:pt x="9669" y="17074"/>
                </a:cubicBezTo>
                <a:lnTo>
                  <a:pt x="7400" y="17074"/>
                </a:lnTo>
                <a:cubicBezTo>
                  <a:pt x="7102" y="17074"/>
                  <a:pt x="6858" y="16902"/>
                  <a:pt x="6858" y="16691"/>
                </a:cubicBezTo>
                <a:lnTo>
                  <a:pt x="6858" y="15677"/>
                </a:lnTo>
                <a:cubicBezTo>
                  <a:pt x="6858" y="15466"/>
                  <a:pt x="7102" y="15292"/>
                  <a:pt x="7400" y="15292"/>
                </a:cubicBezTo>
                <a:close/>
                <a:moveTo>
                  <a:pt x="11924" y="15292"/>
                </a:moveTo>
                <a:lnTo>
                  <a:pt x="14195" y="15292"/>
                </a:lnTo>
                <a:cubicBezTo>
                  <a:pt x="14493" y="15292"/>
                  <a:pt x="14738" y="15466"/>
                  <a:pt x="14738" y="15677"/>
                </a:cubicBezTo>
                <a:lnTo>
                  <a:pt x="14738" y="16691"/>
                </a:lnTo>
                <a:cubicBezTo>
                  <a:pt x="14738" y="16902"/>
                  <a:pt x="14493" y="17074"/>
                  <a:pt x="14195" y="17074"/>
                </a:cubicBezTo>
                <a:lnTo>
                  <a:pt x="11924" y="17074"/>
                </a:lnTo>
                <a:cubicBezTo>
                  <a:pt x="11626" y="17074"/>
                  <a:pt x="11382" y="16902"/>
                  <a:pt x="11382" y="16691"/>
                </a:cubicBezTo>
                <a:lnTo>
                  <a:pt x="11382" y="15677"/>
                </a:lnTo>
                <a:cubicBezTo>
                  <a:pt x="11382" y="15466"/>
                  <a:pt x="11626" y="15292"/>
                  <a:pt x="11924" y="15292"/>
                </a:cubicBezTo>
                <a:close/>
                <a:moveTo>
                  <a:pt x="17305" y="15368"/>
                </a:moveTo>
                <a:lnTo>
                  <a:pt x="17864" y="15368"/>
                </a:lnTo>
                <a:lnTo>
                  <a:pt x="17864" y="15984"/>
                </a:lnTo>
                <a:lnTo>
                  <a:pt x="18734" y="15984"/>
                </a:lnTo>
                <a:lnTo>
                  <a:pt x="18734" y="16379"/>
                </a:lnTo>
                <a:lnTo>
                  <a:pt x="17864" y="16379"/>
                </a:lnTo>
                <a:lnTo>
                  <a:pt x="17864" y="17000"/>
                </a:lnTo>
                <a:lnTo>
                  <a:pt x="17305" y="17000"/>
                </a:lnTo>
                <a:lnTo>
                  <a:pt x="17305" y="16379"/>
                </a:lnTo>
                <a:lnTo>
                  <a:pt x="16433" y="16379"/>
                </a:lnTo>
                <a:lnTo>
                  <a:pt x="16433" y="15984"/>
                </a:lnTo>
                <a:lnTo>
                  <a:pt x="17305" y="15984"/>
                </a:lnTo>
                <a:lnTo>
                  <a:pt x="17305" y="15368"/>
                </a:lnTo>
                <a:close/>
                <a:moveTo>
                  <a:pt x="2897" y="18144"/>
                </a:moveTo>
                <a:lnTo>
                  <a:pt x="9669" y="18144"/>
                </a:lnTo>
                <a:cubicBezTo>
                  <a:pt x="9967" y="18144"/>
                  <a:pt x="10211" y="18316"/>
                  <a:pt x="10211" y="18527"/>
                </a:cubicBezTo>
                <a:lnTo>
                  <a:pt x="10211" y="19543"/>
                </a:lnTo>
                <a:cubicBezTo>
                  <a:pt x="10211" y="19754"/>
                  <a:pt x="9967" y="19926"/>
                  <a:pt x="9669" y="19926"/>
                </a:cubicBezTo>
                <a:lnTo>
                  <a:pt x="2897" y="19926"/>
                </a:lnTo>
                <a:cubicBezTo>
                  <a:pt x="2599" y="19926"/>
                  <a:pt x="2355" y="19754"/>
                  <a:pt x="2355" y="19543"/>
                </a:cubicBezTo>
                <a:lnTo>
                  <a:pt x="2355" y="18527"/>
                </a:lnTo>
                <a:cubicBezTo>
                  <a:pt x="2355" y="18316"/>
                  <a:pt x="2599" y="18144"/>
                  <a:pt x="2897" y="18144"/>
                </a:cubicBezTo>
                <a:close/>
                <a:moveTo>
                  <a:pt x="11924" y="18144"/>
                </a:moveTo>
                <a:lnTo>
                  <a:pt x="14195" y="18144"/>
                </a:lnTo>
                <a:cubicBezTo>
                  <a:pt x="14493" y="18144"/>
                  <a:pt x="14738" y="18316"/>
                  <a:pt x="14738" y="18527"/>
                </a:cubicBezTo>
                <a:lnTo>
                  <a:pt x="14738" y="19543"/>
                </a:lnTo>
                <a:cubicBezTo>
                  <a:pt x="14738" y="19754"/>
                  <a:pt x="14493" y="19926"/>
                  <a:pt x="14195" y="19926"/>
                </a:cubicBezTo>
                <a:lnTo>
                  <a:pt x="11924" y="19926"/>
                </a:lnTo>
                <a:cubicBezTo>
                  <a:pt x="11626" y="19926"/>
                  <a:pt x="11382" y="19754"/>
                  <a:pt x="11382" y="19543"/>
                </a:cubicBezTo>
                <a:lnTo>
                  <a:pt x="11382" y="18527"/>
                </a:lnTo>
                <a:cubicBezTo>
                  <a:pt x="11382" y="18316"/>
                  <a:pt x="11626" y="18144"/>
                  <a:pt x="11924" y="18144"/>
                </a:cubicBezTo>
                <a:close/>
                <a:moveTo>
                  <a:pt x="16426" y="18517"/>
                </a:moveTo>
                <a:lnTo>
                  <a:pt x="18734" y="18517"/>
                </a:lnTo>
                <a:lnTo>
                  <a:pt x="18734" y="18910"/>
                </a:lnTo>
                <a:lnTo>
                  <a:pt x="16426" y="18910"/>
                </a:lnTo>
                <a:lnTo>
                  <a:pt x="16426" y="18517"/>
                </a:lnTo>
                <a:close/>
                <a:moveTo>
                  <a:pt x="16426" y="19165"/>
                </a:moveTo>
                <a:lnTo>
                  <a:pt x="18734" y="19165"/>
                </a:lnTo>
                <a:lnTo>
                  <a:pt x="18734" y="19558"/>
                </a:lnTo>
                <a:lnTo>
                  <a:pt x="16426" y="19558"/>
                </a:lnTo>
                <a:lnTo>
                  <a:pt x="16426" y="19165"/>
                </a:lnTo>
                <a:close/>
              </a:path>
            </a:pathLst>
          </a:custGeom>
          <a:solidFill>
            <a:srgbClr val="9D2235"/>
          </a:solidFill>
          <a:ln w="12700" cap="flat">
            <a:noFill/>
            <a:miter lim="400000"/>
          </a:ln>
          <a:effectLst>
            <a:reflection stA="50000" endPos="40000" dir="5400000" sy="-100000" algn="bl" rotWithShape="0"/>
          </a:effectLst>
        </p:spPr>
        <p:txBody>
          <a:bodyPr wrap="square" lIns="45718" tIns="45718" rIns="45718" bIns="45718" numCol="1" anchor="ctr">
            <a:noAutofit/>
          </a:bodyPr>
          <a:lstStyle/>
          <a:p>
            <a:endParaRPr/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54388224-5092-EC49-9783-06B702767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98" t="-25409" r="-19498" b="-25409"/>
          <a:stretch>
            <a:fillRect/>
          </a:stretch>
        </p:blipFill>
        <p:spPr bwMode="auto">
          <a:xfrm>
            <a:off x="0" y="-26266"/>
            <a:ext cx="944716" cy="100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95351" y="553752"/>
            <a:ext cx="3117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dirty="0"/>
              <a:t>RĪCĪBAS VIRZIENA INDIKATORI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898" y="916560"/>
            <a:ext cx="8801781" cy="592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059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1C7359CC-78C0-914B-BD07-1DD01ABA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674176"/>
          </a:xfrm>
        </p:spPr>
        <p:txBody>
          <a:bodyPr>
            <a:normAutofit fontScale="90000"/>
          </a:bodyPr>
          <a:lstStyle/>
          <a:p>
            <a:r>
              <a:rPr lang="lv-LV" altLang="en-US" sz="2800" b="1" dirty="0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NAP2027 sasaiste ar finanšu resursiem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7C95A3C-F71E-4095-AB15-30AE281E8820}"/>
              </a:ext>
            </a:extLst>
          </p:cNvPr>
          <p:cNvSpPr/>
          <p:nvPr/>
        </p:nvSpPr>
        <p:spPr>
          <a:xfrm>
            <a:off x="1874578" y="980728"/>
            <a:ext cx="3213311" cy="136815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Projektu un pasākumu ranžējums atbilstoši to efektivitātei un atdevei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90121" y="980729"/>
            <a:ext cx="4248472" cy="144015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Vērtēšanas kritēriji =</a:t>
            </a:r>
          </a:p>
          <a:p>
            <a:pPr marL="0" indent="0">
              <a:buNone/>
            </a:pPr>
            <a:endParaRPr lang="lv-LV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NAP2027 stratēģiskajos mērķos balstīti sociāli ekonomiskie faktori un horizontāli efektivitātes faktori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991545" y="2652644"/>
          <a:ext cx="8541901" cy="3725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7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7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9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lv-LV" sz="1100" b="0" dirty="0">
                          <a:solidFill>
                            <a:schemeClr val="tx1"/>
                          </a:solidFill>
                          <a:effectLst/>
                        </a:rPr>
                        <a:t> tautsaimniecībai tiek piesaistītas jaunas privātās investīcijas (vietējās vai ārvalstu)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lv-LV" sz="1100" b="0" dirty="0">
                          <a:solidFill>
                            <a:schemeClr val="tx1"/>
                          </a:solidFill>
                          <a:effectLst/>
                        </a:rPr>
                        <a:t>sekmē jaunu produktu, pakalpojumu vai tehnoloģiju ieviešanu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lv-LV" sz="1100" b="0" dirty="0">
                          <a:solidFill>
                            <a:schemeClr val="tx1"/>
                          </a:solidFill>
                          <a:effectLst/>
                        </a:rPr>
                        <a:t>tiek veicināta vidēji augsto vai augsto tehnoloģiju nozaru attīstība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lv-LV" sz="1100" b="0" dirty="0">
                          <a:solidFill>
                            <a:schemeClr val="tx1"/>
                          </a:solidFill>
                          <a:effectLst/>
                        </a:rPr>
                        <a:t>tiek kāpināti Latvijas eksporta ieņēmumi, t.sk. apgūti jauni tirgi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lv-LV" sz="1100" b="0" dirty="0">
                          <a:solidFill>
                            <a:schemeClr val="tx1"/>
                          </a:solidFill>
                          <a:effectLst/>
                        </a:rPr>
                        <a:t>tiek veicināta visa veida resursu izmantošanas efektivitāte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lv-LV" sz="1100" b="0" dirty="0">
                          <a:solidFill>
                            <a:schemeClr val="tx1"/>
                          </a:solidFill>
                          <a:effectLst/>
                        </a:rPr>
                        <a:t>tiek veicināta strādājošo konkurētspēja un darba produktivitāte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v-LV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lv-LV" sz="1100" b="0" dirty="0">
                          <a:solidFill>
                            <a:schemeClr val="tx1"/>
                          </a:solidFill>
                          <a:effectLst/>
                        </a:rPr>
                        <a:t>pozitīvi ietekmē  darba vides kvalitāti, uzlabo darbu tirgus pieejamību un veicina  nodarbinātību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lv-LV" sz="1100" b="1" dirty="0">
                          <a:solidFill>
                            <a:srgbClr val="C00000"/>
                          </a:solidFill>
                          <a:effectLst/>
                        </a:rPr>
                        <a:t>samazina sociālekonomiskās atšķirības starp dažādām valsts teritorijām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lv-LV" sz="1100" b="0" dirty="0">
                          <a:solidFill>
                            <a:schemeClr val="tx1"/>
                          </a:solidFill>
                          <a:effectLst/>
                        </a:rPr>
                        <a:t> sekmē veselības, izglītības un sociālo pakalpojumu pieejamību un/vai kvalitāti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lv-LV" sz="1100" b="0" dirty="0">
                          <a:solidFill>
                            <a:schemeClr val="tx1"/>
                          </a:solidFill>
                          <a:effectLst/>
                        </a:rPr>
                        <a:t>mazina materiālo nenodrošinātību – vairo ienākumus vai uzlabo mājokļa kvalitāti vai mājsaimniecību pieejamību ilgstoša patēriņa precēm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v-LV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lv-LV" sz="1100" b="0" dirty="0">
                          <a:solidFill>
                            <a:schemeClr val="tx1"/>
                          </a:solidFill>
                          <a:effectLst/>
                        </a:rPr>
                        <a:t>uzlabo iedzīvotāju psiholoģisko un emocionālo noturīgumu vai sekmē ģimenes un darba dzīves savienošanu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lv-LV" sz="1100" b="0" dirty="0">
                          <a:solidFill>
                            <a:schemeClr val="tx1"/>
                          </a:solidFill>
                          <a:effectLst/>
                        </a:rPr>
                        <a:t>ir vērsts uz īpaši atbalstāmo sabiedrības grupu atbalstu – ģimenes ar bērniem, personas ar īpašām vajadzībām, trūcīgās un maznodrošinātās personas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lv-LV" sz="1100" b="0" dirty="0">
                          <a:solidFill>
                            <a:schemeClr val="tx1"/>
                          </a:solidFill>
                          <a:effectLst/>
                        </a:rPr>
                        <a:t>sekmē sabiedrības tiesiskuma apziņu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lv-LV" sz="1100" b="0" dirty="0">
                          <a:solidFill>
                            <a:schemeClr val="tx1"/>
                          </a:solidFill>
                          <a:effectLst/>
                        </a:rPr>
                        <a:t>sekmē iedzīvotāju savstarpējo uzticēšanos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lv-LV" sz="1100" b="0" dirty="0">
                          <a:solidFill>
                            <a:schemeClr val="tx1"/>
                          </a:solidFill>
                          <a:effectLst/>
                        </a:rPr>
                        <a:t>sekmē politisko uzticēšanos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lv-LV" sz="1100" b="0" dirty="0">
                          <a:solidFill>
                            <a:schemeClr val="tx1"/>
                          </a:solidFill>
                          <a:effectLst/>
                        </a:rPr>
                        <a:t>rezultātā tiek veicināta sabiedriskā labuma darbība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lv-LV" sz="1100" b="0" dirty="0">
                          <a:solidFill>
                            <a:schemeClr val="tx1"/>
                          </a:solidFill>
                          <a:effectLst/>
                        </a:rPr>
                        <a:t>rezultātā tiek veicinātas pašorganizēšanās prasmes, pilsoniska rīcība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lv-LV" sz="1100" b="0" dirty="0">
                          <a:solidFill>
                            <a:schemeClr val="tx1"/>
                          </a:solidFill>
                          <a:effectLst/>
                        </a:rPr>
                        <a:t>vairo sabiedrības drošību</a:t>
                      </a:r>
                      <a:endParaRPr lang="lv-LV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73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lv-LV" sz="1100" b="1" dirty="0">
                          <a:solidFill>
                            <a:schemeClr val="tx1"/>
                          </a:solidFill>
                          <a:effectLst/>
                        </a:rPr>
                        <a:t>novērš vai mazina vides (gaisa, ūdens, augsnes) piesārņojumu </a:t>
                      </a:r>
                    </a:p>
                    <a:p>
                      <a:pPr marL="263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v-LV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lv-LV" sz="1100" b="1" dirty="0">
                          <a:solidFill>
                            <a:schemeClr val="tx1"/>
                          </a:solidFill>
                          <a:effectLst/>
                        </a:rPr>
                        <a:t>paredz pozitīvu ietekmi uz saistītajām nozarēm </a:t>
                      </a:r>
                      <a:endParaRPr lang="lv-LV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lv-LV" sz="1100" b="1" dirty="0">
                          <a:solidFill>
                            <a:schemeClr val="tx1"/>
                          </a:solidFill>
                          <a:effectLst/>
                        </a:rPr>
                        <a:t> paredz investīciju atdevi (t.sk. citās politikas jomās) vai tiešu/netiešu ienākumu no nodokļiem vai nodevām </a:t>
                      </a:r>
                      <a:endParaRPr lang="lv-LV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544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EA77-F9EB-4D3B-9C53-DA17819BC1D1}" type="datetime1">
              <a:rPr lang="lv-LV" smtClean="0"/>
              <a:t>10.10.2019</a:t>
            </a:fld>
            <a:endParaRPr lang="lv-LV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64FB-6FA6-4E80-ACB1-F4B9846AA373}" type="slidenum">
              <a:rPr lang="lv-LV" smtClean="0"/>
              <a:t>27</a:t>
            </a:fld>
            <a:endParaRPr lang="lv-LV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35729" y="503695"/>
            <a:ext cx="6768752" cy="831589"/>
          </a:xfrm>
        </p:spPr>
        <p:txBody>
          <a:bodyPr>
            <a:noAutofit/>
          </a:bodyPr>
          <a:lstStyle/>
          <a:p>
            <a:br>
              <a:rPr lang="lv-LV" sz="2800" dirty="0">
                <a:effectLst/>
              </a:rPr>
            </a:br>
            <a:r>
              <a:rPr lang="lv-LV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fondu ieguldījumi uz 1 iedzīvotāju reģionu dalījumā</a:t>
            </a:r>
            <a:endParaRPr lang="en-GB" sz="2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67607" y="2207514"/>
            <a:ext cx="92999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C434157-4ECA-414D-A8D5-E55E5C58A8D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879354" y="1585692"/>
          <a:ext cx="7560839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4DD591A-57EA-4A8D-9199-6B6AC5323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354" y="5896472"/>
            <a:ext cx="459671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lv-LV" sz="1000" i="1" dirty="0">
                <a:latin typeface="Arial" panose="020B0604020202020204" pitchFamily="34" charset="0"/>
                <a:ea typeface="Calibri" panose="020F0502020204030204" pitchFamily="34" charset="0"/>
              </a:rPr>
              <a:t>Avots: VARAM veidots. Iedzīvotāju skaits – CSP dati uz 01.01.2019.</a:t>
            </a:r>
            <a:endParaRPr lang="lv-LV" altLang="lv-LV" sz="600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lv-LV" sz="11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lv-LV" altLang="lv-LV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891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67BE6-D79E-42A1-A3C4-573167E87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1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fondu ieguldījumi reģionālā dalījumā</a:t>
            </a:r>
            <a:br>
              <a:rPr lang="lv-LV" dirty="0"/>
            </a:br>
            <a:endParaRPr lang="lv-LV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48F8974-1C40-4782-917A-A07A4C44CE5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86120" y="1335316"/>
          <a:ext cx="8003232" cy="4289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9">
            <a:extLst>
              <a:ext uri="{FF2B5EF4-FFF2-40B4-BE49-F238E27FC236}">
                <a16:creationId xmlns:a16="http://schemas.microsoft.com/office/drawing/2014/main" id="{7CEA24EC-A7CF-4721-84E0-155443F36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6120" y="5849217"/>
            <a:ext cx="459671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Avots: VARAM veidots. Iedzīvotāju skaits – CSP dati uz 01.01.2019.</a:t>
            </a:r>
            <a:endParaRPr kumimoji="0" lang="lv-LV" altLang="lv-LV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1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lv-LV" altLang="lv-L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869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7FADD-AE43-4ADD-A81B-E054FB39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662" y="334946"/>
            <a:ext cx="8442290" cy="115644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lv-LV" dirty="0">
                <a:solidFill>
                  <a:srgbClr val="9D2235"/>
                </a:solidFill>
              </a:rPr>
              <a:t>Ekonomiski aktīvo uzņēmumu skaits </a:t>
            </a:r>
            <a:r>
              <a:rPr lang="lv-LV" sz="2000" dirty="0">
                <a:solidFill>
                  <a:srgbClr val="9D2235"/>
                </a:solidFill>
              </a:rPr>
              <a:t>(</a:t>
            </a:r>
            <a:r>
              <a:rPr lang="lv-LV" sz="2000" dirty="0" err="1">
                <a:solidFill>
                  <a:srgbClr val="9D2235"/>
                </a:solidFill>
              </a:rPr>
              <a:t>Avots:CSP</a:t>
            </a:r>
            <a:r>
              <a:rPr lang="lv-LV" sz="2000" dirty="0">
                <a:solidFill>
                  <a:srgbClr val="9D2235"/>
                </a:solidFill>
              </a:rPr>
              <a:t>)</a:t>
            </a:r>
            <a:br>
              <a:rPr lang="lv-LV" sz="2000" dirty="0">
                <a:solidFill>
                  <a:srgbClr val="9D2235"/>
                </a:solidFill>
              </a:rPr>
            </a:br>
            <a:endParaRPr lang="lv-LV" sz="2000" dirty="0">
              <a:solidFill>
                <a:srgbClr val="9D2235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BF0D6-7EB2-49F4-A32C-96DB1EFD325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1B67C76-F0F1-4106-8260-FD27461B1B94}" type="slidenum">
              <a:rPr lang="en-US" altLang="lv-LV" smtClean="0"/>
              <a:pPr>
                <a:defRPr/>
              </a:pPr>
              <a:t>29</a:t>
            </a:fld>
            <a:endParaRPr lang="en-US" altLang="lv-LV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BA6FB49-2357-4932-944C-C7602F5428D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24001" y="1783977"/>
          <a:ext cx="9091612" cy="5074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4223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7EE696-51A7-467F-81C5-30CBAF218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906" y="391405"/>
            <a:ext cx="3609318" cy="571314"/>
          </a:xfrm>
        </p:spPr>
        <p:txBody>
          <a:bodyPr>
            <a:normAutofit fontScale="90000"/>
          </a:bodyPr>
          <a:lstStyle/>
          <a:p>
            <a:r>
              <a:rPr lang="lv-LV" dirty="0">
                <a:solidFill>
                  <a:srgbClr val="C00000"/>
                </a:solidFill>
              </a:rPr>
              <a:t>NAP2020 īstenošana</a:t>
            </a:r>
          </a:p>
        </p:txBody>
      </p:sp>
      <p:sp>
        <p:nvSpPr>
          <p:cNvPr id="2" name="Rectangle 1"/>
          <p:cNvSpPr/>
          <p:nvPr/>
        </p:nvSpPr>
        <p:spPr>
          <a:xfrm>
            <a:off x="1992102" y="935109"/>
            <a:ext cx="4911207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1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IKP UZ 1 IEDZĪVOTĀJU /ES VID     </a:t>
            </a:r>
            <a:r>
              <a:rPr lang="lv-LV" sz="11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</a:t>
            </a:r>
            <a:r>
              <a:rPr lang="lv-LV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70.3</a:t>
            </a:r>
            <a:r>
              <a:rPr lang="lv-LV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2018.gadā </a:t>
            </a:r>
          </a:p>
          <a:p>
            <a:r>
              <a:rPr lang="lv-LV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(PPP) 			 </a:t>
            </a:r>
            <a:r>
              <a:rPr lang="lv-LV" sz="1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</a:t>
            </a:r>
            <a:r>
              <a:rPr lang="lv-LV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lv-LV" sz="11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mērķis 2020.gadā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68957" y="1572499"/>
            <a:ext cx="503874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1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IENĀKUMU NEVIENLĪDZĪBA</a:t>
            </a:r>
            <a:r>
              <a:rPr lang="lv-LV" sz="11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</a:t>
            </a:r>
            <a:r>
              <a:rPr lang="lv-LV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6,8</a:t>
            </a:r>
            <a:r>
              <a:rPr lang="lv-LV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2017.gadā </a:t>
            </a:r>
          </a:p>
          <a:p>
            <a:r>
              <a:rPr lang="lv-LV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(S80/20 indekss)</a:t>
            </a:r>
            <a:r>
              <a:rPr lang="lv-LV" sz="11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  	</a:t>
            </a:r>
            <a:r>
              <a:rPr lang="lv-LV" sz="11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4,8</a:t>
            </a:r>
            <a:r>
              <a:rPr lang="lv-LV" sz="11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lv-LV" sz="11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mērķis 2020.gadā</a:t>
            </a:r>
          </a:p>
        </p:txBody>
      </p:sp>
      <p:sp>
        <p:nvSpPr>
          <p:cNvPr id="5" name="Up Arrow 4"/>
          <p:cNvSpPr/>
          <p:nvPr/>
        </p:nvSpPr>
        <p:spPr>
          <a:xfrm>
            <a:off x="1687250" y="1164373"/>
            <a:ext cx="199165" cy="35575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860"/>
          <a:stretch/>
        </p:blipFill>
        <p:spPr>
          <a:xfrm>
            <a:off x="6224757" y="3124571"/>
            <a:ext cx="4266922" cy="367207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979892" y="2279878"/>
            <a:ext cx="511288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1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DABISKAIS PIEAUGUMS</a:t>
            </a:r>
            <a:r>
              <a:rPr lang="lv-LV" sz="11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</a:t>
            </a:r>
            <a:r>
              <a:rPr lang="lv-LV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-9441  </a:t>
            </a:r>
            <a:r>
              <a:rPr lang="lv-LV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2018.gadā </a:t>
            </a:r>
          </a:p>
          <a:p>
            <a:r>
              <a:rPr lang="lv-LV" sz="11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    	 </a:t>
            </a:r>
            <a:r>
              <a:rPr lang="lv-LV" sz="1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          </a:t>
            </a:r>
            <a:r>
              <a:rPr lang="lv-LV" sz="11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mērķis 2020.gadā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158" y="477196"/>
            <a:ext cx="1082040" cy="3230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41906" y="3856888"/>
            <a:ext cx="4572000" cy="17697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300"/>
              </a:spcAft>
            </a:pPr>
            <a:r>
              <a:rPr lang="lv-LV" sz="14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NAP2020 vidus posma novērtējums</a:t>
            </a:r>
          </a:p>
          <a:p>
            <a:pPr>
              <a:spcAft>
                <a:spcPts val="300"/>
              </a:spcAft>
            </a:pPr>
            <a:r>
              <a:rPr lang="lv-LV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61%</a:t>
            </a:r>
            <a:r>
              <a:rPr 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rādītāju izpilde pozitīva</a:t>
            </a:r>
          </a:p>
          <a:p>
            <a:pPr>
              <a:spcAft>
                <a:spcPts val="300"/>
              </a:spcAft>
            </a:pPr>
            <a:endParaRPr lang="lv-LV" sz="14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300"/>
              </a:spcAft>
            </a:pPr>
            <a:r>
              <a:rPr lang="lv-LV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19% </a:t>
            </a:r>
            <a:r>
              <a:rPr 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neapmierinoši</a:t>
            </a:r>
          </a:p>
          <a:p>
            <a:pPr>
              <a:spcAft>
                <a:spcPts val="300"/>
              </a:spcAft>
            </a:pPr>
            <a:endParaRPr lang="lv-LV" sz="14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300"/>
              </a:spcAft>
            </a:pPr>
            <a:r>
              <a:rPr lang="lv-LV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20% </a:t>
            </a:r>
            <a:r>
              <a:rPr lang="lv-LV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stagnē</a:t>
            </a:r>
            <a:endParaRPr lang="lv-LV" sz="14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Up Arrow 32"/>
          <p:cNvSpPr/>
          <p:nvPr/>
        </p:nvSpPr>
        <p:spPr>
          <a:xfrm>
            <a:off x="1733351" y="4225846"/>
            <a:ext cx="199165" cy="355758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4" name="Up Arrow 33"/>
          <p:cNvSpPr/>
          <p:nvPr/>
        </p:nvSpPr>
        <p:spPr>
          <a:xfrm rot="10800000">
            <a:off x="1733351" y="4741745"/>
            <a:ext cx="199165" cy="355758"/>
          </a:xfrm>
          <a:prstGeom prst="upArrow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FF0000"/>
              </a:solidFill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1644006" y="5347682"/>
            <a:ext cx="371649" cy="146880"/>
          </a:xfrm>
          <a:prstGeom prst="leftRightArrow">
            <a:avLst/>
          </a:prstGeom>
          <a:solidFill>
            <a:srgbClr val="FF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extBox 10"/>
          <p:cNvSpPr txBox="1"/>
          <p:nvPr/>
        </p:nvSpPr>
        <p:spPr>
          <a:xfrm>
            <a:off x="1979893" y="706602"/>
            <a:ext cx="2988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Stratēģisko mērķu izpilde</a:t>
            </a:r>
          </a:p>
        </p:txBody>
      </p:sp>
      <p:sp>
        <p:nvSpPr>
          <p:cNvPr id="16" name="Up Arrow 15"/>
          <p:cNvSpPr/>
          <p:nvPr/>
        </p:nvSpPr>
        <p:spPr>
          <a:xfrm rot="5400000">
            <a:off x="1739880" y="2423603"/>
            <a:ext cx="199165" cy="35575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Up Arrow 15">
            <a:extLst>
              <a:ext uri="{FF2B5EF4-FFF2-40B4-BE49-F238E27FC236}">
                <a16:creationId xmlns:a16="http://schemas.microsoft.com/office/drawing/2014/main" id="{9F16F8EC-C9C2-4E94-BB67-83B4CCF27BD8}"/>
              </a:ext>
            </a:extLst>
          </p:cNvPr>
          <p:cNvSpPr/>
          <p:nvPr/>
        </p:nvSpPr>
        <p:spPr>
          <a:xfrm rot="5400000">
            <a:off x="1730247" y="1862209"/>
            <a:ext cx="199165" cy="35575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57873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E4E440-A788-47F2-9E6A-E00E5167CA0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1B67C76-F0F1-4106-8260-FD27461B1B94}" type="slidenum">
              <a:rPr lang="en-US" altLang="lv-LV" smtClean="0"/>
              <a:pPr>
                <a:defRPr/>
              </a:pPr>
              <a:t>30</a:t>
            </a:fld>
            <a:endParaRPr lang="en-US" altLang="lv-LV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F348C27-98B3-4089-94CE-E49029957CA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24000" y="1231490"/>
          <a:ext cx="9033387" cy="5626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31F33920-2C43-4EC0-A918-645662254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75044"/>
            <a:ext cx="8845899" cy="115644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lv-LV" dirty="0">
                <a:solidFill>
                  <a:srgbClr val="9D2235"/>
                </a:solidFill>
              </a:rPr>
              <a:t>Ekonomiskās aktivitātes līmenis</a:t>
            </a:r>
            <a:br>
              <a:rPr lang="lv-LV" dirty="0">
                <a:solidFill>
                  <a:srgbClr val="9D2235"/>
                </a:solidFill>
              </a:rPr>
            </a:br>
            <a:r>
              <a:rPr lang="lv-LV" sz="2000" i="1" dirty="0">
                <a:solidFill>
                  <a:srgbClr val="9D2235"/>
                </a:solidFill>
              </a:rPr>
              <a:t>(Ekonomiski aktīvo iedzīvotāju īpatsvars atbilstošās vecuma grupas iedzīvotāju kopskaitā, procentos AVOTS: CSP)</a:t>
            </a:r>
            <a:endParaRPr lang="lv-LV" i="1" dirty="0">
              <a:solidFill>
                <a:srgbClr val="9D22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02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52398-AC10-4EEB-AEC2-81BA234C5F7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1B67C76-F0F1-4106-8260-FD27461B1B94}" type="slidenum">
              <a:rPr lang="en-US" altLang="lv-LV" smtClean="0"/>
              <a:pPr>
                <a:defRPr/>
              </a:pPr>
              <a:t>31</a:t>
            </a:fld>
            <a:endParaRPr lang="en-US" altLang="lv-LV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48EC36-4CA6-477E-9A28-0CF1B5D9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139" y="304801"/>
            <a:ext cx="8311662" cy="104887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lv-LV" dirty="0">
                <a:solidFill>
                  <a:srgbClr val="9D2235"/>
                </a:solidFill>
              </a:rPr>
              <a:t>Nodarbinātības līmenis</a:t>
            </a:r>
            <a:br>
              <a:rPr lang="lv-LV" dirty="0">
                <a:solidFill>
                  <a:srgbClr val="9D2235"/>
                </a:solidFill>
              </a:rPr>
            </a:br>
            <a:r>
              <a:rPr lang="lv-LV" sz="2200" i="1" dirty="0">
                <a:solidFill>
                  <a:srgbClr val="9D2235"/>
                </a:solidFill>
              </a:rPr>
              <a:t>(Nodarbināto iedzīvotāju īpatsvars atbilstošās vecuma grupas iedzīvotāju kopskaitā, procentos </a:t>
            </a:r>
            <a:r>
              <a:rPr lang="lv-LV" sz="2200" i="1" dirty="0" err="1">
                <a:solidFill>
                  <a:srgbClr val="9D2235"/>
                </a:solidFill>
              </a:rPr>
              <a:t>Avots:CSP</a:t>
            </a:r>
            <a:r>
              <a:rPr lang="lv-LV" sz="2200" i="1" dirty="0">
                <a:solidFill>
                  <a:srgbClr val="9D2235"/>
                </a:solidFill>
              </a:rPr>
              <a:t>)</a:t>
            </a:r>
            <a:endParaRPr lang="lv-LV" i="1" dirty="0">
              <a:solidFill>
                <a:srgbClr val="9D2235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C35E9E5-9702-40B1-A392-722750E9364E}"/>
              </a:ext>
            </a:extLst>
          </p:cNvPr>
          <p:cNvGraphicFramePr>
            <a:graphicFrameLocks/>
          </p:cNvGraphicFramePr>
          <p:nvPr/>
        </p:nvGraphicFramePr>
        <p:xfrm>
          <a:off x="1524000" y="1238866"/>
          <a:ext cx="9144000" cy="5619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745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8AA9BD-5B28-4BB1-803B-54BB6E1B0DE1}"/>
              </a:ext>
            </a:extLst>
          </p:cNvPr>
          <p:cNvSpPr txBox="1"/>
          <p:nvPr/>
        </p:nvSpPr>
        <p:spPr>
          <a:xfrm>
            <a:off x="362021" y="192055"/>
            <a:ext cx="727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altLang="en-US" sz="2800" b="1" dirty="0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NAP2027 vadmotīvs 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BF5B7B4-845C-44D3-BFB2-349033654D72}"/>
              </a:ext>
            </a:extLst>
          </p:cNvPr>
          <p:cNvGrpSpPr/>
          <p:nvPr/>
        </p:nvGrpSpPr>
        <p:grpSpPr>
          <a:xfrm>
            <a:off x="4253833" y="2037467"/>
            <a:ext cx="3578202" cy="3578202"/>
            <a:chOff x="4253833" y="2037467"/>
            <a:chExt cx="3578202" cy="35782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FD16315-FEAF-46FC-9675-CB642BB1A557}"/>
                </a:ext>
              </a:extLst>
            </p:cNvPr>
            <p:cNvSpPr/>
            <p:nvPr/>
          </p:nvSpPr>
          <p:spPr>
            <a:xfrm>
              <a:off x="4253833" y="2037467"/>
              <a:ext cx="3578202" cy="35782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43FF143-C59B-4B35-8118-BA624EED669B}"/>
                </a:ext>
              </a:extLst>
            </p:cNvPr>
            <p:cNvSpPr txBox="1"/>
            <p:nvPr/>
          </p:nvSpPr>
          <p:spPr>
            <a:xfrm>
              <a:off x="4572000" y="3226403"/>
              <a:ext cx="274729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Paradumu maiņa – </a:t>
              </a:r>
            </a:p>
            <a:p>
              <a:pPr algn="ctr"/>
              <a:r>
                <a:rPr lang="lv-LV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ceļš uz attīstību! </a:t>
              </a:r>
              <a:endPara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endPara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CC510C9-281D-45CD-8907-71C6C646CF97}"/>
              </a:ext>
            </a:extLst>
          </p:cNvPr>
          <p:cNvGrpSpPr/>
          <p:nvPr/>
        </p:nvGrpSpPr>
        <p:grpSpPr>
          <a:xfrm>
            <a:off x="362021" y="1316323"/>
            <a:ext cx="2368292" cy="2430671"/>
            <a:chOff x="1733971" y="1629656"/>
            <a:chExt cx="1747057" cy="1877884"/>
          </a:xfrm>
          <a:solidFill>
            <a:schemeClr val="accent2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3CE9B52-F8C0-4C0F-A36C-A519F49591BD}"/>
                </a:ext>
              </a:extLst>
            </p:cNvPr>
            <p:cNvSpPr/>
            <p:nvPr/>
          </p:nvSpPr>
          <p:spPr>
            <a:xfrm>
              <a:off x="1733971" y="1629656"/>
              <a:ext cx="1747057" cy="18778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0B7DE05-4BB1-4A50-9B3B-031628755D68}"/>
                </a:ext>
              </a:extLst>
            </p:cNvPr>
            <p:cNvSpPr txBox="1"/>
            <p:nvPr/>
          </p:nvSpPr>
          <p:spPr>
            <a:xfrm>
              <a:off x="1844679" y="2104923"/>
              <a:ext cx="1482132" cy="9273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lv-LV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Ieguldījumi </a:t>
              </a:r>
            </a:p>
            <a:p>
              <a:pPr lvl="0" algn="ctr"/>
              <a:r>
                <a:rPr lang="lv-LV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cilvēkā – </a:t>
              </a:r>
            </a:p>
            <a:p>
              <a:pPr lvl="0" algn="ctr"/>
              <a:r>
                <a:rPr lang="lv-LV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panākumi valstij!</a:t>
              </a:r>
              <a:endPara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6E2F234-7399-4F08-997B-76646A4772C2}"/>
              </a:ext>
            </a:extLst>
          </p:cNvPr>
          <p:cNvGrpSpPr/>
          <p:nvPr/>
        </p:nvGrpSpPr>
        <p:grpSpPr>
          <a:xfrm>
            <a:off x="1076713" y="3926626"/>
            <a:ext cx="2498372" cy="2430671"/>
            <a:chOff x="1733971" y="4238282"/>
            <a:chExt cx="2133820" cy="213382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10E513B-A9B7-4228-9391-28CE821FB658}"/>
                </a:ext>
              </a:extLst>
            </p:cNvPr>
            <p:cNvSpPr/>
            <p:nvPr/>
          </p:nvSpPr>
          <p:spPr>
            <a:xfrm>
              <a:off x="1733971" y="4238282"/>
              <a:ext cx="2133820" cy="21338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0C8D843-8BF8-4452-8990-422F6F5FDBC8}"/>
                </a:ext>
              </a:extLst>
            </p:cNvPr>
            <p:cNvSpPr txBox="1"/>
            <p:nvPr/>
          </p:nvSpPr>
          <p:spPr>
            <a:xfrm>
              <a:off x="1844788" y="4867406"/>
              <a:ext cx="19433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lv-LV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Pastāvēs, kas </a:t>
              </a:r>
              <a:r>
                <a:rPr lang="lv-LV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pārvērtīsies</a:t>
              </a:r>
              <a:r>
                <a:rPr lang="lv-LV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(Rainis) </a:t>
              </a:r>
              <a:endPara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D88FA7E-2272-481F-A031-9A85AD5D1682}"/>
              </a:ext>
            </a:extLst>
          </p:cNvPr>
          <p:cNvGrpSpPr/>
          <p:nvPr/>
        </p:nvGrpSpPr>
        <p:grpSpPr>
          <a:xfrm>
            <a:off x="9771623" y="4089983"/>
            <a:ext cx="2178518" cy="2063071"/>
            <a:chOff x="372235" y="3320011"/>
            <a:chExt cx="1361736" cy="1361736"/>
          </a:xfrm>
          <a:solidFill>
            <a:schemeClr val="accent3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B6491C5-3F58-4875-9A18-45DAF1B057B3}"/>
                </a:ext>
              </a:extLst>
            </p:cNvPr>
            <p:cNvSpPr/>
            <p:nvPr/>
          </p:nvSpPr>
          <p:spPr>
            <a:xfrm>
              <a:off x="372235" y="3320011"/>
              <a:ext cx="1361736" cy="13617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2F97D46-4CA3-4B09-9BF6-6CEEE7C7B2A2}"/>
                </a:ext>
              </a:extLst>
            </p:cNvPr>
            <p:cNvSpPr txBox="1"/>
            <p:nvPr/>
          </p:nvSpPr>
          <p:spPr>
            <a:xfrm>
              <a:off x="412170" y="3807888"/>
              <a:ext cx="1270385" cy="3859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lv-LV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Stiprs cilvēks </a:t>
              </a:r>
            </a:p>
            <a:p>
              <a:pPr lvl="0" algn="ctr"/>
              <a:r>
                <a:rPr lang="lv-LV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stiprā Latvijā</a:t>
              </a:r>
              <a:endPara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9A415B3-4123-4841-BA45-F30576F741F9}"/>
              </a:ext>
            </a:extLst>
          </p:cNvPr>
          <p:cNvGrpSpPr/>
          <p:nvPr/>
        </p:nvGrpSpPr>
        <p:grpSpPr>
          <a:xfrm>
            <a:off x="7404465" y="4598822"/>
            <a:ext cx="2160146" cy="2063071"/>
            <a:chOff x="372235" y="3320011"/>
            <a:chExt cx="1361736" cy="1361736"/>
          </a:xfrm>
          <a:solidFill>
            <a:schemeClr val="accent3"/>
          </a:solidFill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296B599-BC9D-1344-8AD0-B775E965797D}"/>
                </a:ext>
              </a:extLst>
            </p:cNvPr>
            <p:cNvSpPr/>
            <p:nvPr/>
          </p:nvSpPr>
          <p:spPr>
            <a:xfrm>
              <a:off x="372235" y="3320011"/>
              <a:ext cx="1361736" cy="13617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057CF51-4757-E647-AD31-B70F076930E2}"/>
                </a:ext>
              </a:extLst>
            </p:cNvPr>
            <p:cNvSpPr txBox="1"/>
            <p:nvPr/>
          </p:nvSpPr>
          <p:spPr>
            <a:xfrm>
              <a:off x="437028" y="3858008"/>
              <a:ext cx="1176736" cy="38598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lv-LV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Augšu es – </a:t>
              </a:r>
            </a:p>
            <a:p>
              <a:pPr lvl="0" algn="ctr"/>
              <a:r>
                <a:rPr lang="lv-LV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augs valsts! </a:t>
              </a:r>
              <a:endPara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62F30B7-83EA-8445-9038-8FCE3FD1B151}"/>
              </a:ext>
            </a:extLst>
          </p:cNvPr>
          <p:cNvGrpSpPr/>
          <p:nvPr/>
        </p:nvGrpSpPr>
        <p:grpSpPr>
          <a:xfrm>
            <a:off x="8073545" y="309398"/>
            <a:ext cx="2053692" cy="2013849"/>
            <a:chOff x="372235" y="3320011"/>
            <a:chExt cx="1361736" cy="1361736"/>
          </a:xfrm>
          <a:solidFill>
            <a:schemeClr val="accent3"/>
          </a:solidFill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98452FA-7B16-6E4D-BA41-D768358A4848}"/>
                </a:ext>
              </a:extLst>
            </p:cNvPr>
            <p:cNvSpPr/>
            <p:nvPr/>
          </p:nvSpPr>
          <p:spPr>
            <a:xfrm>
              <a:off x="372235" y="3320011"/>
              <a:ext cx="1361736" cy="13617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CAEE428-FD54-C140-AE8B-E7FE3ED31449}"/>
                </a:ext>
              </a:extLst>
            </p:cNvPr>
            <p:cNvSpPr txBox="1"/>
            <p:nvPr/>
          </p:nvSpPr>
          <p:spPr>
            <a:xfrm>
              <a:off x="489610" y="3653321"/>
              <a:ext cx="1144548" cy="728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lv-LV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Pārmaiņas un </a:t>
              </a:r>
            </a:p>
            <a:p>
              <a:pPr lvl="0" algn="ctr"/>
              <a:r>
                <a:rPr lang="lv-LV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iespējas </a:t>
              </a:r>
            </a:p>
            <a:p>
              <a:pPr lvl="0" algn="ctr"/>
              <a:r>
                <a:rPr lang="lv-LV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ikvienam Latvijā </a:t>
              </a:r>
              <a:endPara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87BCA8D-C64B-4A42-9FC7-1D3175AA7799}"/>
              </a:ext>
            </a:extLst>
          </p:cNvPr>
          <p:cNvGrpSpPr/>
          <p:nvPr/>
        </p:nvGrpSpPr>
        <p:grpSpPr>
          <a:xfrm>
            <a:off x="9840057" y="1683923"/>
            <a:ext cx="2197045" cy="2063071"/>
            <a:chOff x="372235" y="3320011"/>
            <a:chExt cx="1361736" cy="1361736"/>
          </a:xfrm>
          <a:solidFill>
            <a:schemeClr val="accent3"/>
          </a:solidFill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1F2F1D7-8540-654E-BB06-01FC85B5FA52}"/>
                </a:ext>
              </a:extLst>
            </p:cNvPr>
            <p:cNvSpPr/>
            <p:nvPr/>
          </p:nvSpPr>
          <p:spPr>
            <a:xfrm>
              <a:off x="372235" y="3320011"/>
              <a:ext cx="1361736" cy="13617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AC7AFA1-2D0B-3144-9448-11F808592736}"/>
                </a:ext>
              </a:extLst>
            </p:cNvPr>
            <p:cNvSpPr txBox="1"/>
            <p:nvPr/>
          </p:nvSpPr>
          <p:spPr>
            <a:xfrm>
              <a:off x="456929" y="3841132"/>
              <a:ext cx="1172160" cy="38598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lv-LV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Ticu sev un </a:t>
              </a:r>
            </a:p>
            <a:p>
              <a:pPr lvl="0" algn="ctr"/>
              <a:r>
                <a:rPr lang="lv-LV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ticu Latvijai </a:t>
              </a:r>
              <a:endPara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398060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ircles with arrows">
            <a:extLst>
              <a:ext uri="{FF2B5EF4-FFF2-40B4-BE49-F238E27FC236}">
                <a16:creationId xmlns:a16="http://schemas.microsoft.com/office/drawing/2014/main" id="{8E9D92FD-6D70-7D41-8A29-A17D40FFF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999" y="1577491"/>
            <a:ext cx="3684191" cy="36841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32BBDD8-8D49-4D88-8935-FBC3DCA333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314" y="2"/>
            <a:ext cx="7556686" cy="6857998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2FF29E-7AEB-0C4E-B484-DF5552118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781" y="620720"/>
            <a:ext cx="6157545" cy="552351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 kern="1200" dirty="0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NAP2027- </a:t>
            </a:r>
            <a:r>
              <a:rPr lang="en-US" sz="4000" b="1" kern="1200" dirty="0" err="1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fundamentālie</a:t>
            </a:r>
            <a:r>
              <a:rPr lang="en-US" sz="4000" b="1" kern="1200" dirty="0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b="1" kern="1200" dirty="0" err="1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pārmaiņu</a:t>
            </a:r>
            <a:r>
              <a:rPr lang="en-US" sz="4000" b="1" kern="1200" dirty="0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b="1" kern="1200" dirty="0" err="1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virzieni</a:t>
            </a:r>
            <a:r>
              <a:rPr lang="en-US" sz="4000" b="1" kern="1200" dirty="0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br>
              <a:rPr lang="en-US" sz="4000" b="1" kern="1200" dirty="0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000" b="1" kern="1200" dirty="0" err="1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stratēģiskie</a:t>
            </a:r>
            <a:r>
              <a:rPr lang="en-US" sz="4000" b="1" kern="1200" dirty="0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b="1" kern="1200" dirty="0" err="1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mērķi</a:t>
            </a:r>
            <a:r>
              <a:rPr lang="lv-LV" sz="4000" b="1" kern="1200" dirty="0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 prioritātes</a:t>
            </a:r>
            <a:endParaRPr lang="en-US" sz="4000" kern="1200" dirty="0">
              <a:solidFill>
                <a:srgbClr val="9D223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753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Business Growth">
            <a:extLst>
              <a:ext uri="{FF2B5EF4-FFF2-40B4-BE49-F238E27FC236}">
                <a16:creationId xmlns:a16="http://schemas.microsoft.com/office/drawing/2014/main" id="{FBC5267C-0F7A-4E1E-8D4C-9971E085A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35945" y="1625506"/>
            <a:ext cx="1312468" cy="1312468"/>
          </a:xfrm>
          <a:prstGeom prst="ellipse">
            <a:avLst/>
          </a:prstGeom>
        </p:spPr>
      </p:pic>
      <p:pic>
        <p:nvPicPr>
          <p:cNvPr id="30" name="Picture 29" descr="Books">
            <a:extLst>
              <a:ext uri="{FF2B5EF4-FFF2-40B4-BE49-F238E27FC236}">
                <a16:creationId xmlns:a16="http://schemas.microsoft.com/office/drawing/2014/main" id="{5E8B7C6F-CFCE-46B4-9676-FAB91F576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554657" y="1448779"/>
            <a:ext cx="1523369" cy="1523369"/>
          </a:xfrm>
          <a:prstGeom prst="ellipse">
            <a:avLst/>
          </a:prstGeom>
        </p:spPr>
      </p:pic>
      <p:pic>
        <p:nvPicPr>
          <p:cNvPr id="36" name="Picture 35" descr="Plant">
            <a:extLst>
              <a:ext uri="{FF2B5EF4-FFF2-40B4-BE49-F238E27FC236}">
                <a16:creationId xmlns:a16="http://schemas.microsoft.com/office/drawing/2014/main" id="{529E0590-2374-444B-8AFD-C02073285A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626722" y="1409749"/>
            <a:ext cx="1309746" cy="1309746"/>
          </a:xfrm>
          <a:prstGeom prst="ellipse">
            <a:avLst/>
          </a:prstGeom>
        </p:spPr>
      </p:pic>
      <p:pic>
        <p:nvPicPr>
          <p:cNvPr id="40" name="Picture 39" descr="Gavel">
            <a:extLst>
              <a:ext uri="{FF2B5EF4-FFF2-40B4-BE49-F238E27FC236}">
                <a16:creationId xmlns:a16="http://schemas.microsoft.com/office/drawing/2014/main" id="{E8701D65-A4C4-41B9-91C3-A9CB1A240F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06312" y="1570100"/>
            <a:ext cx="1312469" cy="1312469"/>
          </a:xfrm>
          <a:prstGeom prst="ellipse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D08A3268-D3C4-4E9A-993E-A618416E71C9}"/>
              </a:ext>
            </a:extLst>
          </p:cNvPr>
          <p:cNvGrpSpPr/>
          <p:nvPr/>
        </p:nvGrpSpPr>
        <p:grpSpPr>
          <a:xfrm>
            <a:off x="274420" y="1030605"/>
            <a:ext cx="662608" cy="662608"/>
            <a:chOff x="662610" y="2054088"/>
            <a:chExt cx="662608" cy="662608"/>
          </a:xfrm>
          <a:noFill/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A7C9F3A-5A01-4FC3-8459-9CA764F944BE}"/>
                </a:ext>
              </a:extLst>
            </p:cNvPr>
            <p:cNvSpPr/>
            <p:nvPr/>
          </p:nvSpPr>
          <p:spPr>
            <a:xfrm>
              <a:off x="662610" y="2054088"/>
              <a:ext cx="662608" cy="6626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CB4D9D2-BF34-4107-BFA3-25A19D4828E1}"/>
                </a:ext>
              </a:extLst>
            </p:cNvPr>
            <p:cNvSpPr txBox="1"/>
            <p:nvPr/>
          </p:nvSpPr>
          <p:spPr>
            <a:xfrm>
              <a:off x="662610" y="2123782"/>
              <a:ext cx="662608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2800" b="1" dirty="0">
                <a:solidFill>
                  <a:srgbClr val="7030A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20B42236-3116-4583-9B5F-B37EAC92DEC0}"/>
              </a:ext>
            </a:extLst>
          </p:cNvPr>
          <p:cNvSpPr/>
          <p:nvPr/>
        </p:nvSpPr>
        <p:spPr>
          <a:xfrm>
            <a:off x="6187229" y="969401"/>
            <a:ext cx="662608" cy="6626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C2D6498-213C-49E9-8C8E-F4D9EEDD726D}"/>
              </a:ext>
            </a:extLst>
          </p:cNvPr>
          <p:cNvGrpSpPr/>
          <p:nvPr/>
        </p:nvGrpSpPr>
        <p:grpSpPr>
          <a:xfrm>
            <a:off x="-60251" y="2981889"/>
            <a:ext cx="3098214" cy="4204537"/>
            <a:chOff x="519367" y="4132701"/>
            <a:chExt cx="3098214" cy="1146637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957E49E-377D-42ED-BF4E-FAE1383236A1}"/>
                </a:ext>
              </a:extLst>
            </p:cNvPr>
            <p:cNvSpPr txBox="1"/>
            <p:nvPr/>
          </p:nvSpPr>
          <p:spPr>
            <a:xfrm>
              <a:off x="519367" y="4132701"/>
              <a:ext cx="2848660" cy="293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Vienlīdzīgas</a:t>
              </a:r>
              <a:r>
                <a:rPr lang="en-US" sz="2000" b="1" dirty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tiesības</a:t>
              </a:r>
              <a:endParaRPr lang="en-US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E31BB03-7901-4097-801F-15F0B124B6CE}"/>
                </a:ext>
              </a:extLst>
            </p:cNvPr>
            <p:cNvSpPr txBox="1"/>
            <p:nvPr/>
          </p:nvSpPr>
          <p:spPr>
            <a:xfrm>
              <a:off x="751207" y="4381233"/>
              <a:ext cx="2866374" cy="89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6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Ātra</a:t>
              </a:r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un </a:t>
              </a:r>
              <a:r>
                <a:rPr lang="en-US" sz="16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taisnīga</a:t>
              </a:r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6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tiesa</a:t>
              </a:r>
              <a:endPara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6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Gudra</a:t>
              </a:r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6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pārvaldība</a:t>
              </a:r>
              <a:endParaRPr lang="lv-LV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lv-LV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lv-LV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Uzticēšanās un saliedētība</a:t>
              </a:r>
              <a:endPara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6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Samazināta</a:t>
              </a:r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6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birokrātija</a:t>
              </a:r>
              <a:endPara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6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Personalizēti</a:t>
              </a:r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6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pakalpojumi</a:t>
              </a:r>
              <a:endPara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A41D3E9-3016-4809-9F95-AA1984AFD5A2}"/>
              </a:ext>
            </a:extLst>
          </p:cNvPr>
          <p:cNvGrpSpPr/>
          <p:nvPr/>
        </p:nvGrpSpPr>
        <p:grpSpPr>
          <a:xfrm>
            <a:off x="3072640" y="2981891"/>
            <a:ext cx="2868442" cy="2993247"/>
            <a:chOff x="524591" y="4115202"/>
            <a:chExt cx="2868442" cy="963861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668A089-A37C-4A30-9E2F-69720EA63DAA}"/>
                </a:ext>
              </a:extLst>
            </p:cNvPr>
            <p:cNvSpPr txBox="1"/>
            <p:nvPr/>
          </p:nvSpPr>
          <p:spPr>
            <a:xfrm>
              <a:off x="544373" y="4115202"/>
              <a:ext cx="2848660" cy="293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accent4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Dzīves</a:t>
              </a:r>
              <a:r>
                <a:rPr lang="en-US" sz="2000" b="1" dirty="0">
                  <a:solidFill>
                    <a:schemeClr val="accent4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  <a:p>
              <a:pPr algn="ctr"/>
              <a:r>
                <a:rPr lang="en-US" sz="2000" b="1" dirty="0" err="1">
                  <a:solidFill>
                    <a:schemeClr val="accent4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kvalitāte</a:t>
              </a:r>
              <a:endParaRPr lang="en-US" sz="200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35B71B5-E01D-4FFE-AFE7-06519DFD61D5}"/>
                </a:ext>
              </a:extLst>
            </p:cNvPr>
            <p:cNvSpPr txBox="1"/>
            <p:nvPr/>
          </p:nvSpPr>
          <p:spPr>
            <a:xfrm>
              <a:off x="524591" y="4415041"/>
              <a:ext cx="2751259" cy="664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6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Pilsētu</a:t>
              </a:r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un </a:t>
              </a:r>
              <a:r>
                <a:rPr lang="en-US" sz="16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lauku</a:t>
              </a:r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6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mijiedarbība</a:t>
              </a:r>
              <a:endPara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6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Vieglāk</a:t>
              </a:r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6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būt</a:t>
              </a:r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6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veselam</a:t>
              </a:r>
              <a:endPara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lv-LV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Vienlīdzīgas iespējas</a:t>
              </a:r>
              <a:endPara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15298C0-9D90-4359-AD83-42B836DBE993}"/>
              </a:ext>
            </a:extLst>
          </p:cNvPr>
          <p:cNvGrpSpPr/>
          <p:nvPr/>
        </p:nvGrpSpPr>
        <p:grpSpPr>
          <a:xfrm>
            <a:off x="5540908" y="2981892"/>
            <a:ext cx="3550865" cy="3640657"/>
            <a:chOff x="544373" y="4115202"/>
            <a:chExt cx="2848660" cy="1008958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F7A2451-9E41-46E0-A59A-E94209C7D6A6}"/>
                </a:ext>
              </a:extLst>
            </p:cNvPr>
            <p:cNvSpPr txBox="1"/>
            <p:nvPr/>
          </p:nvSpPr>
          <p:spPr>
            <a:xfrm>
              <a:off x="544373" y="4115202"/>
              <a:ext cx="2848660" cy="291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B0F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Zināšanu</a:t>
              </a:r>
              <a:r>
                <a:rPr lang="en-US" sz="2000" b="1" dirty="0">
                  <a:solidFill>
                    <a:srgbClr val="00B0F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  <a:p>
              <a:pPr algn="ctr"/>
              <a:r>
                <a:rPr lang="en-US" sz="2000" b="1" dirty="0" err="1">
                  <a:solidFill>
                    <a:srgbClr val="00B0F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sabiedrība</a:t>
              </a:r>
              <a:endParaRPr lang="en-US" sz="2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0B14FD-8652-43AE-B6DC-7245732A4A44}"/>
                </a:ext>
              </a:extLst>
            </p:cNvPr>
            <p:cNvSpPr txBox="1"/>
            <p:nvPr/>
          </p:nvSpPr>
          <p:spPr>
            <a:xfrm>
              <a:off x="835563" y="4347966"/>
              <a:ext cx="2421430" cy="77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Izglītība mūža garumā</a:t>
              </a:r>
            </a:p>
            <a:p>
              <a:endParaRPr lang="lv-LV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Kompetents darbaspēks</a:t>
              </a:r>
            </a:p>
            <a:p>
              <a:endParaRPr lang="lv-LV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Izcila zinātne un inovatīvi uzņēmumi</a:t>
              </a:r>
            </a:p>
            <a:p>
              <a:endParaRPr lang="lv-LV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Pilsoniska sabiedrība</a:t>
              </a:r>
            </a:p>
            <a:p>
              <a:endParaRPr lang="lv-LV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6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Medijpratība</a:t>
              </a:r>
              <a:r>
                <a:rPr lang="lv-LV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un kritiskā domāšana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A921648-F12F-42EB-A885-17A32D93F413}"/>
              </a:ext>
            </a:extLst>
          </p:cNvPr>
          <p:cNvGrpSpPr/>
          <p:nvPr/>
        </p:nvGrpSpPr>
        <p:grpSpPr>
          <a:xfrm>
            <a:off x="8922199" y="2981892"/>
            <a:ext cx="3098212" cy="2666224"/>
            <a:chOff x="544373" y="4142577"/>
            <a:chExt cx="3098212" cy="859956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85D7287-1179-4BAF-B8AC-E9002ABC5F17}"/>
                </a:ext>
              </a:extLst>
            </p:cNvPr>
            <p:cNvSpPr txBox="1"/>
            <p:nvPr/>
          </p:nvSpPr>
          <p:spPr>
            <a:xfrm>
              <a:off x="544373" y="4142577"/>
              <a:ext cx="2848660" cy="294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92D05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Atbildīga</a:t>
              </a:r>
              <a:r>
                <a:rPr lang="en-US" sz="2000" b="1" dirty="0">
                  <a:solidFill>
                    <a:srgbClr val="92D05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  <a:p>
              <a:pPr algn="ctr"/>
              <a:r>
                <a:rPr lang="en-US" sz="2000" b="1" dirty="0" err="1">
                  <a:solidFill>
                    <a:srgbClr val="92D05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Latvija</a:t>
              </a:r>
              <a:endParaRPr lang="en-US" sz="2000" b="1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DAA9DE3-4DAA-45CA-BB98-3C597EAF6793}"/>
                </a:ext>
              </a:extLst>
            </p:cNvPr>
            <p:cNvSpPr txBox="1"/>
            <p:nvPr/>
          </p:nvSpPr>
          <p:spPr>
            <a:xfrm>
              <a:off x="793926" y="4416844"/>
              <a:ext cx="2848659" cy="585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Klimata</a:t>
              </a:r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6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tendences</a:t>
              </a:r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Aprites</a:t>
              </a:r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6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ekonomikas</a:t>
              </a:r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6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principi</a:t>
              </a:r>
              <a:endPara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Demogrāfijas</a:t>
              </a:r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6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izaicinājumi</a:t>
              </a:r>
              <a:endPara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16F8D2D6-A4E4-A440-8BA8-DDB9151C5FEF}"/>
              </a:ext>
            </a:extLst>
          </p:cNvPr>
          <p:cNvSpPr txBox="1">
            <a:spLocks/>
          </p:cNvSpPr>
          <p:nvPr/>
        </p:nvSpPr>
        <p:spPr>
          <a:xfrm>
            <a:off x="506312" y="299205"/>
            <a:ext cx="11772900" cy="6874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NAP2027 </a:t>
            </a:r>
            <a:r>
              <a:rPr lang="lv-LV" sz="2800" b="1" dirty="0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VĪZIJA</a:t>
            </a:r>
            <a:r>
              <a:rPr lang="en-US" sz="2800" b="1" dirty="0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lv-LV" sz="2800" b="1" dirty="0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fundamentālo pārmaiņu virzieni</a:t>
            </a:r>
            <a:endParaRPr lang="en-US" sz="2800" b="1" dirty="0">
              <a:solidFill>
                <a:srgbClr val="9D223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331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B1FF0C2-1EDD-394E-883A-3770828F7F0C}"/>
              </a:ext>
            </a:extLst>
          </p:cNvPr>
          <p:cNvSpPr/>
          <p:nvPr/>
        </p:nvSpPr>
        <p:spPr>
          <a:xfrm>
            <a:off x="3218911" y="5189131"/>
            <a:ext cx="5680364" cy="979055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kern="0" dirty="0">
              <a:solidFill>
                <a:sysClr val="windowText" lastClr="000000"/>
              </a:solidFill>
              <a:ea typeface="宋体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80B1AB-8C07-D64A-85F4-FE8790D29892}"/>
              </a:ext>
            </a:extLst>
          </p:cNvPr>
          <p:cNvGrpSpPr/>
          <p:nvPr/>
        </p:nvGrpSpPr>
        <p:grpSpPr>
          <a:xfrm>
            <a:off x="3933825" y="1367090"/>
            <a:ext cx="4324350" cy="4324350"/>
            <a:chOff x="3933825" y="1367090"/>
            <a:chExt cx="4324350" cy="432435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EE0C297-5E27-EC4B-84F0-D468F5A5FAB4}"/>
                </a:ext>
              </a:extLst>
            </p:cNvPr>
            <p:cNvGrpSpPr/>
            <p:nvPr/>
          </p:nvGrpSpPr>
          <p:grpSpPr>
            <a:xfrm>
              <a:off x="3933825" y="1367090"/>
              <a:ext cx="4324350" cy="4324350"/>
              <a:chOff x="916854" y="2017279"/>
              <a:chExt cx="2697163" cy="2433638"/>
            </a:xfrm>
          </p:grpSpPr>
          <p:sp>
            <p:nvSpPr>
              <p:cNvPr id="8" name="Freeform 527">
                <a:extLst>
                  <a:ext uri="{FF2B5EF4-FFF2-40B4-BE49-F238E27FC236}">
                    <a16:creationId xmlns:a16="http://schemas.microsoft.com/office/drawing/2014/main" id="{02DB3071-7F2F-9841-ACCF-E2F9E576D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854" y="2017279"/>
                <a:ext cx="1546225" cy="1754188"/>
              </a:xfrm>
              <a:custGeom>
                <a:avLst/>
                <a:gdLst>
                  <a:gd name="T0" fmla="*/ 1412 w 2717"/>
                  <a:gd name="T1" fmla="*/ 2764 h 3417"/>
                  <a:gd name="T2" fmla="*/ 1335 w 2717"/>
                  <a:gd name="T3" fmla="*/ 2371 h 3417"/>
                  <a:gd name="T4" fmla="*/ 2353 w 2717"/>
                  <a:gd name="T5" fmla="*/ 1335 h 3417"/>
                  <a:gd name="T6" fmla="*/ 2717 w 2717"/>
                  <a:gd name="T7" fmla="*/ 663 h 3417"/>
                  <a:gd name="T8" fmla="*/ 2354 w 2717"/>
                  <a:gd name="T9" fmla="*/ 0 h 3417"/>
                  <a:gd name="T10" fmla="*/ 0 w 2717"/>
                  <a:gd name="T11" fmla="*/ 2371 h 3417"/>
                  <a:gd name="T12" fmla="*/ 242 w 2717"/>
                  <a:gd name="T13" fmla="*/ 3417 h 3417"/>
                  <a:gd name="T14" fmla="*/ 626 w 2717"/>
                  <a:gd name="T15" fmla="*/ 2785 h 3417"/>
                  <a:gd name="T16" fmla="*/ 1412 w 2717"/>
                  <a:gd name="T17" fmla="*/ 2764 h 3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17" h="3417">
                    <a:moveTo>
                      <a:pt x="1412" y="2764"/>
                    </a:moveTo>
                    <a:cubicBezTo>
                      <a:pt x="1362" y="2643"/>
                      <a:pt x="1335" y="2510"/>
                      <a:pt x="1335" y="2371"/>
                    </a:cubicBezTo>
                    <a:cubicBezTo>
                      <a:pt x="1335" y="1805"/>
                      <a:pt x="1789" y="1345"/>
                      <a:pt x="2353" y="1335"/>
                    </a:cubicBezTo>
                    <a:lnTo>
                      <a:pt x="2717" y="663"/>
                    </a:lnTo>
                    <a:lnTo>
                      <a:pt x="2354" y="0"/>
                    </a:lnTo>
                    <a:cubicBezTo>
                      <a:pt x="1052" y="9"/>
                      <a:pt x="0" y="1067"/>
                      <a:pt x="0" y="2371"/>
                    </a:cubicBezTo>
                    <a:cubicBezTo>
                      <a:pt x="0" y="2746"/>
                      <a:pt x="87" y="3101"/>
                      <a:pt x="242" y="3417"/>
                    </a:cubicBezTo>
                    <a:lnTo>
                      <a:pt x="626" y="2785"/>
                    </a:lnTo>
                    <a:lnTo>
                      <a:pt x="1412" y="2764"/>
                    </a:lnTo>
                    <a:close/>
                  </a:path>
                </a:pathLst>
              </a:custGeom>
              <a:solidFill>
                <a:srgbClr val="9D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528">
                <a:extLst>
                  <a:ext uri="{FF2B5EF4-FFF2-40B4-BE49-F238E27FC236}">
                    <a16:creationId xmlns:a16="http://schemas.microsoft.com/office/drawing/2014/main" id="{B485948C-0008-7B46-BA5E-9935EAF4C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7667" y="2020454"/>
                <a:ext cx="1276350" cy="1819275"/>
              </a:xfrm>
              <a:custGeom>
                <a:avLst/>
                <a:gdLst>
                  <a:gd name="T0" fmla="*/ 0 w 2244"/>
                  <a:gd name="T1" fmla="*/ 1339 h 3548"/>
                  <a:gd name="T2" fmla="*/ 909 w 2244"/>
                  <a:gd name="T3" fmla="*/ 2367 h 3548"/>
                  <a:gd name="T4" fmla="*/ 768 w 2244"/>
                  <a:gd name="T5" fmla="*/ 2889 h 3548"/>
                  <a:gd name="T6" fmla="*/ 1161 w 2244"/>
                  <a:gd name="T7" fmla="*/ 3531 h 3548"/>
                  <a:gd name="T8" fmla="*/ 1929 w 2244"/>
                  <a:gd name="T9" fmla="*/ 3548 h 3548"/>
                  <a:gd name="T10" fmla="*/ 2244 w 2244"/>
                  <a:gd name="T11" fmla="*/ 2367 h 3548"/>
                  <a:gd name="T12" fmla="*/ 8 w 2244"/>
                  <a:gd name="T13" fmla="*/ 0 h 3548"/>
                  <a:gd name="T14" fmla="*/ 369 w 2244"/>
                  <a:gd name="T15" fmla="*/ 659 h 3548"/>
                  <a:gd name="T16" fmla="*/ 0 w 2244"/>
                  <a:gd name="T17" fmla="*/ 1339 h 3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44" h="3548">
                    <a:moveTo>
                      <a:pt x="0" y="1339"/>
                    </a:moveTo>
                    <a:cubicBezTo>
                      <a:pt x="512" y="1402"/>
                      <a:pt x="909" y="1838"/>
                      <a:pt x="909" y="2367"/>
                    </a:cubicBezTo>
                    <a:cubicBezTo>
                      <a:pt x="909" y="2558"/>
                      <a:pt x="857" y="2736"/>
                      <a:pt x="768" y="2889"/>
                    </a:cubicBezTo>
                    <a:lnTo>
                      <a:pt x="1161" y="3531"/>
                    </a:lnTo>
                    <a:lnTo>
                      <a:pt x="1929" y="3548"/>
                    </a:lnTo>
                    <a:cubicBezTo>
                      <a:pt x="2129" y="3200"/>
                      <a:pt x="2244" y="2797"/>
                      <a:pt x="2244" y="2367"/>
                    </a:cubicBezTo>
                    <a:cubicBezTo>
                      <a:pt x="2244" y="1103"/>
                      <a:pt x="1254" y="70"/>
                      <a:pt x="8" y="0"/>
                    </a:cubicBezTo>
                    <a:lnTo>
                      <a:pt x="369" y="659"/>
                    </a:lnTo>
                    <a:lnTo>
                      <a:pt x="0" y="1339"/>
                    </a:lnTo>
                    <a:close/>
                  </a:path>
                </a:pathLst>
              </a:custGeom>
              <a:solidFill>
                <a:srgbClr val="9D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529">
                <a:extLst>
                  <a:ext uri="{FF2B5EF4-FFF2-40B4-BE49-F238E27FC236}">
                    <a16:creationId xmlns:a16="http://schemas.microsoft.com/office/drawing/2014/main" id="{BA951FCF-5E8E-B542-B772-C8AB1AF718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654" y="3503179"/>
                <a:ext cx="2295525" cy="947738"/>
              </a:xfrm>
              <a:custGeom>
                <a:avLst/>
                <a:gdLst>
                  <a:gd name="T0" fmla="*/ 2870 w 4033"/>
                  <a:gd name="T1" fmla="*/ 119 h 1848"/>
                  <a:gd name="T2" fmla="*/ 2057 w 4033"/>
                  <a:gd name="T3" fmla="*/ 513 h 1848"/>
                  <a:gd name="T4" fmla="*/ 1162 w 4033"/>
                  <a:gd name="T5" fmla="*/ 0 h 1848"/>
                  <a:gd name="T6" fmla="*/ 387 w 4033"/>
                  <a:gd name="T7" fmla="*/ 21 h 1848"/>
                  <a:gd name="T8" fmla="*/ 0 w 4033"/>
                  <a:gd name="T9" fmla="*/ 658 h 1848"/>
                  <a:gd name="T10" fmla="*/ 2057 w 4033"/>
                  <a:gd name="T11" fmla="*/ 1848 h 1848"/>
                  <a:gd name="T12" fmla="*/ 4033 w 4033"/>
                  <a:gd name="T13" fmla="*/ 788 h 1848"/>
                  <a:gd name="T14" fmla="*/ 3270 w 4033"/>
                  <a:gd name="T15" fmla="*/ 771 h 1848"/>
                  <a:gd name="T16" fmla="*/ 2870 w 4033"/>
                  <a:gd name="T17" fmla="*/ 119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33" h="1848">
                    <a:moveTo>
                      <a:pt x="2870" y="119"/>
                    </a:moveTo>
                    <a:cubicBezTo>
                      <a:pt x="2680" y="359"/>
                      <a:pt x="2387" y="513"/>
                      <a:pt x="2057" y="513"/>
                    </a:cubicBezTo>
                    <a:cubicBezTo>
                      <a:pt x="1675" y="513"/>
                      <a:pt x="1342" y="307"/>
                      <a:pt x="1162" y="0"/>
                    </a:cubicBezTo>
                    <a:lnTo>
                      <a:pt x="387" y="21"/>
                    </a:lnTo>
                    <a:lnTo>
                      <a:pt x="0" y="658"/>
                    </a:lnTo>
                    <a:cubicBezTo>
                      <a:pt x="410" y="1369"/>
                      <a:pt x="1177" y="1848"/>
                      <a:pt x="2057" y="1848"/>
                    </a:cubicBezTo>
                    <a:cubicBezTo>
                      <a:pt x="2882" y="1848"/>
                      <a:pt x="3608" y="1427"/>
                      <a:pt x="4033" y="788"/>
                    </a:cubicBezTo>
                    <a:lnTo>
                      <a:pt x="3270" y="771"/>
                    </a:lnTo>
                    <a:lnTo>
                      <a:pt x="2870" y="119"/>
                    </a:lnTo>
                    <a:close/>
                  </a:path>
                </a:pathLst>
              </a:custGeom>
              <a:solidFill>
                <a:srgbClr val="9D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" name="Freeform: Shape 27">
              <a:extLst>
                <a:ext uri="{FF2B5EF4-FFF2-40B4-BE49-F238E27FC236}">
                  <a16:creationId xmlns:a16="http://schemas.microsoft.com/office/drawing/2014/main" id="{DD2FB932-D5D2-B647-AADB-14D8CAF3B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6" y="1367090"/>
              <a:ext cx="2280129" cy="3117030"/>
            </a:xfrm>
            <a:custGeom>
              <a:avLst/>
              <a:gdLst>
                <a:gd name="connsiteX0" fmla="*/ 2147846 w 2280129"/>
                <a:gd name="connsiteY0" fmla="*/ 0 h 3117030"/>
                <a:gd name="connsiteX1" fmla="*/ 2280129 w 2280129"/>
                <a:gd name="connsiteY1" fmla="*/ 241552 h 3117030"/>
                <a:gd name="connsiteX2" fmla="*/ 2162176 w 2280129"/>
                <a:gd name="connsiteY2" fmla="*/ 235596 h 3117030"/>
                <a:gd name="connsiteX3" fmla="*/ 235596 w 2280129"/>
                <a:gd name="connsiteY3" fmla="*/ 2162176 h 3117030"/>
                <a:gd name="connsiteX4" fmla="*/ 322212 w 2280129"/>
                <a:gd name="connsiteY4" fmla="*/ 2735082 h 3117030"/>
                <a:gd name="connsiteX5" fmla="*/ 371345 w 2280129"/>
                <a:gd name="connsiteY5" fmla="*/ 2869326 h 3117030"/>
                <a:gd name="connsiteX6" fmla="*/ 220807 w 2280129"/>
                <a:gd name="connsiteY6" fmla="*/ 3117030 h 3117030"/>
                <a:gd name="connsiteX7" fmla="*/ 0 w 2280129"/>
                <a:gd name="connsiteY7" fmla="*/ 2162856 h 3117030"/>
                <a:gd name="connsiteX8" fmla="*/ 2147846 w 2280129"/>
                <a:gd name="connsiteY8" fmla="*/ 0 h 311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0129" h="3117030">
                  <a:moveTo>
                    <a:pt x="2147846" y="0"/>
                  </a:moveTo>
                  <a:lnTo>
                    <a:pt x="2280129" y="241552"/>
                  </a:lnTo>
                  <a:lnTo>
                    <a:pt x="2162176" y="235596"/>
                  </a:lnTo>
                  <a:cubicBezTo>
                    <a:pt x="1098155" y="235596"/>
                    <a:pt x="235596" y="1098155"/>
                    <a:pt x="235596" y="2162176"/>
                  </a:cubicBezTo>
                  <a:cubicBezTo>
                    <a:pt x="235596" y="2361680"/>
                    <a:pt x="265921" y="2554101"/>
                    <a:pt x="322212" y="2735082"/>
                  </a:cubicBezTo>
                  <a:lnTo>
                    <a:pt x="371345" y="2869326"/>
                  </a:lnTo>
                  <a:lnTo>
                    <a:pt x="220807" y="3117030"/>
                  </a:lnTo>
                  <a:cubicBezTo>
                    <a:pt x="79381" y="2828771"/>
                    <a:pt x="0" y="2504936"/>
                    <a:pt x="0" y="2162856"/>
                  </a:cubicBezTo>
                  <a:cubicBezTo>
                    <a:pt x="0" y="973331"/>
                    <a:pt x="959870" y="8210"/>
                    <a:pt x="2147846" y="0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28">
              <a:extLst>
                <a:ext uri="{FF2B5EF4-FFF2-40B4-BE49-F238E27FC236}">
                  <a16:creationId xmlns:a16="http://schemas.microsoft.com/office/drawing/2014/main" id="{8ACFC6D0-1BA8-BB44-BF85-EEF0B755A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9104" y="1372732"/>
              <a:ext cx="2039071" cy="3232684"/>
            </a:xfrm>
            <a:custGeom>
              <a:avLst/>
              <a:gdLst>
                <a:gd name="connsiteX0" fmla="*/ 0 w 2039071"/>
                <a:gd name="connsiteY0" fmla="*/ 0 h 3232684"/>
                <a:gd name="connsiteX1" fmla="*/ 2039071 w 2039071"/>
                <a:gd name="connsiteY1" fmla="*/ 2156641 h 3232684"/>
                <a:gd name="connsiteX2" fmla="*/ 1751814 w 2039071"/>
                <a:gd name="connsiteY2" fmla="*/ 3232684 h 3232684"/>
                <a:gd name="connsiteX3" fmla="*/ 1478736 w 2039071"/>
                <a:gd name="connsiteY3" fmla="*/ 3226645 h 3232684"/>
                <a:gd name="connsiteX4" fmla="*/ 1570950 w 2039071"/>
                <a:gd name="connsiteY4" fmla="*/ 3074857 h 3232684"/>
                <a:gd name="connsiteX5" fmla="*/ 1803477 w 2039071"/>
                <a:gd name="connsiteY5" fmla="*/ 2156534 h 3232684"/>
                <a:gd name="connsiteX6" fmla="*/ 265170 w 2039071"/>
                <a:gd name="connsiteY6" fmla="*/ 269095 h 3232684"/>
                <a:gd name="connsiteX7" fmla="*/ 136797 w 2039071"/>
                <a:gd name="connsiteY7" fmla="*/ 249503 h 3232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9071" h="3232684">
                  <a:moveTo>
                    <a:pt x="0" y="0"/>
                  </a:moveTo>
                  <a:cubicBezTo>
                    <a:pt x="1136262" y="63779"/>
                    <a:pt x="2039071" y="1004975"/>
                    <a:pt x="2039071" y="2156641"/>
                  </a:cubicBezTo>
                  <a:cubicBezTo>
                    <a:pt x="2039071" y="2548427"/>
                    <a:pt x="1934199" y="2915611"/>
                    <a:pt x="1751814" y="3232684"/>
                  </a:cubicBezTo>
                  <a:lnTo>
                    <a:pt x="1478736" y="3226645"/>
                  </a:lnTo>
                  <a:lnTo>
                    <a:pt x="1570950" y="3074857"/>
                  </a:lnTo>
                  <a:cubicBezTo>
                    <a:pt x="1719243" y="2801873"/>
                    <a:pt x="1803477" y="2489041"/>
                    <a:pt x="1803477" y="2156534"/>
                  </a:cubicBezTo>
                  <a:cubicBezTo>
                    <a:pt x="1803477" y="1225516"/>
                    <a:pt x="1143081" y="448742"/>
                    <a:pt x="265170" y="269095"/>
                  </a:cubicBezTo>
                  <a:lnTo>
                    <a:pt x="136797" y="249503"/>
                  </a:ln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29">
              <a:extLst>
                <a:ext uri="{FF2B5EF4-FFF2-40B4-BE49-F238E27FC236}">
                  <a16:creationId xmlns:a16="http://schemas.microsoft.com/office/drawing/2014/main" id="{AB125213-5D58-E043-885F-57DE5E73A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8891" y="4368643"/>
              <a:ext cx="3680405" cy="1322797"/>
            </a:xfrm>
            <a:custGeom>
              <a:avLst/>
              <a:gdLst>
                <a:gd name="connsiteX0" fmla="*/ 145028 w 3680405"/>
                <a:gd name="connsiteY0" fmla="*/ 0 h 1322797"/>
                <a:gd name="connsiteX1" fmla="*/ 183058 w 3680405"/>
                <a:gd name="connsiteY1" fmla="*/ 78946 h 1322797"/>
                <a:gd name="connsiteX2" fmla="*/ 1877110 w 3680405"/>
                <a:gd name="connsiteY2" fmla="*/ 1087203 h 1322797"/>
                <a:gd name="connsiteX3" fmla="*/ 3363753 w 3680405"/>
                <a:gd name="connsiteY3" fmla="*/ 386107 h 1322797"/>
                <a:gd name="connsiteX4" fmla="*/ 3390461 w 3680405"/>
                <a:gd name="connsiteY4" fmla="*/ 350391 h 1322797"/>
                <a:gd name="connsiteX5" fmla="*/ 3680405 w 3680405"/>
                <a:gd name="connsiteY5" fmla="*/ 356842 h 1322797"/>
                <a:gd name="connsiteX6" fmla="*/ 1877162 w 3680405"/>
                <a:gd name="connsiteY6" fmla="*/ 1322797 h 1322797"/>
                <a:gd name="connsiteX7" fmla="*/ 0 w 3680405"/>
                <a:gd name="connsiteY7" fmla="*/ 238376 h 132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80405" h="1322797">
                  <a:moveTo>
                    <a:pt x="145028" y="0"/>
                  </a:moveTo>
                  <a:lnTo>
                    <a:pt x="183058" y="78946"/>
                  </a:lnTo>
                  <a:cubicBezTo>
                    <a:pt x="509304" y="679509"/>
                    <a:pt x="1145596" y="1087203"/>
                    <a:pt x="1877110" y="1087203"/>
                  </a:cubicBezTo>
                  <a:cubicBezTo>
                    <a:pt x="2475622" y="1087203"/>
                    <a:pt x="3010390" y="814284"/>
                    <a:pt x="3363753" y="386107"/>
                  </a:cubicBezTo>
                  <a:lnTo>
                    <a:pt x="3390461" y="350391"/>
                  </a:lnTo>
                  <a:lnTo>
                    <a:pt x="3680405" y="356842"/>
                  </a:lnTo>
                  <a:cubicBezTo>
                    <a:pt x="3292562" y="939149"/>
                    <a:pt x="2630034" y="1322797"/>
                    <a:pt x="1877162" y="1322797"/>
                  </a:cubicBezTo>
                  <a:cubicBezTo>
                    <a:pt x="1074098" y="1322797"/>
                    <a:pt x="374155" y="886295"/>
                    <a:pt x="0" y="238376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3228AB-2969-8646-BF36-A4546898496A}"/>
              </a:ext>
            </a:extLst>
          </p:cNvPr>
          <p:cNvGrpSpPr/>
          <p:nvPr/>
        </p:nvGrpSpPr>
        <p:grpSpPr>
          <a:xfrm>
            <a:off x="8921977" y="2699523"/>
            <a:ext cx="2937088" cy="1599020"/>
            <a:chOff x="8921977" y="1282059"/>
            <a:chExt cx="2937088" cy="15990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9AD78C7-B7E4-664D-A924-7F704DC1E1DE}"/>
                </a:ext>
              </a:extLst>
            </p:cNvPr>
            <p:cNvSpPr txBox="1"/>
            <p:nvPr/>
          </p:nvSpPr>
          <p:spPr>
            <a:xfrm>
              <a:off x="8921977" y="1282059"/>
              <a:ext cx="2937088" cy="64633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b="1" dirty="0" err="1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Produktivitāte</a:t>
              </a:r>
              <a:r>
                <a:rPr lang="en-US" b="1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un </a:t>
              </a:r>
              <a:r>
                <a:rPr lang="en-US" b="1" dirty="0" err="1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ienākumi</a:t>
              </a:r>
              <a:endParaRPr lang="en-US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EE65C7-C56C-B94A-A153-4EBED2161330}"/>
                </a:ext>
              </a:extLst>
            </p:cNvPr>
            <p:cNvSpPr txBox="1"/>
            <p:nvPr/>
          </p:nvSpPr>
          <p:spPr>
            <a:xfrm>
              <a:off x="8929772" y="1925881"/>
              <a:ext cx="2929293" cy="95519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>
                <a:lnSpc>
                  <a:spcPct val="120000"/>
                </a:lnSpc>
                <a:spcAft>
                  <a:spcPts val="1400"/>
                </a:spcAft>
              </a:pPr>
              <a:r>
                <a:rPr lang="lv-LV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galvenais konkurētspējas un izaugsmes nosacījums (cilvēkresursi, investīcijas, pārvaldības procesi, inovācija)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BC1F3D-618B-1F4D-B740-DE04A13CE0DC}"/>
              </a:ext>
            </a:extLst>
          </p:cNvPr>
          <p:cNvGrpSpPr/>
          <p:nvPr/>
        </p:nvGrpSpPr>
        <p:grpSpPr>
          <a:xfrm>
            <a:off x="332936" y="4093700"/>
            <a:ext cx="2937088" cy="1543620"/>
            <a:chOff x="332936" y="2720099"/>
            <a:chExt cx="2937088" cy="15436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D56D9C-E74C-DE41-BA4D-145A89028295}"/>
                </a:ext>
              </a:extLst>
            </p:cNvPr>
            <p:cNvSpPr txBox="1"/>
            <p:nvPr/>
          </p:nvSpPr>
          <p:spPr>
            <a:xfrm>
              <a:off x="332936" y="2720099"/>
              <a:ext cx="2937088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b="1" dirty="0" err="1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Sociālā</a:t>
              </a:r>
              <a:r>
                <a:rPr lang="en-US" b="1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b="1" dirty="0" err="1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uzticēšanās</a:t>
              </a:r>
              <a:endParaRPr lang="en-US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A8E68E-4D61-0D45-854D-0F06BB8600FE}"/>
                </a:ext>
              </a:extLst>
            </p:cNvPr>
            <p:cNvSpPr txBox="1"/>
            <p:nvPr/>
          </p:nvSpPr>
          <p:spPr>
            <a:xfrm>
              <a:off x="340731" y="3086922"/>
              <a:ext cx="2929293" cy="11767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>
                <a:lnSpc>
                  <a:spcPct val="120000"/>
                </a:lnSpc>
                <a:spcBef>
                  <a:spcPts val="3600"/>
                </a:spcBef>
                <a:spcAft>
                  <a:spcPts val="600"/>
                </a:spcAft>
              </a:pPr>
              <a:r>
                <a:rPr lang="lv-LV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svarīgākais sabiedrības resurss un attīstības dimensija kopienu, uzņēmēju un pārvaldības sadarbības veidošanai un demokrātijas īstenošanai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885B87D-9506-D14A-9BD9-CA497D1951A2}"/>
              </a:ext>
            </a:extLst>
          </p:cNvPr>
          <p:cNvGrpSpPr/>
          <p:nvPr/>
        </p:nvGrpSpPr>
        <p:grpSpPr>
          <a:xfrm>
            <a:off x="340731" y="1859343"/>
            <a:ext cx="2937088" cy="1788751"/>
            <a:chOff x="332936" y="2720099"/>
            <a:chExt cx="2937088" cy="178875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9A3E43-B739-424D-ACD6-5276F0CAF27E}"/>
                </a:ext>
              </a:extLst>
            </p:cNvPr>
            <p:cNvSpPr txBox="1"/>
            <p:nvPr/>
          </p:nvSpPr>
          <p:spPr>
            <a:xfrm>
              <a:off x="332936" y="2720099"/>
              <a:ext cx="2937088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b="1" dirty="0" err="1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Vienlīdzīgas</a:t>
              </a:r>
              <a:r>
                <a:rPr lang="en-US" b="1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b="1" dirty="0" err="1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iespējas</a:t>
              </a:r>
              <a:endParaRPr lang="en-US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39C44AE-64EF-6D4E-B302-2AD4C9CAC9EC}"/>
                </a:ext>
              </a:extLst>
            </p:cNvPr>
            <p:cNvSpPr txBox="1"/>
            <p:nvPr/>
          </p:nvSpPr>
          <p:spPr>
            <a:xfrm>
              <a:off x="340731" y="3086922"/>
              <a:ext cx="2929293" cy="142192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1400"/>
                </a:spcBef>
              </a:pPr>
              <a:r>
                <a:rPr lang="lv-LV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sociālā taisnīguma pamatnosacījums un viens no ienākumu nevienlīdzības mazināšanas faktoriem (t.sk. publisko pakalpojumu vienlīdzīga pieejamība visā Latvijas teritorijā) attīstības šķēršļu novēršanai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7A8356B-1ABC-964F-83E2-1B34417DA439}"/>
              </a:ext>
            </a:extLst>
          </p:cNvPr>
          <p:cNvSpPr txBox="1"/>
          <p:nvPr/>
        </p:nvSpPr>
        <p:spPr>
          <a:xfrm rot="18900000">
            <a:off x="3511452" y="2447034"/>
            <a:ext cx="3154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pc="16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VIENLĪDZĪGAS IESPĒJAS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CDDBAF-6837-3E41-B8D1-9E9261712DBF}"/>
              </a:ext>
            </a:extLst>
          </p:cNvPr>
          <p:cNvSpPr txBox="1"/>
          <p:nvPr/>
        </p:nvSpPr>
        <p:spPr>
          <a:xfrm>
            <a:off x="4575994" y="4691655"/>
            <a:ext cx="2966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pc="16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SOCIĀLĀ UZTICĒŠANĀS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46684B-7E4C-2040-99B4-8FEF9D102854}"/>
              </a:ext>
            </a:extLst>
          </p:cNvPr>
          <p:cNvSpPr txBox="1"/>
          <p:nvPr/>
        </p:nvSpPr>
        <p:spPr>
          <a:xfrm rot="3600000">
            <a:off x="6119774" y="2677956"/>
            <a:ext cx="2372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pc="16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PRODUKTIVITĀTE </a:t>
            </a:r>
          </a:p>
          <a:p>
            <a:pPr algn="ctr"/>
            <a:r>
              <a:rPr lang="en-US" sz="1400" b="1" spc="16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IENĀKUMI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E24A303-9487-0B44-AA27-E78F3FE13C62}"/>
              </a:ext>
            </a:extLst>
          </p:cNvPr>
          <p:cNvSpPr txBox="1">
            <a:spLocks/>
          </p:cNvSpPr>
          <p:nvPr/>
        </p:nvSpPr>
        <p:spPr>
          <a:xfrm>
            <a:off x="838200" y="357200"/>
            <a:ext cx="10515600" cy="739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b="1" dirty="0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NAP2027 stratēģiskie mērķi</a:t>
            </a:r>
            <a:endParaRPr lang="en-US" sz="2800" dirty="0">
              <a:solidFill>
                <a:srgbClr val="9D223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216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558DBDC-8A74-401C-A31E-902723258D09}"/>
              </a:ext>
            </a:extLst>
          </p:cNvPr>
          <p:cNvSpPr/>
          <p:nvPr/>
        </p:nvSpPr>
        <p:spPr>
          <a:xfrm>
            <a:off x="3863975" y="3053105"/>
            <a:ext cx="1467395" cy="2190637"/>
          </a:xfrm>
          <a:custGeom>
            <a:avLst/>
            <a:gdLst>
              <a:gd name="connsiteX0" fmla="*/ 0 w 1467395"/>
              <a:gd name="connsiteY0" fmla="*/ 0 h 2190637"/>
              <a:gd name="connsiteX1" fmla="*/ 1467395 w 1467395"/>
              <a:gd name="connsiteY1" fmla="*/ 847155 h 2190637"/>
              <a:gd name="connsiteX2" fmla="*/ 1442541 w 1467395"/>
              <a:gd name="connsiteY2" fmla="*/ 927221 h 2190637"/>
              <a:gd name="connsiteX3" fmla="*/ 1425576 w 1467395"/>
              <a:gd name="connsiteY3" fmla="*/ 1095508 h 2190637"/>
              <a:gd name="connsiteX4" fmla="*/ 1442541 w 1467395"/>
              <a:gd name="connsiteY4" fmla="*/ 1263795 h 2190637"/>
              <a:gd name="connsiteX5" fmla="*/ 1467251 w 1467395"/>
              <a:gd name="connsiteY5" fmla="*/ 1343399 h 2190637"/>
              <a:gd name="connsiteX6" fmla="*/ 0 w 1467395"/>
              <a:gd name="connsiteY6" fmla="*/ 2190637 h 219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7395" h="2190637">
                <a:moveTo>
                  <a:pt x="0" y="0"/>
                </a:moveTo>
                <a:lnTo>
                  <a:pt x="1467395" y="847155"/>
                </a:lnTo>
                <a:lnTo>
                  <a:pt x="1442541" y="927221"/>
                </a:lnTo>
                <a:cubicBezTo>
                  <a:pt x="1431418" y="981580"/>
                  <a:pt x="1425576" y="1037862"/>
                  <a:pt x="1425576" y="1095508"/>
                </a:cubicBezTo>
                <a:cubicBezTo>
                  <a:pt x="1425576" y="1153155"/>
                  <a:pt x="1431418" y="1209437"/>
                  <a:pt x="1442541" y="1263795"/>
                </a:cubicBezTo>
                <a:lnTo>
                  <a:pt x="1467251" y="1343399"/>
                </a:lnTo>
                <a:lnTo>
                  <a:pt x="0" y="21906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D4B830E-1BD4-4289-A6CB-F1ADCA4040B7}"/>
              </a:ext>
            </a:extLst>
          </p:cNvPr>
          <p:cNvSpPr/>
          <p:nvPr/>
        </p:nvSpPr>
        <p:spPr>
          <a:xfrm>
            <a:off x="3863975" y="1888013"/>
            <a:ext cx="2078039" cy="1696589"/>
          </a:xfrm>
          <a:custGeom>
            <a:avLst/>
            <a:gdLst>
              <a:gd name="connsiteX0" fmla="*/ 0 w 2078039"/>
              <a:gd name="connsiteY0" fmla="*/ 0 h 1696589"/>
              <a:gd name="connsiteX1" fmla="*/ 2078039 w 2078039"/>
              <a:gd name="connsiteY1" fmla="*/ 0 h 1696589"/>
              <a:gd name="connsiteX2" fmla="*/ 2078039 w 2078039"/>
              <a:gd name="connsiteY2" fmla="*/ 1446209 h 1696589"/>
              <a:gd name="connsiteX3" fmla="*/ 2012289 w 2078039"/>
              <a:gd name="connsiteY3" fmla="*/ 1463115 h 1696589"/>
              <a:gd name="connsiteX4" fmla="*/ 1670148 w 2078039"/>
              <a:gd name="connsiteY4" fmla="*/ 1670147 h 1696589"/>
              <a:gd name="connsiteX5" fmla="*/ 1648332 w 2078039"/>
              <a:gd name="connsiteY5" fmla="*/ 1696589 h 1696589"/>
              <a:gd name="connsiteX6" fmla="*/ 0 w 2078039"/>
              <a:gd name="connsiteY6" fmla="*/ 744899 h 169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8039" h="1696589">
                <a:moveTo>
                  <a:pt x="0" y="0"/>
                </a:moveTo>
                <a:lnTo>
                  <a:pt x="2078039" y="0"/>
                </a:lnTo>
                <a:lnTo>
                  <a:pt x="2078039" y="1446209"/>
                </a:lnTo>
                <a:lnTo>
                  <a:pt x="2012289" y="1463115"/>
                </a:lnTo>
                <a:cubicBezTo>
                  <a:pt x="1881554" y="1503778"/>
                  <a:pt x="1764592" y="1575704"/>
                  <a:pt x="1670148" y="1670147"/>
                </a:cubicBezTo>
                <a:lnTo>
                  <a:pt x="1648332" y="1696589"/>
                </a:lnTo>
                <a:lnTo>
                  <a:pt x="0" y="74489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02AFA82-0748-48BD-B159-36830DD11080}"/>
              </a:ext>
            </a:extLst>
          </p:cNvPr>
          <p:cNvSpPr/>
          <p:nvPr/>
        </p:nvSpPr>
        <p:spPr>
          <a:xfrm>
            <a:off x="6307139" y="1888013"/>
            <a:ext cx="2078036" cy="1696590"/>
          </a:xfrm>
          <a:custGeom>
            <a:avLst/>
            <a:gdLst>
              <a:gd name="connsiteX0" fmla="*/ 0 w 2078036"/>
              <a:gd name="connsiteY0" fmla="*/ 0 h 1696590"/>
              <a:gd name="connsiteX1" fmla="*/ 2078036 w 2078036"/>
              <a:gd name="connsiteY1" fmla="*/ 0 h 1696590"/>
              <a:gd name="connsiteX2" fmla="*/ 2078036 w 2078036"/>
              <a:gd name="connsiteY2" fmla="*/ 744901 h 1696590"/>
              <a:gd name="connsiteX3" fmla="*/ 429706 w 2078036"/>
              <a:gd name="connsiteY3" fmla="*/ 1696590 h 1696590"/>
              <a:gd name="connsiteX4" fmla="*/ 407888 w 2078036"/>
              <a:gd name="connsiteY4" fmla="*/ 1670147 h 1696590"/>
              <a:gd name="connsiteX5" fmla="*/ 65747 w 2078036"/>
              <a:gd name="connsiteY5" fmla="*/ 1463115 h 1696590"/>
              <a:gd name="connsiteX6" fmla="*/ 0 w 2078036"/>
              <a:gd name="connsiteY6" fmla="*/ 1446210 h 169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8036" h="1696590">
                <a:moveTo>
                  <a:pt x="0" y="0"/>
                </a:moveTo>
                <a:lnTo>
                  <a:pt x="2078036" y="0"/>
                </a:lnTo>
                <a:lnTo>
                  <a:pt x="2078036" y="744901"/>
                </a:lnTo>
                <a:lnTo>
                  <a:pt x="429706" y="1696590"/>
                </a:lnTo>
                <a:lnTo>
                  <a:pt x="407888" y="1670147"/>
                </a:lnTo>
                <a:cubicBezTo>
                  <a:pt x="313445" y="1575704"/>
                  <a:pt x="196483" y="1503778"/>
                  <a:pt x="65747" y="1463115"/>
                </a:cubicBezTo>
                <a:lnTo>
                  <a:pt x="0" y="144621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C3A33276-3CEF-492E-9A01-8D752511345A}"/>
              </a:ext>
            </a:extLst>
          </p:cNvPr>
          <p:cNvSpPr/>
          <p:nvPr/>
        </p:nvSpPr>
        <p:spPr>
          <a:xfrm>
            <a:off x="6918024" y="3054022"/>
            <a:ext cx="1467151" cy="2188800"/>
          </a:xfrm>
          <a:custGeom>
            <a:avLst/>
            <a:gdLst>
              <a:gd name="connsiteX0" fmla="*/ 1467151 w 1467151"/>
              <a:gd name="connsiteY0" fmla="*/ 0 h 2188800"/>
              <a:gd name="connsiteX1" fmla="*/ 1467151 w 1467151"/>
              <a:gd name="connsiteY1" fmla="*/ 2188800 h 2188800"/>
              <a:gd name="connsiteX2" fmla="*/ 144 w 1467151"/>
              <a:gd name="connsiteY2" fmla="*/ 1341703 h 2188800"/>
              <a:gd name="connsiteX3" fmla="*/ 24613 w 1467151"/>
              <a:gd name="connsiteY3" fmla="*/ 1262877 h 2188800"/>
              <a:gd name="connsiteX4" fmla="*/ 41577 w 1467151"/>
              <a:gd name="connsiteY4" fmla="*/ 1094590 h 2188800"/>
              <a:gd name="connsiteX5" fmla="*/ 24613 w 1467151"/>
              <a:gd name="connsiteY5" fmla="*/ 926303 h 2188800"/>
              <a:gd name="connsiteX6" fmla="*/ 0 w 1467151"/>
              <a:gd name="connsiteY6" fmla="*/ 847014 h 218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7151" h="2188800">
                <a:moveTo>
                  <a:pt x="1467151" y="0"/>
                </a:moveTo>
                <a:lnTo>
                  <a:pt x="1467151" y="2188800"/>
                </a:lnTo>
                <a:lnTo>
                  <a:pt x="144" y="1341703"/>
                </a:lnTo>
                <a:lnTo>
                  <a:pt x="24613" y="1262877"/>
                </a:lnTo>
                <a:cubicBezTo>
                  <a:pt x="35736" y="1208519"/>
                  <a:pt x="41577" y="1152237"/>
                  <a:pt x="41577" y="1094590"/>
                </a:cubicBezTo>
                <a:cubicBezTo>
                  <a:pt x="41577" y="1036944"/>
                  <a:pt x="35736" y="980662"/>
                  <a:pt x="24613" y="926303"/>
                </a:cubicBezTo>
                <a:lnTo>
                  <a:pt x="0" y="8470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C82597E-3318-4E1A-BF70-9D6EDB01A201}"/>
              </a:ext>
            </a:extLst>
          </p:cNvPr>
          <p:cNvSpPr/>
          <p:nvPr/>
        </p:nvSpPr>
        <p:spPr>
          <a:xfrm>
            <a:off x="3863975" y="4712624"/>
            <a:ext cx="2078039" cy="1696588"/>
          </a:xfrm>
          <a:custGeom>
            <a:avLst/>
            <a:gdLst>
              <a:gd name="connsiteX0" fmla="*/ 1648333 w 2078039"/>
              <a:gd name="connsiteY0" fmla="*/ 0 h 1696588"/>
              <a:gd name="connsiteX1" fmla="*/ 1670148 w 2078039"/>
              <a:gd name="connsiteY1" fmla="*/ 26440 h 1696588"/>
              <a:gd name="connsiteX2" fmla="*/ 2012289 w 2078039"/>
              <a:gd name="connsiteY2" fmla="*/ 233472 h 1696588"/>
              <a:gd name="connsiteX3" fmla="*/ 2078039 w 2078039"/>
              <a:gd name="connsiteY3" fmla="*/ 250378 h 1696588"/>
              <a:gd name="connsiteX4" fmla="*/ 2078039 w 2078039"/>
              <a:gd name="connsiteY4" fmla="*/ 1696588 h 1696588"/>
              <a:gd name="connsiteX5" fmla="*/ 0 w 2078039"/>
              <a:gd name="connsiteY5" fmla="*/ 1696588 h 1696588"/>
              <a:gd name="connsiteX6" fmla="*/ 0 w 2078039"/>
              <a:gd name="connsiteY6" fmla="*/ 951691 h 169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8039" h="1696588">
                <a:moveTo>
                  <a:pt x="1648333" y="0"/>
                </a:moveTo>
                <a:lnTo>
                  <a:pt x="1670148" y="26440"/>
                </a:lnTo>
                <a:cubicBezTo>
                  <a:pt x="1764592" y="120884"/>
                  <a:pt x="1881554" y="192809"/>
                  <a:pt x="2012289" y="233472"/>
                </a:cubicBezTo>
                <a:lnTo>
                  <a:pt x="2078039" y="250378"/>
                </a:lnTo>
                <a:lnTo>
                  <a:pt x="2078039" y="1696588"/>
                </a:lnTo>
                <a:lnTo>
                  <a:pt x="0" y="1696588"/>
                </a:lnTo>
                <a:lnTo>
                  <a:pt x="0" y="95169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578CBE6-8EF3-4CC7-92DB-6EE6CCD5B192}"/>
              </a:ext>
            </a:extLst>
          </p:cNvPr>
          <p:cNvSpPr/>
          <p:nvPr/>
        </p:nvSpPr>
        <p:spPr>
          <a:xfrm>
            <a:off x="6307139" y="4712624"/>
            <a:ext cx="2078036" cy="1696589"/>
          </a:xfrm>
          <a:custGeom>
            <a:avLst/>
            <a:gdLst>
              <a:gd name="connsiteX0" fmla="*/ 429705 w 2078036"/>
              <a:gd name="connsiteY0" fmla="*/ 0 h 1696589"/>
              <a:gd name="connsiteX1" fmla="*/ 2078036 w 2078036"/>
              <a:gd name="connsiteY1" fmla="*/ 951690 h 1696589"/>
              <a:gd name="connsiteX2" fmla="*/ 2078036 w 2078036"/>
              <a:gd name="connsiteY2" fmla="*/ 1696589 h 1696589"/>
              <a:gd name="connsiteX3" fmla="*/ 0 w 2078036"/>
              <a:gd name="connsiteY3" fmla="*/ 1696589 h 1696589"/>
              <a:gd name="connsiteX4" fmla="*/ 0 w 2078036"/>
              <a:gd name="connsiteY4" fmla="*/ 250378 h 1696589"/>
              <a:gd name="connsiteX5" fmla="*/ 65747 w 2078036"/>
              <a:gd name="connsiteY5" fmla="*/ 233473 h 1696589"/>
              <a:gd name="connsiteX6" fmla="*/ 407888 w 2078036"/>
              <a:gd name="connsiteY6" fmla="*/ 26441 h 169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8036" h="1696589">
                <a:moveTo>
                  <a:pt x="429705" y="0"/>
                </a:moveTo>
                <a:lnTo>
                  <a:pt x="2078036" y="951690"/>
                </a:lnTo>
                <a:lnTo>
                  <a:pt x="2078036" y="1696589"/>
                </a:lnTo>
                <a:lnTo>
                  <a:pt x="0" y="1696589"/>
                </a:lnTo>
                <a:lnTo>
                  <a:pt x="0" y="250378"/>
                </a:lnTo>
                <a:lnTo>
                  <a:pt x="65747" y="233473"/>
                </a:lnTo>
                <a:cubicBezTo>
                  <a:pt x="196483" y="192810"/>
                  <a:pt x="313445" y="120885"/>
                  <a:pt x="407888" y="2644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23CA498-141F-4703-89A7-F4353607B1BB}"/>
              </a:ext>
            </a:extLst>
          </p:cNvPr>
          <p:cNvGrpSpPr/>
          <p:nvPr/>
        </p:nvGrpSpPr>
        <p:grpSpPr>
          <a:xfrm>
            <a:off x="8950552" y="3666856"/>
            <a:ext cx="2937088" cy="1290153"/>
            <a:chOff x="8921977" y="1466725"/>
            <a:chExt cx="2937088" cy="1290153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38474D6-F3C3-4387-8570-D4CD2550B552}"/>
                </a:ext>
              </a:extLst>
            </p:cNvPr>
            <p:cNvSpPr txBox="1"/>
            <p:nvPr/>
          </p:nvSpPr>
          <p:spPr>
            <a:xfrm>
              <a:off x="8921977" y="1466725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1200" b="1" noProof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Kultūra un sports aktīvai un pilnvērtīgai dzīvei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DA2D7E4-7FB7-4775-B8E7-2D174EEA2FF1}"/>
                </a:ext>
              </a:extLst>
            </p:cNvPr>
            <p:cNvSpPr txBox="1"/>
            <p:nvPr/>
          </p:nvSpPr>
          <p:spPr>
            <a:xfrm>
              <a:off x="8929772" y="1925881"/>
              <a:ext cx="2929293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 eaLnBrk="0" fontAlgn="base" hangingPunct="0">
                <a:buFont typeface="Arial" panose="020B0604020202020204" pitchFamily="34" charset="0"/>
                <a:buChar char="•"/>
              </a:pPr>
              <a:r>
                <a:rPr lang="lv-LV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Cilvēku līdzdalība kultūras un sporta aktivitātēs</a:t>
              </a:r>
            </a:p>
            <a:p>
              <a:pPr marL="171450" indent="-171450" eaLnBrk="0" fontAlgn="base" hangingPunct="0">
                <a:buFont typeface="Arial" panose="020B0604020202020204" pitchFamily="34" charset="0"/>
                <a:buChar char="•"/>
              </a:pPr>
              <a:r>
                <a:rPr lang="lv-LV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Kultūras un sporta devums ilgtspējīgai sabiedrībai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197FD85-92CE-4F1D-8777-DF98EF9EA11E}"/>
              </a:ext>
            </a:extLst>
          </p:cNvPr>
          <p:cNvGrpSpPr/>
          <p:nvPr/>
        </p:nvGrpSpPr>
        <p:grpSpPr>
          <a:xfrm>
            <a:off x="8950552" y="5371950"/>
            <a:ext cx="2937088" cy="1105487"/>
            <a:chOff x="8921977" y="4073386"/>
            <a:chExt cx="2937088" cy="1105487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CD751D8-AE86-4971-B968-A91A645593C2}"/>
                </a:ext>
              </a:extLst>
            </p:cNvPr>
            <p:cNvSpPr txBox="1"/>
            <p:nvPr/>
          </p:nvSpPr>
          <p:spPr>
            <a:xfrm>
              <a:off x="8921977" y="4073386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1200" b="1" noProof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Vienota, droša un atvērta sabiedrība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C0AC80C-4AE5-4688-87A2-3DDA9E610EE8}"/>
                </a:ext>
              </a:extLst>
            </p:cNvPr>
            <p:cNvSpPr txBox="1"/>
            <p:nvPr/>
          </p:nvSpPr>
          <p:spPr>
            <a:xfrm>
              <a:off x="8929772" y="4532542"/>
              <a:ext cx="2929293" cy="64633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lv-LV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Saliedētība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lv-LV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Tiesiskums un pārvaldība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lv-LV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Drošība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8FF5637-6845-48E9-8AEF-007FA1832E23}"/>
              </a:ext>
            </a:extLst>
          </p:cNvPr>
          <p:cNvGrpSpPr/>
          <p:nvPr/>
        </p:nvGrpSpPr>
        <p:grpSpPr>
          <a:xfrm>
            <a:off x="361511" y="3666856"/>
            <a:ext cx="2937088" cy="1474819"/>
            <a:chOff x="332936" y="2627766"/>
            <a:chExt cx="2937088" cy="14748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136FFE8-CF7A-4D3A-AAAC-A053DE18B3C6}"/>
                </a:ext>
              </a:extLst>
            </p:cNvPr>
            <p:cNvSpPr txBox="1"/>
            <p:nvPr/>
          </p:nvSpPr>
          <p:spPr>
            <a:xfrm>
              <a:off x="332936" y="2627766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1200" b="1" noProof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Zināšanas un prasmes personības un valsts izaugsmei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0288038-BCAA-439A-B76C-00A4BC1070CA}"/>
                </a:ext>
              </a:extLst>
            </p:cNvPr>
            <p:cNvSpPr txBox="1"/>
            <p:nvPr/>
          </p:nvSpPr>
          <p:spPr>
            <a:xfrm>
              <a:off x="340731" y="3086922"/>
              <a:ext cx="2929293" cy="101566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lv-LV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Zinātne sabiedrības attīstībai, tautsaimniecības izaugsmei un drošībai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lv-LV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Kvalitatīva, pieejama, iekļaujoša izglītība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B92455B-CF0B-44A5-A733-47FA1A431B77}"/>
              </a:ext>
            </a:extLst>
          </p:cNvPr>
          <p:cNvGrpSpPr/>
          <p:nvPr/>
        </p:nvGrpSpPr>
        <p:grpSpPr>
          <a:xfrm>
            <a:off x="361511" y="5371950"/>
            <a:ext cx="2937088" cy="1105487"/>
            <a:chOff x="332936" y="4652338"/>
            <a:chExt cx="2937088" cy="1105487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074A0E2-D994-4571-8AD5-B0AF52BCB132}"/>
                </a:ext>
              </a:extLst>
            </p:cNvPr>
            <p:cNvSpPr txBox="1"/>
            <p:nvPr/>
          </p:nvSpPr>
          <p:spPr>
            <a:xfrm>
              <a:off x="332936" y="4652338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1200" b="1" noProof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Uzņēmumu konkurētspēja un materiālā labklājība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E24BBAA-9BE6-4B8C-AEEB-DBEC31BDAC76}"/>
                </a:ext>
              </a:extLst>
            </p:cNvPr>
            <p:cNvSpPr txBox="1"/>
            <p:nvPr/>
          </p:nvSpPr>
          <p:spPr>
            <a:xfrm>
              <a:off x="340731" y="5111494"/>
              <a:ext cx="2929293" cy="64633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lv-LV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Produktivitāte un inovācija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lv-LV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Darbs un ienākumi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lv-LV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Kapitāls un uzņēmējdarbības vide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01E133C-FFD6-4542-8576-286B7FF4C267}"/>
              </a:ext>
            </a:extLst>
          </p:cNvPr>
          <p:cNvGrpSpPr/>
          <p:nvPr/>
        </p:nvGrpSpPr>
        <p:grpSpPr>
          <a:xfrm>
            <a:off x="8958347" y="1961762"/>
            <a:ext cx="2937088" cy="1290153"/>
            <a:chOff x="8921977" y="1466725"/>
            <a:chExt cx="2937088" cy="1290153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B1004EB-62CA-4E78-8179-1285ACC9F007}"/>
                </a:ext>
              </a:extLst>
            </p:cNvPr>
            <p:cNvSpPr txBox="1"/>
            <p:nvPr/>
          </p:nvSpPr>
          <p:spPr>
            <a:xfrm>
              <a:off x="8921977" y="1466725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lv-LV" altLang="lv-LV" sz="1200" b="1" dirty="0">
                  <a:latin typeface="Verdana" panose="020B0604030504040204" pitchFamily="34" charset="0"/>
                  <a:ea typeface="Verdana" panose="020B0604030504040204" pitchFamily="34" charset="0"/>
                </a:rPr>
                <a:t>Kvalitatīva dzīves vide un teritoriju attīstība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91FDD07-384E-4503-BE33-A58E2D5F4CA7}"/>
                </a:ext>
              </a:extLst>
            </p:cNvPr>
            <p:cNvSpPr txBox="1"/>
            <p:nvPr/>
          </p:nvSpPr>
          <p:spPr>
            <a:xfrm>
              <a:off x="8929772" y="1925881"/>
              <a:ext cx="2929293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lv-LV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Daba un vide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lv-LV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Tehnoloģiskā vide un pakalpojumi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lv-LV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Līdzsvarota reģionālā attīstība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lv-LV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Mājokļi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AEDC516-863E-4B16-A006-433A0D2545C2}"/>
              </a:ext>
            </a:extLst>
          </p:cNvPr>
          <p:cNvGrpSpPr/>
          <p:nvPr/>
        </p:nvGrpSpPr>
        <p:grpSpPr>
          <a:xfrm>
            <a:off x="369306" y="1961762"/>
            <a:ext cx="2937088" cy="1659485"/>
            <a:chOff x="332936" y="2627766"/>
            <a:chExt cx="2937088" cy="1659485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59CA308-112D-4CD4-9BA4-A655754FC321}"/>
                </a:ext>
              </a:extLst>
            </p:cNvPr>
            <p:cNvSpPr txBox="1"/>
            <p:nvPr/>
          </p:nvSpPr>
          <p:spPr>
            <a:xfrm>
              <a:off x="332936" y="2627766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1200" b="1" noProof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Stipras ģimenes, veseli un aktīvi cilvēki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F0F6C1F-E64D-41A3-8C1D-0DB849B11E51}"/>
                </a:ext>
              </a:extLst>
            </p:cNvPr>
            <p:cNvSpPr txBox="1"/>
            <p:nvPr/>
          </p:nvSpPr>
          <p:spPr>
            <a:xfrm>
              <a:off x="340731" y="3086922"/>
              <a:ext cx="2929293" cy="120032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lv-LV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Uz cilvēku centrēta veselības aprūpe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lv-LV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Psiholoģiskā un emocionālā labklājība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lv-LV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Stipras ģimenes paaudzēs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lv-LV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Sociālā iekļaušana</a:t>
              </a: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ECFF07CA-E7C1-41CD-AA76-19CDBA076E52}"/>
              </a:ext>
            </a:extLst>
          </p:cNvPr>
          <p:cNvSpPr/>
          <p:nvPr/>
        </p:nvSpPr>
        <p:spPr>
          <a:xfrm>
            <a:off x="5624582" y="3648621"/>
            <a:ext cx="999985" cy="99998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9411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BB6227DE-8315-4F45-BC90-C57C3A1B59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3575001" cy="5520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altLang="en-US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NAP2027 IETVARS </a:t>
            </a:r>
          </a:p>
        </p:txBody>
      </p:sp>
      <p:pic>
        <p:nvPicPr>
          <p:cNvPr id="70" name="Picture 69" descr="1.prior-sark">
            <a:extLst>
              <a:ext uri="{FF2B5EF4-FFF2-40B4-BE49-F238E27FC236}">
                <a16:creationId xmlns:a16="http://schemas.microsoft.com/office/drawing/2014/main" id="{E7727B0A-B218-2745-8320-FF41CDB933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9542">
            <a:off x="4515881" y="2005420"/>
            <a:ext cx="941035" cy="83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Picture 70" descr="2.prior-sark">
            <a:extLst>
              <a:ext uri="{FF2B5EF4-FFF2-40B4-BE49-F238E27FC236}">
                <a16:creationId xmlns:a16="http://schemas.microsoft.com/office/drawing/2014/main" id="{AEBDE5AD-4E68-1C43-B6F6-41F7DBD9C19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9542">
            <a:off x="3897020" y="3693215"/>
            <a:ext cx="846185" cy="91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Picture 71" descr="3prior-sark">
            <a:extLst>
              <a:ext uri="{FF2B5EF4-FFF2-40B4-BE49-F238E27FC236}">
                <a16:creationId xmlns:a16="http://schemas.microsoft.com/office/drawing/2014/main" id="{9C647016-B662-DC4E-AD5E-E84EA32AEB6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9542">
            <a:off x="4457925" y="5480819"/>
            <a:ext cx="854658" cy="798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Picture 74" descr="6prior-sark">
            <a:extLst>
              <a:ext uri="{FF2B5EF4-FFF2-40B4-BE49-F238E27FC236}">
                <a16:creationId xmlns:a16="http://schemas.microsoft.com/office/drawing/2014/main" id="{24D95088-3063-EE40-A5F3-7FC48850E7B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9542">
            <a:off x="6991618" y="5566083"/>
            <a:ext cx="709078" cy="70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Picture 82" descr="5prior-sark">
            <a:extLst>
              <a:ext uri="{FF2B5EF4-FFF2-40B4-BE49-F238E27FC236}">
                <a16:creationId xmlns:a16="http://schemas.microsoft.com/office/drawing/2014/main" id="{38690CAC-8C4B-6245-B40F-5BB729CD21F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9542">
            <a:off x="7494777" y="3767575"/>
            <a:ext cx="860043" cy="83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Picture 83" descr="4.prior-sark">
            <a:extLst>
              <a:ext uri="{FF2B5EF4-FFF2-40B4-BE49-F238E27FC236}">
                <a16:creationId xmlns:a16="http://schemas.microsoft.com/office/drawing/2014/main" id="{BA94775A-4D8E-764B-8A4E-8C0674BE9A2E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9542">
            <a:off x="6868017" y="1968028"/>
            <a:ext cx="860043" cy="8451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FF677663-0C7D-FA43-8FB6-45BCBCE50890}"/>
              </a:ext>
            </a:extLst>
          </p:cNvPr>
          <p:cNvGrpSpPr/>
          <p:nvPr/>
        </p:nvGrpSpPr>
        <p:grpSpPr>
          <a:xfrm rot="568725">
            <a:off x="4781727" y="2856626"/>
            <a:ext cx="2729367" cy="2638214"/>
            <a:chOff x="3933825" y="1367090"/>
            <a:chExt cx="4324350" cy="4324350"/>
          </a:xfrm>
          <a:solidFill>
            <a:srgbClr val="9D2235"/>
          </a:solidFill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3B68093-DA60-414E-B6A7-062B51C2D39D}"/>
                </a:ext>
              </a:extLst>
            </p:cNvPr>
            <p:cNvGrpSpPr/>
            <p:nvPr/>
          </p:nvGrpSpPr>
          <p:grpSpPr>
            <a:xfrm>
              <a:off x="3933825" y="1367090"/>
              <a:ext cx="4324350" cy="4324350"/>
              <a:chOff x="916854" y="2017279"/>
              <a:chExt cx="2697163" cy="2433638"/>
            </a:xfrm>
            <a:grpFill/>
          </p:grpSpPr>
          <p:sp>
            <p:nvSpPr>
              <p:cNvPr id="76" name="Freeform 527">
                <a:extLst>
                  <a:ext uri="{FF2B5EF4-FFF2-40B4-BE49-F238E27FC236}">
                    <a16:creationId xmlns:a16="http://schemas.microsoft.com/office/drawing/2014/main" id="{CCE50F15-6860-BC47-B3F2-DFA887439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854" y="2017279"/>
                <a:ext cx="1546225" cy="1754188"/>
              </a:xfrm>
              <a:custGeom>
                <a:avLst/>
                <a:gdLst>
                  <a:gd name="T0" fmla="*/ 1412 w 2717"/>
                  <a:gd name="T1" fmla="*/ 2764 h 3417"/>
                  <a:gd name="T2" fmla="*/ 1335 w 2717"/>
                  <a:gd name="T3" fmla="*/ 2371 h 3417"/>
                  <a:gd name="T4" fmla="*/ 2353 w 2717"/>
                  <a:gd name="T5" fmla="*/ 1335 h 3417"/>
                  <a:gd name="T6" fmla="*/ 2717 w 2717"/>
                  <a:gd name="T7" fmla="*/ 663 h 3417"/>
                  <a:gd name="T8" fmla="*/ 2354 w 2717"/>
                  <a:gd name="T9" fmla="*/ 0 h 3417"/>
                  <a:gd name="T10" fmla="*/ 0 w 2717"/>
                  <a:gd name="T11" fmla="*/ 2371 h 3417"/>
                  <a:gd name="T12" fmla="*/ 242 w 2717"/>
                  <a:gd name="T13" fmla="*/ 3417 h 3417"/>
                  <a:gd name="T14" fmla="*/ 626 w 2717"/>
                  <a:gd name="T15" fmla="*/ 2785 h 3417"/>
                  <a:gd name="T16" fmla="*/ 1412 w 2717"/>
                  <a:gd name="T17" fmla="*/ 2764 h 3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17" h="3417">
                    <a:moveTo>
                      <a:pt x="1412" y="2764"/>
                    </a:moveTo>
                    <a:cubicBezTo>
                      <a:pt x="1362" y="2643"/>
                      <a:pt x="1335" y="2510"/>
                      <a:pt x="1335" y="2371"/>
                    </a:cubicBezTo>
                    <a:cubicBezTo>
                      <a:pt x="1335" y="1805"/>
                      <a:pt x="1789" y="1345"/>
                      <a:pt x="2353" y="1335"/>
                    </a:cubicBezTo>
                    <a:lnTo>
                      <a:pt x="2717" y="663"/>
                    </a:lnTo>
                    <a:lnTo>
                      <a:pt x="2354" y="0"/>
                    </a:lnTo>
                    <a:cubicBezTo>
                      <a:pt x="1052" y="9"/>
                      <a:pt x="0" y="1067"/>
                      <a:pt x="0" y="2371"/>
                    </a:cubicBezTo>
                    <a:cubicBezTo>
                      <a:pt x="0" y="2746"/>
                      <a:pt x="87" y="3101"/>
                      <a:pt x="242" y="3417"/>
                    </a:cubicBezTo>
                    <a:lnTo>
                      <a:pt x="626" y="2785"/>
                    </a:lnTo>
                    <a:lnTo>
                      <a:pt x="1412" y="27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Freeform 528">
                <a:extLst>
                  <a:ext uri="{FF2B5EF4-FFF2-40B4-BE49-F238E27FC236}">
                    <a16:creationId xmlns:a16="http://schemas.microsoft.com/office/drawing/2014/main" id="{349F7EA5-5C5F-E647-9AD6-6C20597E1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7667" y="2020454"/>
                <a:ext cx="1276350" cy="1819275"/>
              </a:xfrm>
              <a:custGeom>
                <a:avLst/>
                <a:gdLst>
                  <a:gd name="T0" fmla="*/ 0 w 2244"/>
                  <a:gd name="T1" fmla="*/ 1339 h 3548"/>
                  <a:gd name="T2" fmla="*/ 909 w 2244"/>
                  <a:gd name="T3" fmla="*/ 2367 h 3548"/>
                  <a:gd name="T4" fmla="*/ 768 w 2244"/>
                  <a:gd name="T5" fmla="*/ 2889 h 3548"/>
                  <a:gd name="T6" fmla="*/ 1161 w 2244"/>
                  <a:gd name="T7" fmla="*/ 3531 h 3548"/>
                  <a:gd name="T8" fmla="*/ 1929 w 2244"/>
                  <a:gd name="T9" fmla="*/ 3548 h 3548"/>
                  <a:gd name="T10" fmla="*/ 2244 w 2244"/>
                  <a:gd name="T11" fmla="*/ 2367 h 3548"/>
                  <a:gd name="T12" fmla="*/ 8 w 2244"/>
                  <a:gd name="T13" fmla="*/ 0 h 3548"/>
                  <a:gd name="T14" fmla="*/ 369 w 2244"/>
                  <a:gd name="T15" fmla="*/ 659 h 3548"/>
                  <a:gd name="T16" fmla="*/ 0 w 2244"/>
                  <a:gd name="T17" fmla="*/ 1339 h 3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44" h="3548">
                    <a:moveTo>
                      <a:pt x="0" y="1339"/>
                    </a:moveTo>
                    <a:cubicBezTo>
                      <a:pt x="512" y="1402"/>
                      <a:pt x="909" y="1838"/>
                      <a:pt x="909" y="2367"/>
                    </a:cubicBezTo>
                    <a:cubicBezTo>
                      <a:pt x="909" y="2558"/>
                      <a:pt x="857" y="2736"/>
                      <a:pt x="768" y="2889"/>
                    </a:cubicBezTo>
                    <a:lnTo>
                      <a:pt x="1161" y="3531"/>
                    </a:lnTo>
                    <a:lnTo>
                      <a:pt x="1929" y="3548"/>
                    </a:lnTo>
                    <a:cubicBezTo>
                      <a:pt x="2129" y="3200"/>
                      <a:pt x="2244" y="2797"/>
                      <a:pt x="2244" y="2367"/>
                    </a:cubicBezTo>
                    <a:cubicBezTo>
                      <a:pt x="2244" y="1103"/>
                      <a:pt x="1254" y="70"/>
                      <a:pt x="8" y="0"/>
                    </a:cubicBezTo>
                    <a:lnTo>
                      <a:pt x="369" y="659"/>
                    </a:lnTo>
                    <a:lnTo>
                      <a:pt x="0" y="13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Freeform 529">
                <a:extLst>
                  <a:ext uri="{FF2B5EF4-FFF2-40B4-BE49-F238E27FC236}">
                    <a16:creationId xmlns:a16="http://schemas.microsoft.com/office/drawing/2014/main" id="{EC3D0EAF-62E4-4841-9EED-A42B8861E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654" y="3503179"/>
                <a:ext cx="2295525" cy="947738"/>
              </a:xfrm>
              <a:custGeom>
                <a:avLst/>
                <a:gdLst>
                  <a:gd name="T0" fmla="*/ 2870 w 4033"/>
                  <a:gd name="T1" fmla="*/ 119 h 1848"/>
                  <a:gd name="T2" fmla="*/ 2057 w 4033"/>
                  <a:gd name="T3" fmla="*/ 513 h 1848"/>
                  <a:gd name="T4" fmla="*/ 1162 w 4033"/>
                  <a:gd name="T5" fmla="*/ 0 h 1848"/>
                  <a:gd name="T6" fmla="*/ 387 w 4033"/>
                  <a:gd name="T7" fmla="*/ 21 h 1848"/>
                  <a:gd name="T8" fmla="*/ 0 w 4033"/>
                  <a:gd name="T9" fmla="*/ 658 h 1848"/>
                  <a:gd name="T10" fmla="*/ 2057 w 4033"/>
                  <a:gd name="T11" fmla="*/ 1848 h 1848"/>
                  <a:gd name="T12" fmla="*/ 4033 w 4033"/>
                  <a:gd name="T13" fmla="*/ 788 h 1848"/>
                  <a:gd name="T14" fmla="*/ 3270 w 4033"/>
                  <a:gd name="T15" fmla="*/ 771 h 1848"/>
                  <a:gd name="T16" fmla="*/ 2870 w 4033"/>
                  <a:gd name="T17" fmla="*/ 119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33" h="1848">
                    <a:moveTo>
                      <a:pt x="2870" y="119"/>
                    </a:moveTo>
                    <a:cubicBezTo>
                      <a:pt x="2680" y="359"/>
                      <a:pt x="2387" y="513"/>
                      <a:pt x="2057" y="513"/>
                    </a:cubicBezTo>
                    <a:cubicBezTo>
                      <a:pt x="1675" y="513"/>
                      <a:pt x="1342" y="307"/>
                      <a:pt x="1162" y="0"/>
                    </a:cubicBezTo>
                    <a:lnTo>
                      <a:pt x="387" y="21"/>
                    </a:lnTo>
                    <a:lnTo>
                      <a:pt x="0" y="658"/>
                    </a:lnTo>
                    <a:cubicBezTo>
                      <a:pt x="410" y="1369"/>
                      <a:pt x="1177" y="1848"/>
                      <a:pt x="2057" y="1848"/>
                    </a:cubicBezTo>
                    <a:cubicBezTo>
                      <a:pt x="2882" y="1848"/>
                      <a:pt x="3608" y="1427"/>
                      <a:pt x="4033" y="788"/>
                    </a:cubicBezTo>
                    <a:lnTo>
                      <a:pt x="3270" y="771"/>
                    </a:lnTo>
                    <a:lnTo>
                      <a:pt x="2870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9" name="Freeform: Shape 27">
              <a:extLst>
                <a:ext uri="{FF2B5EF4-FFF2-40B4-BE49-F238E27FC236}">
                  <a16:creationId xmlns:a16="http://schemas.microsoft.com/office/drawing/2014/main" id="{D615B5AE-439D-304B-9462-EFE20A7C0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6" y="1367090"/>
              <a:ext cx="2280129" cy="3117030"/>
            </a:xfrm>
            <a:custGeom>
              <a:avLst/>
              <a:gdLst>
                <a:gd name="connsiteX0" fmla="*/ 2147846 w 2280129"/>
                <a:gd name="connsiteY0" fmla="*/ 0 h 3117030"/>
                <a:gd name="connsiteX1" fmla="*/ 2280129 w 2280129"/>
                <a:gd name="connsiteY1" fmla="*/ 241552 h 3117030"/>
                <a:gd name="connsiteX2" fmla="*/ 2162176 w 2280129"/>
                <a:gd name="connsiteY2" fmla="*/ 235596 h 3117030"/>
                <a:gd name="connsiteX3" fmla="*/ 235596 w 2280129"/>
                <a:gd name="connsiteY3" fmla="*/ 2162176 h 3117030"/>
                <a:gd name="connsiteX4" fmla="*/ 322212 w 2280129"/>
                <a:gd name="connsiteY4" fmla="*/ 2735082 h 3117030"/>
                <a:gd name="connsiteX5" fmla="*/ 371345 w 2280129"/>
                <a:gd name="connsiteY5" fmla="*/ 2869326 h 3117030"/>
                <a:gd name="connsiteX6" fmla="*/ 220807 w 2280129"/>
                <a:gd name="connsiteY6" fmla="*/ 3117030 h 3117030"/>
                <a:gd name="connsiteX7" fmla="*/ 0 w 2280129"/>
                <a:gd name="connsiteY7" fmla="*/ 2162856 h 3117030"/>
                <a:gd name="connsiteX8" fmla="*/ 2147846 w 2280129"/>
                <a:gd name="connsiteY8" fmla="*/ 0 h 311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0129" h="3117030">
                  <a:moveTo>
                    <a:pt x="2147846" y="0"/>
                  </a:moveTo>
                  <a:lnTo>
                    <a:pt x="2280129" y="241552"/>
                  </a:lnTo>
                  <a:lnTo>
                    <a:pt x="2162176" y="235596"/>
                  </a:lnTo>
                  <a:cubicBezTo>
                    <a:pt x="1098155" y="235596"/>
                    <a:pt x="235596" y="1098155"/>
                    <a:pt x="235596" y="2162176"/>
                  </a:cubicBezTo>
                  <a:cubicBezTo>
                    <a:pt x="235596" y="2361680"/>
                    <a:pt x="265921" y="2554101"/>
                    <a:pt x="322212" y="2735082"/>
                  </a:cubicBezTo>
                  <a:lnTo>
                    <a:pt x="371345" y="2869326"/>
                  </a:lnTo>
                  <a:lnTo>
                    <a:pt x="220807" y="3117030"/>
                  </a:lnTo>
                  <a:cubicBezTo>
                    <a:pt x="79381" y="2828771"/>
                    <a:pt x="0" y="2504936"/>
                    <a:pt x="0" y="2162856"/>
                  </a:cubicBezTo>
                  <a:cubicBezTo>
                    <a:pt x="0" y="973331"/>
                    <a:pt x="959870" y="8210"/>
                    <a:pt x="2147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3" name="Freeform: Shape 28">
              <a:extLst>
                <a:ext uri="{FF2B5EF4-FFF2-40B4-BE49-F238E27FC236}">
                  <a16:creationId xmlns:a16="http://schemas.microsoft.com/office/drawing/2014/main" id="{6DCCB997-A85B-9840-A7F4-709699FE6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9104" y="1372732"/>
              <a:ext cx="2039071" cy="3232684"/>
            </a:xfrm>
            <a:custGeom>
              <a:avLst/>
              <a:gdLst>
                <a:gd name="connsiteX0" fmla="*/ 0 w 2039071"/>
                <a:gd name="connsiteY0" fmla="*/ 0 h 3232684"/>
                <a:gd name="connsiteX1" fmla="*/ 2039071 w 2039071"/>
                <a:gd name="connsiteY1" fmla="*/ 2156641 h 3232684"/>
                <a:gd name="connsiteX2" fmla="*/ 1751814 w 2039071"/>
                <a:gd name="connsiteY2" fmla="*/ 3232684 h 3232684"/>
                <a:gd name="connsiteX3" fmla="*/ 1478736 w 2039071"/>
                <a:gd name="connsiteY3" fmla="*/ 3226645 h 3232684"/>
                <a:gd name="connsiteX4" fmla="*/ 1570950 w 2039071"/>
                <a:gd name="connsiteY4" fmla="*/ 3074857 h 3232684"/>
                <a:gd name="connsiteX5" fmla="*/ 1803477 w 2039071"/>
                <a:gd name="connsiteY5" fmla="*/ 2156534 h 3232684"/>
                <a:gd name="connsiteX6" fmla="*/ 265170 w 2039071"/>
                <a:gd name="connsiteY6" fmla="*/ 269095 h 3232684"/>
                <a:gd name="connsiteX7" fmla="*/ 136797 w 2039071"/>
                <a:gd name="connsiteY7" fmla="*/ 249503 h 3232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9071" h="3232684">
                  <a:moveTo>
                    <a:pt x="0" y="0"/>
                  </a:moveTo>
                  <a:cubicBezTo>
                    <a:pt x="1136262" y="63779"/>
                    <a:pt x="2039071" y="1004975"/>
                    <a:pt x="2039071" y="2156641"/>
                  </a:cubicBezTo>
                  <a:cubicBezTo>
                    <a:pt x="2039071" y="2548427"/>
                    <a:pt x="1934199" y="2915611"/>
                    <a:pt x="1751814" y="3232684"/>
                  </a:cubicBezTo>
                  <a:lnTo>
                    <a:pt x="1478736" y="3226645"/>
                  </a:lnTo>
                  <a:lnTo>
                    <a:pt x="1570950" y="3074857"/>
                  </a:lnTo>
                  <a:cubicBezTo>
                    <a:pt x="1719243" y="2801873"/>
                    <a:pt x="1803477" y="2489041"/>
                    <a:pt x="1803477" y="2156534"/>
                  </a:cubicBezTo>
                  <a:cubicBezTo>
                    <a:pt x="1803477" y="1225516"/>
                    <a:pt x="1143081" y="448742"/>
                    <a:pt x="265170" y="269095"/>
                  </a:cubicBezTo>
                  <a:lnTo>
                    <a:pt x="136797" y="24950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: Shape 29">
              <a:extLst>
                <a:ext uri="{FF2B5EF4-FFF2-40B4-BE49-F238E27FC236}">
                  <a16:creationId xmlns:a16="http://schemas.microsoft.com/office/drawing/2014/main" id="{27D69734-4669-214C-843C-7F0ECBEC1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8891" y="4368643"/>
              <a:ext cx="3680405" cy="1322797"/>
            </a:xfrm>
            <a:custGeom>
              <a:avLst/>
              <a:gdLst>
                <a:gd name="connsiteX0" fmla="*/ 145028 w 3680405"/>
                <a:gd name="connsiteY0" fmla="*/ 0 h 1322797"/>
                <a:gd name="connsiteX1" fmla="*/ 183058 w 3680405"/>
                <a:gd name="connsiteY1" fmla="*/ 78946 h 1322797"/>
                <a:gd name="connsiteX2" fmla="*/ 1877110 w 3680405"/>
                <a:gd name="connsiteY2" fmla="*/ 1087203 h 1322797"/>
                <a:gd name="connsiteX3" fmla="*/ 3363753 w 3680405"/>
                <a:gd name="connsiteY3" fmla="*/ 386107 h 1322797"/>
                <a:gd name="connsiteX4" fmla="*/ 3390461 w 3680405"/>
                <a:gd name="connsiteY4" fmla="*/ 350391 h 1322797"/>
                <a:gd name="connsiteX5" fmla="*/ 3680405 w 3680405"/>
                <a:gd name="connsiteY5" fmla="*/ 356842 h 1322797"/>
                <a:gd name="connsiteX6" fmla="*/ 1877162 w 3680405"/>
                <a:gd name="connsiteY6" fmla="*/ 1322797 h 1322797"/>
                <a:gd name="connsiteX7" fmla="*/ 0 w 3680405"/>
                <a:gd name="connsiteY7" fmla="*/ 238376 h 132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80405" h="1322797">
                  <a:moveTo>
                    <a:pt x="145028" y="0"/>
                  </a:moveTo>
                  <a:lnTo>
                    <a:pt x="183058" y="78946"/>
                  </a:lnTo>
                  <a:cubicBezTo>
                    <a:pt x="509304" y="679509"/>
                    <a:pt x="1145596" y="1087203"/>
                    <a:pt x="1877110" y="1087203"/>
                  </a:cubicBezTo>
                  <a:cubicBezTo>
                    <a:pt x="2475622" y="1087203"/>
                    <a:pt x="3010390" y="814284"/>
                    <a:pt x="3363753" y="386107"/>
                  </a:cubicBezTo>
                  <a:lnTo>
                    <a:pt x="3390461" y="350391"/>
                  </a:lnTo>
                  <a:lnTo>
                    <a:pt x="3680405" y="356842"/>
                  </a:lnTo>
                  <a:cubicBezTo>
                    <a:pt x="3292562" y="939149"/>
                    <a:pt x="2630034" y="1322797"/>
                    <a:pt x="1877162" y="1322797"/>
                  </a:cubicBezTo>
                  <a:cubicBezTo>
                    <a:pt x="1074098" y="1322797"/>
                    <a:pt x="374155" y="886295"/>
                    <a:pt x="0" y="2383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DA7146AD-39E1-0D4E-A9F8-90E6D9B5F988}"/>
              </a:ext>
            </a:extLst>
          </p:cNvPr>
          <p:cNvSpPr txBox="1"/>
          <p:nvPr/>
        </p:nvSpPr>
        <p:spPr>
          <a:xfrm rot="18900000">
            <a:off x="4501398" y="3311829"/>
            <a:ext cx="1908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pc="16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VIENLĪDZĪGAS IESPĒJAS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6BBCEEA-B550-5847-8D7C-F0213EB1EDEC}"/>
              </a:ext>
            </a:extLst>
          </p:cNvPr>
          <p:cNvSpPr txBox="1"/>
          <p:nvPr/>
        </p:nvSpPr>
        <p:spPr>
          <a:xfrm rot="3860610">
            <a:off x="5921584" y="3648460"/>
            <a:ext cx="2054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pc="16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PRODUKTIVITĀTE</a:t>
            </a:r>
          </a:p>
          <a:p>
            <a:pPr algn="ctr"/>
            <a:r>
              <a:rPr lang="en-US" sz="1200" b="1" spc="16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 IENĀKUMI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60C5819-ACBC-1C41-BA41-B3BE22AFD953}"/>
              </a:ext>
            </a:extLst>
          </p:cNvPr>
          <p:cNvSpPr txBox="1"/>
          <p:nvPr/>
        </p:nvSpPr>
        <p:spPr>
          <a:xfrm>
            <a:off x="5231074" y="4799763"/>
            <a:ext cx="1570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spc="16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SOCIĀLĀ UZTICĒŠANĀS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B3FA962-F238-FD40-B2B6-C134F6746D49}"/>
              </a:ext>
            </a:extLst>
          </p:cNvPr>
          <p:cNvCxnSpPr>
            <a:cxnSpLocks/>
            <a:stCxn id="89" idx="1"/>
            <a:endCxn id="88" idx="3"/>
          </p:cNvCxnSpPr>
          <p:nvPr/>
        </p:nvCxnSpPr>
        <p:spPr>
          <a:xfrm flipH="1">
            <a:off x="10083264" y="1308741"/>
            <a:ext cx="184785" cy="7412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AutoShape 121">
            <a:extLst>
              <a:ext uri="{FF2B5EF4-FFF2-40B4-BE49-F238E27FC236}">
                <a16:creationId xmlns:a16="http://schemas.microsoft.com/office/drawing/2014/main" id="{31F3482B-3ACD-2C49-9CB5-0A03DFDCC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6414" y="1047797"/>
            <a:ext cx="1780639" cy="517968"/>
          </a:xfrm>
          <a:prstGeom prst="flowChartAlternateProcess">
            <a:avLst/>
          </a:prstGeom>
          <a:solidFill>
            <a:srgbClr val="9D2235"/>
          </a:solidFill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63500" dist="29783" dir="3885598" algn="ctr" rotWithShape="0">
              <a:srgbClr val="4E6128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lv-LV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STRATĒĢISKIE MĒRĶI</a:t>
            </a:r>
            <a:endParaRPr lang="en-US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8" name="Rectangle: Rounded Corners 343">
            <a:extLst>
              <a:ext uri="{FF2B5EF4-FFF2-40B4-BE49-F238E27FC236}">
                <a16:creationId xmlns:a16="http://schemas.microsoft.com/office/drawing/2014/main" id="{1087F53F-0EFB-ED4E-BE54-3B9A9E0CC5AE}"/>
              </a:ext>
            </a:extLst>
          </p:cNvPr>
          <p:cNvSpPr/>
          <p:nvPr/>
        </p:nvSpPr>
        <p:spPr>
          <a:xfrm>
            <a:off x="8302626" y="1057169"/>
            <a:ext cx="1780638" cy="517968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Prioritātes</a:t>
            </a:r>
          </a:p>
        </p:txBody>
      </p:sp>
      <p:sp>
        <p:nvSpPr>
          <p:cNvPr id="89" name="Rectangle: Rounded Corners 342">
            <a:extLst>
              <a:ext uri="{FF2B5EF4-FFF2-40B4-BE49-F238E27FC236}">
                <a16:creationId xmlns:a16="http://schemas.microsoft.com/office/drawing/2014/main" id="{B495B058-615D-9B41-907E-17C7A6DF70F0}"/>
              </a:ext>
            </a:extLst>
          </p:cNvPr>
          <p:cNvSpPr/>
          <p:nvPr/>
        </p:nvSpPr>
        <p:spPr>
          <a:xfrm>
            <a:off x="10268049" y="1049757"/>
            <a:ext cx="1780638" cy="517968"/>
          </a:xfrm>
          <a:prstGeom prst="round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Rīcības virzieni</a:t>
            </a:r>
          </a:p>
        </p:txBody>
      </p:sp>
      <p:sp>
        <p:nvSpPr>
          <p:cNvPr id="90" name="Rectangle: Rounded Corners 342">
            <a:extLst>
              <a:ext uri="{FF2B5EF4-FFF2-40B4-BE49-F238E27FC236}">
                <a16:creationId xmlns:a16="http://schemas.microsoft.com/office/drawing/2014/main" id="{63432997-E4E1-0A48-8172-7DD1DD3FEAC4}"/>
              </a:ext>
            </a:extLst>
          </p:cNvPr>
          <p:cNvSpPr/>
          <p:nvPr/>
        </p:nvSpPr>
        <p:spPr>
          <a:xfrm>
            <a:off x="3843944" y="1023161"/>
            <a:ext cx="2067271" cy="539556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 dirty="0">
                <a:solidFill>
                  <a:srgbClr val="9411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VADMOTĪVS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3061470E-F70D-4E49-8E0E-A3D79D941D96}"/>
              </a:ext>
            </a:extLst>
          </p:cNvPr>
          <p:cNvCxnSpPr>
            <a:cxnSpLocks/>
            <a:stCxn id="88" idx="1"/>
            <a:endCxn id="87" idx="3"/>
          </p:cNvCxnSpPr>
          <p:nvPr/>
        </p:nvCxnSpPr>
        <p:spPr>
          <a:xfrm flipH="1" flipV="1">
            <a:off x="8127053" y="1306781"/>
            <a:ext cx="175573" cy="9372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Brace 4">
            <a:extLst>
              <a:ext uri="{FF2B5EF4-FFF2-40B4-BE49-F238E27FC236}">
                <a16:creationId xmlns:a16="http://schemas.microsoft.com/office/drawing/2014/main" id="{4EAEF266-8B42-7948-ACA7-A51E8B8D6387}"/>
              </a:ext>
            </a:extLst>
          </p:cNvPr>
          <p:cNvSpPr/>
          <p:nvPr/>
        </p:nvSpPr>
        <p:spPr>
          <a:xfrm rot="16200000">
            <a:off x="8926517" y="-2049457"/>
            <a:ext cx="547442" cy="5983524"/>
          </a:xfrm>
          <a:prstGeom prst="rightBrace">
            <a:avLst>
              <a:gd name="adj1" fmla="val 54676"/>
              <a:gd name="adj2" fmla="val 50320"/>
            </a:avLst>
          </a:prstGeom>
          <a:ln w="28575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: Rounded Corners 343">
            <a:extLst>
              <a:ext uri="{FF2B5EF4-FFF2-40B4-BE49-F238E27FC236}">
                <a16:creationId xmlns:a16="http://schemas.microsoft.com/office/drawing/2014/main" id="{7C1DBFF0-8122-4EB7-8F1D-721EDA15EB11}"/>
              </a:ext>
            </a:extLst>
          </p:cNvPr>
          <p:cNvSpPr/>
          <p:nvPr/>
        </p:nvSpPr>
        <p:spPr>
          <a:xfrm>
            <a:off x="3814756" y="92610"/>
            <a:ext cx="2140996" cy="474999"/>
          </a:xfrm>
          <a:prstGeom prst="roundRect">
            <a:avLst/>
          </a:prstGeom>
          <a:noFill/>
          <a:ln w="127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VĪZIJAS DAĻA</a:t>
            </a:r>
          </a:p>
        </p:txBody>
      </p:sp>
      <p:sp>
        <p:nvSpPr>
          <p:cNvPr id="95" name="Right Brace 94">
            <a:extLst>
              <a:ext uri="{FF2B5EF4-FFF2-40B4-BE49-F238E27FC236}">
                <a16:creationId xmlns:a16="http://schemas.microsoft.com/office/drawing/2014/main" id="{3A6E019B-C50B-4B29-B124-39DD121E05A9}"/>
              </a:ext>
            </a:extLst>
          </p:cNvPr>
          <p:cNvSpPr/>
          <p:nvPr/>
        </p:nvSpPr>
        <p:spPr>
          <a:xfrm rot="16200000">
            <a:off x="4628421" y="-269118"/>
            <a:ext cx="514981" cy="2448946"/>
          </a:xfrm>
          <a:prstGeom prst="rightBrace">
            <a:avLst>
              <a:gd name="adj1" fmla="val 54676"/>
              <a:gd name="adj2" fmla="val 50320"/>
            </a:avLst>
          </a:prstGeom>
          <a:ln w="28575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: Rounded Corners 343">
            <a:extLst>
              <a:ext uri="{FF2B5EF4-FFF2-40B4-BE49-F238E27FC236}">
                <a16:creationId xmlns:a16="http://schemas.microsoft.com/office/drawing/2014/main" id="{BA56D73E-E4B6-4698-A1AB-410BA6252B4C}"/>
              </a:ext>
            </a:extLst>
          </p:cNvPr>
          <p:cNvSpPr/>
          <p:nvPr/>
        </p:nvSpPr>
        <p:spPr>
          <a:xfrm>
            <a:off x="8128547" y="71973"/>
            <a:ext cx="2143382" cy="474999"/>
          </a:xfrm>
          <a:prstGeom prst="roundRect">
            <a:avLst/>
          </a:prstGeom>
          <a:noFill/>
          <a:ln w="127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OPERACIONĀLĀ DAĻA</a:t>
            </a:r>
          </a:p>
        </p:txBody>
      </p:sp>
    </p:spTree>
    <p:extLst>
      <p:ext uri="{BB962C8B-B14F-4D97-AF65-F5344CB8AC3E}">
        <p14:creationId xmlns:p14="http://schemas.microsoft.com/office/powerpoint/2010/main" val="1934330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2FF29E-7AEB-0C4E-B484-DF5552118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lv-LV" sz="4000" b="1" kern="1200" dirty="0" err="1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Kvalitatīva</a:t>
            </a:r>
            <a:r>
              <a:rPr lang="en-US" altLang="lv-LV" sz="4000" b="1" kern="1200" dirty="0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lv-LV" sz="4000" b="1" kern="1200" dirty="0" err="1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dzīves</a:t>
            </a:r>
            <a:r>
              <a:rPr lang="en-US" altLang="lv-LV" sz="4000" b="1" kern="1200" dirty="0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vide un </a:t>
            </a:r>
            <a:r>
              <a:rPr lang="en-US" altLang="lv-LV" sz="4000" b="1" kern="1200" dirty="0" err="1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teritoriju</a:t>
            </a:r>
            <a:r>
              <a:rPr lang="en-US" altLang="lv-LV" sz="4000" b="1" kern="1200" dirty="0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lv-LV" sz="4000" b="1" kern="1200" dirty="0" err="1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attīstība</a:t>
            </a:r>
            <a:br>
              <a:rPr lang="en-US" altLang="lv-LV" sz="4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4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4000" b="1" kern="12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6">
            <a:extLst>
              <a:ext uri="{FF2B5EF4-FFF2-40B4-BE49-F238E27FC236}">
                <a16:creationId xmlns:a16="http://schemas.microsoft.com/office/drawing/2014/main" id="{8487BEE3-601F-ED4F-813B-B9C987CBC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98" t="-25409" r="-19498" b="-25409"/>
          <a:stretch>
            <a:fillRect/>
          </a:stretch>
        </p:blipFill>
        <p:spPr bwMode="auto">
          <a:xfrm>
            <a:off x="321564" y="462630"/>
            <a:ext cx="1720808" cy="183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08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D223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19450" y="41250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lv-LV" sz="2800" b="1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NAP2027 izvēles</a:t>
            </a:r>
            <a:endParaRPr lang="lv-LV" sz="2800" b="1" dirty="0">
              <a:solidFill>
                <a:srgbClr val="9D223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1563" y="1242790"/>
            <a:ext cx="48056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NAV</a:t>
            </a:r>
            <a:r>
              <a:rPr lang="lv-LV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dublēts Latvija2030 noteiktais</a:t>
            </a:r>
          </a:p>
          <a:p>
            <a:endParaRPr lang="lv-LV" sz="20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lv-LV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NAV</a:t>
            </a:r>
            <a:r>
              <a:rPr lang="lv-LV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veikts teritoriju pretnostatījums</a:t>
            </a:r>
          </a:p>
          <a:p>
            <a:endParaRPr lang="lv-LV" sz="20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lv-LV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NAV</a:t>
            </a:r>
            <a:r>
              <a:rPr lang="lv-LV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ranžētas</a:t>
            </a:r>
            <a:r>
              <a:rPr lang="lv-LV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teritorijas pēc to svarīguma</a:t>
            </a:r>
          </a:p>
          <a:p>
            <a:endParaRPr lang="lv-LV" sz="20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lv-LV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NAV</a:t>
            </a:r>
            <a:r>
              <a:rPr lang="lv-LV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reglamentēta atsevišķu tautsaimniecības nozaru teritoriālā attīstība </a:t>
            </a:r>
            <a:endParaRPr lang="lv-LV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66114" y="1704454"/>
            <a:ext cx="49489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0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 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noteikts, ka mērķi, prioritātes, rīcības virzieni, uzdevumi </a:t>
            </a:r>
            <a:r>
              <a:rPr lang="lv-LV" sz="20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kopumā ir virzīti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uz integrētu un ilgtspējīgu attīstību visā valsts teritorijā </a:t>
            </a:r>
          </a:p>
          <a:p>
            <a:endParaRPr lang="lv-LV" sz="2000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lv-LV" sz="20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</a:t>
            </a:r>
            <a:r>
              <a:rPr lang="lv-LV" sz="2000" dirty="0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noteikti attīstības akcenti </a:t>
            </a:r>
          </a:p>
          <a:p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katrai nacionālo interešu telpai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0100" y="4947524"/>
            <a:ext cx="493123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sz="1400" dirty="0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noteiks teritoriju pārvalde &amp; sabiedrība</a:t>
            </a:r>
          </a:p>
          <a:p>
            <a:pPr algn="r"/>
            <a:endParaRPr lang="lv-LV" sz="2000" b="1" dirty="0">
              <a:solidFill>
                <a:srgbClr val="9D223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lv-LV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AUTONOMIJAS princips</a:t>
            </a:r>
            <a:endParaRPr lang="lv-LV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lv-LV" sz="2000" dirty="0">
              <a:solidFill>
                <a:srgbClr val="9D223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03597" y="5174269"/>
            <a:ext cx="36086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v-LV" sz="2000" b="1" dirty="0">
              <a:solidFill>
                <a:srgbClr val="9D223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lv-LV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SINERĢIJAS princips</a:t>
            </a:r>
            <a:endParaRPr lang="lv-LV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lv-LV" sz="2000" dirty="0">
              <a:solidFill>
                <a:srgbClr val="9D223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21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3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2064</Words>
  <Application>Microsoft Office PowerPoint</Application>
  <PresentationFormat>Widescreen</PresentationFormat>
  <Paragraphs>453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宋体</vt:lpstr>
      <vt:lpstr>Arial</vt:lpstr>
      <vt:lpstr>Calibri</vt:lpstr>
      <vt:lpstr>Calibri Light</vt:lpstr>
      <vt:lpstr>Symbol</vt:lpstr>
      <vt:lpstr>Times New Roman</vt:lpstr>
      <vt:lpstr>Tw Cen MT</vt:lpstr>
      <vt:lpstr>Verdana</vt:lpstr>
      <vt:lpstr>Office Theme</vt:lpstr>
      <vt:lpstr>93_Prezentacija_templateLV</vt:lpstr>
      <vt:lpstr>Nacionālais attīstības plāns  2021.-2027. gadam</vt:lpstr>
      <vt:lpstr>PowerPoint Presentation</vt:lpstr>
      <vt:lpstr>NAP2020 īstenošana</vt:lpstr>
      <vt:lpstr>NAP2027- fundamentālie pārmaiņu virzieni,  stratēģiskie mērķi un prioritātes</vt:lpstr>
      <vt:lpstr>PowerPoint Presentation</vt:lpstr>
      <vt:lpstr>PowerPoint Presentation</vt:lpstr>
      <vt:lpstr>NAP2027 IETVARS </vt:lpstr>
      <vt:lpstr>Kvalitatīva dzīves vide un teritoriju attīstība  </vt:lpstr>
      <vt:lpstr>PowerPoint Presentation</vt:lpstr>
      <vt:lpstr>Latvija2030 telpiskās attīstības  perspektīvas pārnese uz NAP2027</vt:lpstr>
      <vt:lpstr>PowerPoint Presentation</vt:lpstr>
      <vt:lpstr>PowerPoint Presentation</vt:lpstr>
      <vt:lpstr>PowerPoint Presentation</vt:lpstr>
      <vt:lpstr>PowerPoint Presentation</vt:lpstr>
      <vt:lpstr>Turpmākie soļi</vt:lpstr>
      <vt:lpstr>NAP2027 1. redakcijas sabiedriskā apspriešana</vt:lpstr>
      <vt:lpstr>NAP2027 sasaiste ar finanšu resursiem</vt:lpstr>
      <vt:lpstr>Svarīgākie nākamie darbi </vt:lpstr>
      <vt:lpstr>Ar atbildību par Latvijas nākotni! </vt:lpstr>
      <vt:lpstr>Stratēģisko mērķu indikatori</vt:lpstr>
      <vt:lpstr>Stratēģisko mērķu indikatori</vt:lpstr>
      <vt:lpstr>Stratēģisko mērķu indikatori</vt:lpstr>
      <vt:lpstr>PowerPoint Presentation</vt:lpstr>
      <vt:lpstr>PowerPoint Presentation</vt:lpstr>
      <vt:lpstr>PowerPoint Presentation</vt:lpstr>
      <vt:lpstr>NAP2027 sasaiste ar finanšu resursiem</vt:lpstr>
      <vt:lpstr> ES fondu ieguldījumi uz 1 iedzīvotāju reģionu dalījumā</vt:lpstr>
      <vt:lpstr>ES fondu ieguldījumi reģionālā dalījumā </vt:lpstr>
      <vt:lpstr>Ekonomiski aktīvo uzņēmumu skaits (Avots:CSP) </vt:lpstr>
      <vt:lpstr>Ekonomiskās aktivitātes līmenis (Ekonomiski aktīvo iedzīvotāju īpatsvars atbilstošās vecuma grupas iedzīvotāju kopskaitā, procentos AVOTS: CSP)</vt:lpstr>
      <vt:lpstr>Nodarbinātības līmenis (Nodarbināto iedzīvotāju īpatsvars atbilstošās vecuma grupas iedzīvotāju kopskaitā, procentos Avots:CSP)</vt:lpstr>
      <vt:lpstr>PowerPoint Presentation</vt:lpstr>
    </vt:vector>
  </TitlesOfParts>
  <Company>PKC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Nacionālais attīstības plāns  2021.-2027. gadam</dc:title>
  <dc:creator>Vladislavs Vesperis, 67082812, vladislavs.vesperis@pkc.mk.gov.lv</dc:creator>
  <cp:lastModifiedBy>Peteris Vilks</cp:lastModifiedBy>
  <cp:revision>77</cp:revision>
  <dcterms:created xsi:type="dcterms:W3CDTF">2019-09-24T21:43:55Z</dcterms:created>
  <dcterms:modified xsi:type="dcterms:W3CDTF">2019-10-10T14:45:30Z</dcterms:modified>
</cp:coreProperties>
</file>