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 showSpecialPlsOnTitleSld="0">
  <p:sldMasterIdLst>
    <p:sldMasterId id="2147483665" r:id="rId4"/>
    <p:sldMasterId id="214748366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66C56AEB-1749-475B-AD79-8EC71AF6D7DC}">
  <a:tblStyle styleId="{66C56AEB-1749-475B-AD79-8EC71AF6D7DC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5E6"/>
          </a:solidFill>
        </a:fill>
      </a:tcStyle>
    </a:wholeTbl>
    <a:band1H>
      <a:tcTxStyle b="off" i="off"/>
      <a:tcStyle>
        <a:fill>
          <a:solidFill>
            <a:srgbClr val="FEEACA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FEEACA"/>
          </a:solidFill>
        </a:fill>
      </a:tcStyle>
    </a:band1V>
    <a:band2V>
      <a:tcTxStyle b="off" i="off"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769297542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0" name="Google Shape;150;g5769297542_0_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576929754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" name="Google Shape;157;g5769297542_0_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5769297542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5" name="Google Shape;165;g5769297542_0_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5769297542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" name="Google Shape;171;g5769297542_0_9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5769297542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7" name="Google Shape;177;g5769297542_0_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769297542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4" name="Google Shape;184;g5769297542_0_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769297542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Rituāls - performance - pateicība upei par zivi</a:t>
            </a:r>
            <a:endParaRPr/>
          </a:p>
        </p:txBody>
      </p:sp>
      <p:sp>
        <p:nvSpPr>
          <p:cNvPr id="191" name="Google Shape;191;g5769297542_0_1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769297542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7" name="Google Shape;197;g5769297542_0_1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5769297542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Ziedojuma saņemšana</a:t>
            </a:r>
            <a:endParaRPr/>
          </a:p>
        </p:txBody>
      </p:sp>
      <p:sp>
        <p:nvSpPr>
          <p:cNvPr id="204" name="Google Shape;204;g5769297542_0_1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5769297542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1" name="Google Shape;211;g5769297542_0_1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5769297542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8" name="Google Shape;218;g5769297542_0_1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5769297542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5" name="Google Shape;225;g5769297542_0_1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5769297542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Ziedojuma palaišana atpakaļ upē</a:t>
            </a:r>
            <a:endParaRPr/>
          </a:p>
        </p:txBody>
      </p:sp>
      <p:sp>
        <p:nvSpPr>
          <p:cNvPr id="233" name="Google Shape;233;g5769297542_0_1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576929754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0" name="Google Shape;240;g5769297542_0_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5769297542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6" name="Google Shape;246;g5769297542_0_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769297542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4" name="Google Shape;254;g5769297542_0_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5769297542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1" name="Google Shape;261;g5769297542_0_1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7" name="Google Shape;267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" name="Google Shape;105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" name="Google Shape;112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76929754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" name="Google Shape;118;g5769297542_0_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769297542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Kanādā: pasaka par cieņu pret lasi, ko stāsta maziem bērniem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Grenlandē: zēna pirmās zivs noķeršana kā iniciācijas rituāls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Taivānā: pirms zvejas dziedama dziesma - īsta vīra atbildība pret zveju un upi</a:t>
            </a:r>
            <a:endParaRPr/>
          </a:p>
        </p:txBody>
      </p:sp>
      <p:sp>
        <p:nvSpPr>
          <p:cNvPr id="124" name="Google Shape;124;g5769297542_0_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576929754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" name="Google Shape;129;g5769297542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769297542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" name="Google Shape;136;g5769297542_0_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5769297542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" name="Google Shape;143;g5769297542_0_10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6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CK BIG ORIGAMI">
  <p:cSld name="BLANCK BIG ORIGAMI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>
  <p:cSld name="Custom Layou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type="title"/>
          </p:nvPr>
        </p:nvSpPr>
        <p:spPr>
          <a:xfrm>
            <a:off x="468000" y="432000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Table page">
  <p:cSld name="CONTENT Table pag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title"/>
          </p:nvPr>
        </p:nvSpPr>
        <p:spPr>
          <a:xfrm>
            <a:off x="467544" y="432000"/>
            <a:ext cx="8229600" cy="63408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7" name="Google Shape;57;p13"/>
          <p:cNvSpPr txBox="1"/>
          <p:nvPr/>
        </p:nvSpPr>
        <p:spPr>
          <a:xfrm>
            <a:off x="539552" y="1340768"/>
            <a:ext cx="81369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3"/>
          <p:cNvSpPr txBox="1"/>
          <p:nvPr>
            <p:ph idx="1" type="body"/>
          </p:nvPr>
        </p:nvSpPr>
        <p:spPr>
          <a:xfrm>
            <a:off x="467544" y="5157788"/>
            <a:ext cx="8208144" cy="12235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page + legend" type="objTx">
  <p:cSld name="OBJECT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457200" y="1196752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1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575050" y="1205802"/>
            <a:ext cx="5111750" cy="49203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14"/>
          <p:cNvSpPr txBox="1"/>
          <p:nvPr>
            <p:ph idx="2" type="body"/>
          </p:nvPr>
        </p:nvSpPr>
        <p:spPr>
          <a:xfrm>
            <a:off x="457200" y="2492896"/>
            <a:ext cx="3008313" cy="30572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page Light Green origami">
  <p:cSld name="CONTENTpage Light Green origami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980728" y="1093028"/>
            <a:ext cx="6153684" cy="564834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/>
          <p:nvPr>
            <p:ph type="title"/>
          </p:nvPr>
        </p:nvSpPr>
        <p:spPr>
          <a:xfrm>
            <a:off x="457200" y="1196752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457200" y="2492896"/>
            <a:ext cx="3008313" cy="30572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2" type="body"/>
          </p:nvPr>
        </p:nvSpPr>
        <p:spPr>
          <a:xfrm>
            <a:off x="3575050" y="1205802"/>
            <a:ext cx="5111750" cy="49203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page Yellow origami">
  <p:cSld name="CONTENTpage Yellow origami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980728" y="1093028"/>
            <a:ext cx="6153684" cy="564833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/>
          <p:nvPr>
            <p:ph type="title"/>
          </p:nvPr>
        </p:nvSpPr>
        <p:spPr>
          <a:xfrm>
            <a:off x="457200" y="1196752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1" name="Google Shape;71;p16"/>
          <p:cNvSpPr txBox="1"/>
          <p:nvPr>
            <p:ph idx="1" type="body"/>
          </p:nvPr>
        </p:nvSpPr>
        <p:spPr>
          <a:xfrm>
            <a:off x="457200" y="2492896"/>
            <a:ext cx="3008313" cy="30572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2" type="body"/>
          </p:nvPr>
        </p:nvSpPr>
        <p:spPr>
          <a:xfrm>
            <a:off x="3575050" y="1205802"/>
            <a:ext cx="5111750" cy="49203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page Blue origami">
  <p:cSld name="CONTENTpage Blue origami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980728" y="1093028"/>
            <a:ext cx="6153683" cy="564833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7"/>
          <p:cNvSpPr txBox="1"/>
          <p:nvPr>
            <p:ph type="title"/>
          </p:nvPr>
        </p:nvSpPr>
        <p:spPr>
          <a:xfrm>
            <a:off x="457200" y="1196752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457200" y="2492896"/>
            <a:ext cx="3008313" cy="30572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3575050" y="1205802"/>
            <a:ext cx="5111750" cy="49203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page Dark Green origami">
  <p:cSld name="CONTENTpage Dark Green origami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980728" y="1093028"/>
            <a:ext cx="6153683" cy="564833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8"/>
          <p:cNvSpPr txBox="1"/>
          <p:nvPr>
            <p:ph type="title"/>
          </p:nvPr>
        </p:nvSpPr>
        <p:spPr>
          <a:xfrm>
            <a:off x="457200" y="1196752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1" name="Google Shape;81;p18"/>
          <p:cNvSpPr txBox="1"/>
          <p:nvPr>
            <p:ph idx="1" type="body"/>
          </p:nvPr>
        </p:nvSpPr>
        <p:spPr>
          <a:xfrm>
            <a:off x="457200" y="2492896"/>
            <a:ext cx="3008313" cy="30572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p18"/>
          <p:cNvSpPr txBox="1"/>
          <p:nvPr>
            <p:ph idx="2" type="body"/>
          </p:nvPr>
        </p:nvSpPr>
        <p:spPr>
          <a:xfrm>
            <a:off x="3575050" y="1205802"/>
            <a:ext cx="5111750" cy="49203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page Image square + legend" type="picTx">
  <p:cSld name="PICTURE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1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5" name="Google Shape;85;p19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19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ASIC title page">
  <p:cSld name="BASIC title pag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ctrTitle"/>
          </p:nvPr>
        </p:nvSpPr>
        <p:spPr>
          <a:xfrm>
            <a:off x="685800" y="3501008"/>
            <a:ext cx="7772400" cy="79451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02162" y="753807"/>
            <a:ext cx="4534901" cy="22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ASIC Thank you page">
  <p:cSld name="BASIC Thank you pag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ctrTitle"/>
          </p:nvPr>
        </p:nvSpPr>
        <p:spPr>
          <a:xfrm>
            <a:off x="685800" y="3344385"/>
            <a:ext cx="7772400" cy="79451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4"/>
          <p:cNvSpPr txBox="1"/>
          <p:nvPr>
            <p:ph idx="1" type="subTitle"/>
          </p:nvPr>
        </p:nvSpPr>
        <p:spPr>
          <a:xfrm>
            <a:off x="467544" y="6165304"/>
            <a:ext cx="4104456" cy="4320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4"/>
          <p:cNvSpPr txBox="1"/>
          <p:nvPr/>
        </p:nvSpPr>
        <p:spPr>
          <a:xfrm>
            <a:off x="5724128" y="6165304"/>
            <a:ext cx="2808312" cy="4320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</a:pPr>
            <a:r>
              <a:rPr b="1" i="1" lang="en-GB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Project smedia</a:t>
            </a:r>
            <a:endParaRPr b="1" i="1" sz="16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508104" y="6165304"/>
            <a:ext cx="1312080" cy="34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2162" y="753807"/>
            <a:ext cx="4534901" cy="22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ASIC title page + name">
  <p:cSld name="BASIC title page + nam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idx="1" type="body"/>
          </p:nvPr>
        </p:nvSpPr>
        <p:spPr>
          <a:xfrm>
            <a:off x="933578" y="4725144"/>
            <a:ext cx="7272337" cy="2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933578" y="5157216"/>
            <a:ext cx="7272337" cy="2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3" type="body"/>
          </p:nvPr>
        </p:nvSpPr>
        <p:spPr>
          <a:xfrm>
            <a:off x="933578" y="5589264"/>
            <a:ext cx="7272337" cy="2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type="ctrTitle"/>
          </p:nvPr>
        </p:nvSpPr>
        <p:spPr>
          <a:xfrm>
            <a:off x="685800" y="3501008"/>
            <a:ext cx="7772400" cy="79451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idx="4" type="body"/>
          </p:nvPr>
        </p:nvSpPr>
        <p:spPr>
          <a:xfrm>
            <a:off x="971600" y="6309320"/>
            <a:ext cx="7415683" cy="3874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8" name="Google Shape;28;p5"/>
          <p:cNvPicPr preferRelativeResize="0"/>
          <p:nvPr/>
        </p:nvPicPr>
        <p:blipFill rotWithShape="1">
          <a:blip r:embed="rId2">
            <a:alphaModFix/>
          </a:blip>
          <a:srcRect b="8889" l="0" r="0" t="4432"/>
          <a:stretch/>
        </p:blipFill>
        <p:spPr>
          <a:xfrm>
            <a:off x="4502162" y="482576"/>
            <a:ext cx="4534901" cy="2808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ASIC logo only page">
  <p:cSld name="BASIC logo only page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text page ok">
  <p:cSld name="CONTENT text page ok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457200" y="432000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0" name="Google Shape;40;p8"/>
          <p:cNvSpPr txBox="1"/>
          <p:nvPr>
            <p:ph idx="1" type="body"/>
          </p:nvPr>
        </p:nvSpPr>
        <p:spPr>
          <a:xfrm>
            <a:off x="457200" y="1368000"/>
            <a:ext cx="8207375" cy="5183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progr.logo.png" id="41" name="Google Shape;41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8793" y="6260529"/>
            <a:ext cx="1293645" cy="4982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PR_pilnais LV_mazs.jpg" id="42" name="Google Shape;4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0146" y="6139544"/>
            <a:ext cx="1176725" cy="635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text 2 columns">
  <p:cSld name="CONTENT text 2 column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/>
          <p:nvPr>
            <p:ph type="title"/>
          </p:nvPr>
        </p:nvSpPr>
        <p:spPr>
          <a:xfrm>
            <a:off x="457200" y="432000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5" name="Google Shape;45;p9"/>
          <p:cNvSpPr txBox="1"/>
          <p:nvPr>
            <p:ph idx="1" type="body"/>
          </p:nvPr>
        </p:nvSpPr>
        <p:spPr>
          <a:xfrm>
            <a:off x="457200" y="1368000"/>
            <a:ext cx="4103687" cy="50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716016" y="1368000"/>
            <a:ext cx="4104000" cy="50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RANSITION page" type="secHead">
  <p:cSld name="SECTION_HEAD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1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Noto Sans Symbols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ourier New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title page" type="title">
  <p:cSld name="TITL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2" name="Google Shape;52;p1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1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ourier New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4.xml"/><Relationship Id="rId1" Type="http://schemas.openxmlformats.org/officeDocument/2006/relationships/image" Target="../media/image2.jpg"/><Relationship Id="rId2" Type="http://schemas.openxmlformats.org/officeDocument/2006/relationships/image" Target="../media/image4.png"/><Relationship Id="rId3" Type="http://schemas.openxmlformats.org/officeDocument/2006/relationships/image" Target="../media/image6.jp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16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oogle Shape;10;p1"/>
          <p:cNvGraphicFramePr/>
          <p:nvPr/>
        </p:nvGraphicFramePr>
        <p:xfrm>
          <a:off x="0" y="680765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{66C56AEB-1749-475B-AD79-8EC71AF6D7DC}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1548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CB8C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5996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pic>
        <p:nvPicPr>
          <p:cNvPr id="11" name="Google Shape;11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980728" y="1093028"/>
            <a:ext cx="6153684" cy="564834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idx="1" type="body"/>
          </p:nvPr>
        </p:nvSpPr>
        <p:spPr>
          <a:xfrm>
            <a:off x="457200" y="13680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aphicFrame>
        <p:nvGraphicFramePr>
          <p:cNvPr id="32" name="Google Shape;32;p7"/>
          <p:cNvGraphicFramePr/>
          <p:nvPr/>
        </p:nvGraphicFramePr>
        <p:xfrm>
          <a:off x="0" y="680765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{66C56AEB-1749-475B-AD79-8EC71AF6D7DC}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1548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CB8C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5996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33" name="Google Shape;33;p7"/>
          <p:cNvSpPr txBox="1"/>
          <p:nvPr>
            <p:ph type="title"/>
          </p:nvPr>
        </p:nvSpPr>
        <p:spPr>
          <a:xfrm>
            <a:off x="468000" y="432000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7"/>
          <p:cNvSpPr txBox="1"/>
          <p:nvPr/>
        </p:nvSpPr>
        <p:spPr>
          <a:xfrm>
            <a:off x="7236296" y="6528636"/>
            <a:ext cx="1800225" cy="2847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fld id="{00000000-1234-1234-1234-123412341234}" type="slidenum">
              <a:rPr b="0" i="0" lang="en-GB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Google Shape;35;p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726826" y="201892"/>
            <a:ext cx="1215336" cy="6072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gr.logo.png" id="36" name="Google Shape;36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8793" y="6260529"/>
            <a:ext cx="1293645" cy="4982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PR_pilnais LV_mazs.jpg" id="37" name="Google Shape;3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0146" y="6139544"/>
            <a:ext cx="1176725" cy="63565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Relationship Id="rId4" Type="http://schemas.openxmlformats.org/officeDocument/2006/relationships/image" Target="../media/image2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jpg"/><Relationship Id="rId4" Type="http://schemas.openxmlformats.org/officeDocument/2006/relationships/image" Target="../media/image48.jpg"/><Relationship Id="rId5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Relationship Id="rId4" Type="http://schemas.openxmlformats.org/officeDocument/2006/relationships/image" Target="../media/image2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Relationship Id="rId4" Type="http://schemas.openxmlformats.org/officeDocument/2006/relationships/image" Target="../media/image2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g"/><Relationship Id="rId4" Type="http://schemas.openxmlformats.org/officeDocument/2006/relationships/image" Target="../media/image3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jpg"/><Relationship Id="rId4" Type="http://schemas.openxmlformats.org/officeDocument/2006/relationships/image" Target="../media/image1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jpg"/><Relationship Id="rId4" Type="http://schemas.openxmlformats.org/officeDocument/2006/relationships/image" Target="../media/image4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jpg"/><Relationship Id="rId4" Type="http://schemas.openxmlformats.org/officeDocument/2006/relationships/image" Target="../media/image2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jpg"/><Relationship Id="rId4" Type="http://schemas.openxmlformats.org/officeDocument/2006/relationships/image" Target="../media/image32.jpg"/><Relationship Id="rId5" Type="http://schemas.openxmlformats.org/officeDocument/2006/relationships/image" Target="../media/image4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g"/><Relationship Id="rId4" Type="http://schemas.openxmlformats.org/officeDocument/2006/relationships/image" Target="../media/image3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jpg"/><Relationship Id="rId4" Type="http://schemas.openxmlformats.org/officeDocument/2006/relationships/image" Target="../media/image43.jpg"/><Relationship Id="rId5" Type="http://schemas.openxmlformats.org/officeDocument/2006/relationships/image" Target="../media/image3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g"/><Relationship Id="rId4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/>
          <p:nvPr/>
        </p:nvSpPr>
        <p:spPr>
          <a:xfrm>
            <a:off x="439350" y="445975"/>
            <a:ext cx="8265300" cy="55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"/>
          <p:cNvSpPr txBox="1"/>
          <p:nvPr>
            <p:ph idx="1" type="body"/>
          </p:nvPr>
        </p:nvSpPr>
        <p:spPr>
          <a:xfrm>
            <a:off x="468300" y="5594275"/>
            <a:ext cx="8417400" cy="18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Zvejas pieredze, praktiska dalība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2" marL="12573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1027" y="784274"/>
            <a:ext cx="4810020" cy="4809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150" y="304800"/>
            <a:ext cx="3967104" cy="5289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0"/>
          <p:cNvSpPr txBox="1"/>
          <p:nvPr>
            <p:ph idx="1" type="body"/>
          </p:nvPr>
        </p:nvSpPr>
        <p:spPr>
          <a:xfrm>
            <a:off x="239700" y="5518075"/>
            <a:ext cx="8854500" cy="18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Jakutijas meistarklase - kulīšu izgatavošana no zivs ādām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2" marL="12573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974000" cy="5289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8925" y="2227000"/>
            <a:ext cx="5712802" cy="3214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8925" y="152400"/>
            <a:ext cx="2562934" cy="192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1"/>
          <p:cNvSpPr txBox="1"/>
          <p:nvPr>
            <p:ph idx="1" type="body"/>
          </p:nvPr>
        </p:nvSpPr>
        <p:spPr>
          <a:xfrm>
            <a:off x="468300" y="5594275"/>
            <a:ext cx="8417400" cy="18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Bērnu un jauniešu iesaiste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2" marL="12573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31"/>
          <p:cNvPicPr preferRelativeResize="0"/>
          <p:nvPr/>
        </p:nvPicPr>
        <p:blipFill rotWithShape="1">
          <a:blip r:embed="rId3">
            <a:alphaModFix/>
          </a:blip>
          <a:srcRect b="8527" l="4527" r="3821" t="13946"/>
          <a:stretch/>
        </p:blipFill>
        <p:spPr>
          <a:xfrm>
            <a:off x="468300" y="671925"/>
            <a:ext cx="7267551" cy="461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2"/>
          <p:cNvSpPr txBox="1"/>
          <p:nvPr>
            <p:ph idx="1" type="body"/>
          </p:nvPr>
        </p:nvSpPr>
        <p:spPr>
          <a:xfrm>
            <a:off x="468300" y="5594275"/>
            <a:ext cx="8417400" cy="18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Festivāli un svētki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2" marL="12573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600" y="304800"/>
            <a:ext cx="7052636" cy="5289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3"/>
          <p:cNvSpPr txBox="1"/>
          <p:nvPr>
            <p:ph idx="1" type="body"/>
          </p:nvPr>
        </p:nvSpPr>
        <p:spPr>
          <a:xfrm>
            <a:off x="468300" y="5594275"/>
            <a:ext cx="8417400" cy="18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Kulinārais mantojums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2" marL="12573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0825" y="152400"/>
            <a:ext cx="3967104" cy="5289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3"/>
          <p:cNvPicPr preferRelativeResize="0"/>
          <p:nvPr/>
        </p:nvPicPr>
        <p:blipFill rotWithShape="1">
          <a:blip r:embed="rId4">
            <a:alphaModFix/>
          </a:blip>
          <a:srcRect b="0" l="0" r="11071" t="0"/>
          <a:stretch/>
        </p:blipFill>
        <p:spPr>
          <a:xfrm>
            <a:off x="194175" y="152400"/>
            <a:ext cx="3536025" cy="528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4"/>
          <p:cNvSpPr txBox="1"/>
          <p:nvPr>
            <p:ph idx="1" type="body"/>
          </p:nvPr>
        </p:nvSpPr>
        <p:spPr>
          <a:xfrm>
            <a:off x="152400" y="4596200"/>
            <a:ext cx="5454600" cy="18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Kultūras programma - </a:t>
            </a:r>
            <a:endParaRPr/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zvejnieku ciemata apskate, </a:t>
            </a:r>
            <a:endParaRPr/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vietējo ēdienu degustācija,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	teikas, dziesmas, rituāli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2" marL="12573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593498" cy="419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5888" y="1820575"/>
            <a:ext cx="3447924" cy="4597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5"/>
          <p:cNvSpPr txBox="1"/>
          <p:nvPr>
            <p:ph idx="1" type="body"/>
          </p:nvPr>
        </p:nvSpPr>
        <p:spPr>
          <a:xfrm>
            <a:off x="152400" y="5755775"/>
            <a:ext cx="5454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Kultūras programma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2" marL="12573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67968" cy="545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6"/>
          <p:cNvSpPr txBox="1"/>
          <p:nvPr>
            <p:ph idx="1" type="body"/>
          </p:nvPr>
        </p:nvSpPr>
        <p:spPr>
          <a:xfrm>
            <a:off x="468300" y="5594275"/>
            <a:ext cx="8417400" cy="18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Kultūras programma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2" marL="12573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67104" cy="5289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1904" y="152400"/>
            <a:ext cx="3967104" cy="5289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/>
          <p:nvPr>
            <p:ph idx="1" type="body"/>
          </p:nvPr>
        </p:nvSpPr>
        <p:spPr>
          <a:xfrm>
            <a:off x="468300" y="5594275"/>
            <a:ext cx="8417400" cy="18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Kultūras programma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2" marL="12573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67104" cy="5289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7"/>
          <p:cNvPicPr preferRelativeResize="0"/>
          <p:nvPr/>
        </p:nvPicPr>
        <p:blipFill rotWithShape="1">
          <a:blip r:embed="rId4">
            <a:alphaModFix/>
          </a:blip>
          <a:srcRect b="0" l="8542" r="0" t="0"/>
          <a:stretch/>
        </p:blipFill>
        <p:spPr>
          <a:xfrm>
            <a:off x="4216751" y="152400"/>
            <a:ext cx="3628374" cy="5289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"/>
          <p:cNvSpPr txBox="1"/>
          <p:nvPr>
            <p:ph idx="1" type="body"/>
          </p:nvPr>
        </p:nvSpPr>
        <p:spPr>
          <a:xfrm>
            <a:off x="468300" y="5594275"/>
            <a:ext cx="8417400" cy="18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Kultūras programma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2" marL="12573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975" y="269125"/>
            <a:ext cx="3425050" cy="609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8"/>
          <p:cNvPicPr preferRelativeResize="0"/>
          <p:nvPr/>
        </p:nvPicPr>
        <p:blipFill rotWithShape="1">
          <a:blip r:embed="rId4">
            <a:alphaModFix/>
          </a:blip>
          <a:srcRect b="0" l="0" r="0" t="18019"/>
          <a:stretch/>
        </p:blipFill>
        <p:spPr>
          <a:xfrm>
            <a:off x="468300" y="269125"/>
            <a:ext cx="3425050" cy="499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 txBox="1"/>
          <p:nvPr>
            <p:ph type="ctrTitle"/>
          </p:nvPr>
        </p:nvSpPr>
        <p:spPr>
          <a:xfrm>
            <a:off x="685800" y="3196208"/>
            <a:ext cx="7772400" cy="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Zvejniecības tradīcija kā kultūrtūrisma galamērķis</a:t>
            </a:r>
            <a:endParaRPr b="0" i="0" sz="4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1"/>
          <p:cNvSpPr txBox="1"/>
          <p:nvPr>
            <p:ph idx="1" type="body"/>
          </p:nvPr>
        </p:nvSpPr>
        <p:spPr>
          <a:xfrm>
            <a:off x="0" y="5186700"/>
            <a:ext cx="7272300" cy="2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GB" sz="2000">
                <a:solidFill>
                  <a:schemeClr val="dk1"/>
                </a:solidFill>
              </a:rPr>
              <a:t>Alīse Vorobeja</a:t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1"/>
          <p:cNvSpPr txBox="1"/>
          <p:nvPr>
            <p:ph idx="2" type="body"/>
          </p:nvPr>
        </p:nvSpPr>
        <p:spPr>
          <a:xfrm>
            <a:off x="0" y="5589588"/>
            <a:ext cx="7272338" cy="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en-GB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alise.vorobeja@gmail.com</a:t>
            </a:r>
            <a:endParaRPr b="0" i="0" sz="2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1"/>
          <p:cNvSpPr txBox="1"/>
          <p:nvPr>
            <p:ph idx="3" type="body"/>
          </p:nvPr>
        </p:nvSpPr>
        <p:spPr>
          <a:xfrm>
            <a:off x="1728788" y="6308725"/>
            <a:ext cx="7415212" cy="387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7F7F7F"/>
                </a:solidFill>
              </a:rPr>
              <a:t>13.05.2019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ogr.logo.png" id="101" name="Google Shape;10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510" y="6111880"/>
            <a:ext cx="1293645" cy="4982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PR_pilnais LV_mazs.jpg" id="102" name="Google Shape;10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3863" y="5990895"/>
            <a:ext cx="1176725" cy="635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9"/>
          <p:cNvSpPr txBox="1"/>
          <p:nvPr>
            <p:ph idx="1" type="body"/>
          </p:nvPr>
        </p:nvSpPr>
        <p:spPr>
          <a:xfrm>
            <a:off x="468300" y="5594275"/>
            <a:ext cx="8417400" cy="18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Kultūras programma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2" marL="12573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67104" cy="5289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1729" y="1902100"/>
            <a:ext cx="4719698" cy="3539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0"/>
          <p:cNvSpPr txBox="1"/>
          <p:nvPr>
            <p:ph idx="1" type="body"/>
          </p:nvPr>
        </p:nvSpPr>
        <p:spPr>
          <a:xfrm>
            <a:off x="468300" y="5594275"/>
            <a:ext cx="8417400" cy="18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Kultūras programma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2" marL="12573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67104" cy="5289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326071" y="1902100"/>
            <a:ext cx="4719698" cy="3539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5275" y="152400"/>
            <a:ext cx="3457574" cy="6149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1"/>
          <p:cNvSpPr txBox="1"/>
          <p:nvPr>
            <p:ph idx="1" type="body"/>
          </p:nvPr>
        </p:nvSpPr>
        <p:spPr>
          <a:xfrm>
            <a:off x="468300" y="5594275"/>
            <a:ext cx="8417400" cy="18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Kultūras programma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2" marL="12573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67104" cy="5289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5304" y="1902100"/>
            <a:ext cx="4719698" cy="3539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2"/>
          <p:cNvSpPr txBox="1"/>
          <p:nvPr>
            <p:ph idx="1" type="body"/>
          </p:nvPr>
        </p:nvSpPr>
        <p:spPr>
          <a:xfrm>
            <a:off x="468300" y="5594275"/>
            <a:ext cx="8417400" cy="18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Novadpētniecības centrs - zvejas tradīciju ekspozīcija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2" marL="12573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300" y="304800"/>
            <a:ext cx="7052636" cy="5289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3"/>
          <p:cNvSpPr txBox="1"/>
          <p:nvPr>
            <p:ph idx="1" type="body"/>
          </p:nvPr>
        </p:nvSpPr>
        <p:spPr>
          <a:xfrm>
            <a:off x="468300" y="5594275"/>
            <a:ext cx="8417400" cy="18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Novadpētniecības centrs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2" marL="12573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67104" cy="5289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8050" y="152401"/>
            <a:ext cx="3275223" cy="245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8050" y="2706778"/>
            <a:ext cx="4646799" cy="348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4"/>
          <p:cNvSpPr txBox="1"/>
          <p:nvPr>
            <p:ph idx="1" type="body"/>
          </p:nvPr>
        </p:nvSpPr>
        <p:spPr>
          <a:xfrm>
            <a:off x="468300" y="5594275"/>
            <a:ext cx="8417400" cy="18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Novadpētniecības centrs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2" marL="12573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747049" cy="499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3350" y="152400"/>
            <a:ext cx="3747049" cy="499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5"/>
          <p:cNvSpPr txBox="1"/>
          <p:nvPr>
            <p:ph idx="1" type="body"/>
          </p:nvPr>
        </p:nvSpPr>
        <p:spPr>
          <a:xfrm>
            <a:off x="468300" y="5594275"/>
            <a:ext cx="8417400" cy="18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Kultūras programma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2" marL="12573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950" y="205038"/>
            <a:ext cx="7052636" cy="5289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6"/>
          <p:cNvSpPr txBox="1"/>
          <p:nvPr>
            <p:ph type="ctrTitle"/>
          </p:nvPr>
        </p:nvSpPr>
        <p:spPr>
          <a:xfrm>
            <a:off x="685800" y="3344385"/>
            <a:ext cx="7772400" cy="7945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Paldies!</a:t>
            </a:r>
            <a:br>
              <a:rPr lang="en-GB"/>
            </a:br>
            <a:r>
              <a:rPr b="0" i="0" lang="en-GB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Thank you! </a:t>
            </a:r>
            <a:endParaRPr b="0" i="0" sz="4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ogr.logo.png" id="270" name="Google Shape;270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6482" y="6191823"/>
            <a:ext cx="1293645" cy="4982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PR_pilnais LV_mazs.jpg" id="271" name="Google Shape;271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40127" y="6123117"/>
            <a:ext cx="1176725" cy="635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-12" y="518125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Lippo 2018</a:t>
            </a:r>
            <a:endParaRPr b="1" i="0" sz="4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2"/>
          <p:cNvSpPr txBox="1"/>
          <p:nvPr>
            <p:ph idx="1" type="body"/>
          </p:nvPr>
        </p:nvSpPr>
        <p:spPr>
          <a:xfrm>
            <a:off x="-12" y="368106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Ziemeļu zvejniecības tradīciju festivāls | Tornio, Somija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Festival of Northern Fishing Traditions | Tornio, Finland</a:t>
            </a:r>
            <a:endParaRPr/>
          </a:p>
        </p:txBody>
      </p:sp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772399" cy="4387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idx="1" type="body"/>
          </p:nvPr>
        </p:nvSpPr>
        <p:spPr>
          <a:xfrm>
            <a:off x="468300" y="2232700"/>
            <a:ext cx="8417400" cy="51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Konference par Ziemeļu zivsaimniecību,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zvejniecību un to nākotni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Char char="▪"/>
            </a:pPr>
            <a:r>
              <a:rPr lang="en-GB">
                <a:solidFill>
                  <a:srgbClr val="000000"/>
                </a:solidFill>
              </a:rPr>
              <a:t>Dalībnieki – neliela apjoma zvejas kopienas un komerciālie zvejnieki</a:t>
            </a:r>
            <a:endParaRPr>
              <a:solidFill>
                <a:srgbClr val="000000"/>
              </a:solidFill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▪"/>
            </a:pPr>
            <a:r>
              <a:rPr lang="en-GB">
                <a:solidFill>
                  <a:srgbClr val="000000"/>
                </a:solidFill>
              </a:rPr>
              <a:t>Pārstāvji no Ziemeļkanādas, ASV (Aļaskas un citiem štatiem), Grenlandes, Zviedrijas, Somijas, dažādiem Krievijas reģioniem (Sibīrijas), Japānas, Taivānas, Jaunzēlandes, Polijas, Latvijas, Grieķijas, Spānijas u.c.</a:t>
            </a:r>
            <a:endParaRPr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2" marL="12573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23"/>
          <p:cNvPicPr preferRelativeResize="0"/>
          <p:nvPr/>
        </p:nvPicPr>
        <p:blipFill rotWithShape="1">
          <a:blip r:embed="rId3">
            <a:alphaModFix/>
          </a:blip>
          <a:srcRect b="12655" l="0" r="0" t="14019"/>
          <a:stretch/>
        </p:blipFill>
        <p:spPr>
          <a:xfrm>
            <a:off x="1561600" y="-294875"/>
            <a:ext cx="5941188" cy="245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idx="1" type="body"/>
          </p:nvPr>
        </p:nvSpPr>
        <p:spPr>
          <a:xfrm>
            <a:off x="468300" y="3097400"/>
            <a:ext cx="8207400" cy="51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Problēmas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▪"/>
            </a:pPr>
            <a:r>
              <a:rPr lang="en-GB">
                <a:solidFill>
                  <a:srgbClr val="000000"/>
                </a:solidFill>
              </a:rPr>
              <a:t>klimata pārmaiņas</a:t>
            </a:r>
            <a:endParaRPr>
              <a:solidFill>
                <a:srgbClr val="000000"/>
              </a:solidFill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Char char="▪"/>
            </a:pPr>
            <a:r>
              <a:rPr b="1" lang="en-GB">
                <a:solidFill>
                  <a:srgbClr val="000000"/>
                </a:solidFill>
              </a:rPr>
              <a:t>tradicionālo zināšanu jeb kultūrvēsturiskā mantojuma nepietiekama atzīšana</a:t>
            </a:r>
            <a:endParaRPr b="1">
              <a:solidFill>
                <a:srgbClr val="000000"/>
              </a:solidFill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Char char="▪"/>
            </a:pPr>
            <a:r>
              <a:rPr lang="en-GB">
                <a:solidFill>
                  <a:srgbClr val="000000"/>
                </a:solidFill>
              </a:rPr>
              <a:t>ierobežota piekļuve zivju resursiem</a:t>
            </a:r>
            <a:endParaRPr>
              <a:solidFill>
                <a:srgbClr val="000000"/>
              </a:solidFill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Char char="▪"/>
            </a:pPr>
            <a:r>
              <a:rPr b="1" lang="en-GB">
                <a:solidFill>
                  <a:srgbClr val="000000"/>
                </a:solidFill>
              </a:rPr>
              <a:t>nepietiekama tradīciju nodošana jaunām paaudzēm</a:t>
            </a:r>
            <a:endParaRPr b="1">
              <a:solidFill>
                <a:srgbClr val="000000"/>
              </a:solidFill>
            </a:endParaRPr>
          </a:p>
          <a:p>
            <a:pPr indent="0" lvl="3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2" marL="12573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24"/>
          <p:cNvPicPr preferRelativeResize="0"/>
          <p:nvPr/>
        </p:nvPicPr>
        <p:blipFill rotWithShape="1">
          <a:blip r:embed="rId3">
            <a:alphaModFix/>
          </a:blip>
          <a:srcRect b="21868" l="5316" r="6956" t="32965"/>
          <a:stretch/>
        </p:blipFill>
        <p:spPr>
          <a:xfrm>
            <a:off x="2464900" y="0"/>
            <a:ext cx="4512376" cy="309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idx="1" type="body"/>
          </p:nvPr>
        </p:nvSpPr>
        <p:spPr>
          <a:xfrm>
            <a:off x="468300" y="678425"/>
            <a:ext cx="8207400" cy="51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Leģendas, stāsti, dziesmas, darbnīcas, pētniecība...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▪"/>
            </a:pPr>
            <a:r>
              <a:rPr lang="en-GB">
                <a:solidFill>
                  <a:srgbClr val="000000"/>
                </a:solidFill>
              </a:rPr>
              <a:t>Pētniecība - stāstu meklēšana, pierakstīšana, publicēšana, leģendu stāstīšana</a:t>
            </a:r>
            <a:endParaRPr>
              <a:solidFill>
                <a:srgbClr val="000000"/>
              </a:solidFill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Char char="▪"/>
            </a:pPr>
            <a:r>
              <a:rPr lang="en-GB">
                <a:solidFill>
                  <a:srgbClr val="000000"/>
                </a:solidFill>
              </a:rPr>
              <a:t>Praktiska dalība zvejas procesā</a:t>
            </a:r>
            <a:endParaRPr>
              <a:solidFill>
                <a:srgbClr val="000000"/>
              </a:solidFill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Char char="▪"/>
            </a:pPr>
            <a:r>
              <a:rPr lang="en-GB">
                <a:solidFill>
                  <a:srgbClr val="000000"/>
                </a:solidFill>
              </a:rPr>
              <a:t>Kulinārā mantojuma popularizēšana (ceļveži ar receptēm, ēdienu iekļaušana tūrisma programmā, restorānu piedāvājumā)</a:t>
            </a:r>
            <a:endParaRPr>
              <a:solidFill>
                <a:srgbClr val="000000"/>
              </a:solidFill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Char char="▪"/>
            </a:pPr>
            <a:r>
              <a:rPr lang="en-GB">
                <a:solidFill>
                  <a:srgbClr val="000000"/>
                </a:solidFill>
              </a:rPr>
              <a:t>Radošās meistarklases / darbnīcas</a:t>
            </a:r>
            <a:endParaRPr>
              <a:solidFill>
                <a:srgbClr val="000000"/>
              </a:solidFill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Char char="▪"/>
            </a:pPr>
            <a:r>
              <a:rPr lang="en-GB">
                <a:solidFill>
                  <a:srgbClr val="000000"/>
                </a:solidFill>
              </a:rPr>
              <a:t>Tematiski festivāli, svētki (starptautiska sadarbība)</a:t>
            </a:r>
            <a:endParaRPr>
              <a:solidFill>
                <a:srgbClr val="000000"/>
              </a:solidFill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Char char="▪"/>
            </a:pPr>
            <a:r>
              <a:rPr lang="en-GB">
                <a:solidFill>
                  <a:srgbClr val="000000"/>
                </a:solidFill>
              </a:rPr>
              <a:t>Jauniešu iesaiste, tradīcijas pārmantojamība - nometnes, iniciācijas rituāli</a:t>
            </a:r>
            <a:endParaRPr>
              <a:solidFill>
                <a:srgbClr val="000000"/>
              </a:solidFill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Char char="▪"/>
            </a:pPr>
            <a:r>
              <a:rPr lang="en-GB">
                <a:solidFill>
                  <a:srgbClr val="000000"/>
                </a:solidFill>
              </a:rPr>
              <a:t>Bērnu literatūra, spēles (“Mazās sīgas piedzīvojumi”)</a:t>
            </a:r>
            <a:endParaRPr>
              <a:solidFill>
                <a:srgbClr val="000000"/>
              </a:solidFill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Char char="▪"/>
            </a:pPr>
            <a:r>
              <a:rPr lang="en-GB">
                <a:solidFill>
                  <a:srgbClr val="000000"/>
                </a:solidFill>
              </a:rPr>
              <a:t>Vides objekti</a:t>
            </a:r>
            <a:endParaRPr>
              <a:solidFill>
                <a:srgbClr val="000000"/>
              </a:solidFill>
            </a:endParaRPr>
          </a:p>
          <a:p>
            <a:pPr indent="0" lvl="3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2" marL="12573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/>
          <p:nvPr>
            <p:ph type="title"/>
          </p:nvPr>
        </p:nvSpPr>
        <p:spPr>
          <a:xfrm>
            <a:off x="-12" y="5333825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Sīgas zvejniecība Tornio upē</a:t>
            </a:r>
            <a:endParaRPr b="1" i="0" sz="4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6"/>
          <p:cNvSpPr txBox="1"/>
          <p:nvPr>
            <p:ph idx="1" type="body"/>
          </p:nvPr>
        </p:nvSpPr>
        <p:spPr>
          <a:xfrm>
            <a:off x="16188" y="3909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rPr lang="en-GB"/>
              <a:t>Zvejniecības tradīcija kā kultūrtūrisma galamērķis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Fishing tradition as a destination for cultural tourism</a:t>
            </a:r>
            <a:endParaRPr/>
          </a:p>
        </p:txBody>
      </p:sp>
      <p:pic>
        <p:nvPicPr>
          <p:cNvPr id="133" name="Google Shape;13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-139000"/>
            <a:ext cx="6178227" cy="463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/>
          <p:nvPr>
            <p:ph idx="1" type="body"/>
          </p:nvPr>
        </p:nvSpPr>
        <p:spPr>
          <a:xfrm>
            <a:off x="468300" y="5594275"/>
            <a:ext cx="8417400" cy="18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Zvejas pieredze, praktiska dalība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2" marL="12573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626450" cy="421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5350" y="1388762"/>
            <a:ext cx="3060349" cy="4080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/>
          <p:nvPr>
            <p:ph idx="1" type="body"/>
          </p:nvPr>
        </p:nvSpPr>
        <p:spPr>
          <a:xfrm>
            <a:off x="468300" y="5594275"/>
            <a:ext cx="8417400" cy="18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GB"/>
              <a:t>Zvejas pieredze, praktiska dalība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2" marL="12573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1250" y="4370725"/>
            <a:ext cx="3100150" cy="232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300" y="253701"/>
            <a:ext cx="7097401" cy="39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ASIC">
  <a:themeElements>
    <a:clrScheme name="Interreg Europ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FDC609"/>
      </a:accent1>
      <a:accent2>
        <a:srgbClr val="98C222"/>
      </a:accent2>
      <a:accent3>
        <a:srgbClr val="159960"/>
      </a:accent3>
      <a:accent4>
        <a:srgbClr val="21B7CF"/>
      </a:accent4>
      <a:accent5>
        <a:srgbClr val="000099"/>
      </a:accent5>
      <a:accent6>
        <a:srgbClr val="FFCC00"/>
      </a:accent6>
      <a:hlink>
        <a:srgbClr val="363438"/>
      </a:hlink>
      <a:folHlink>
        <a:srgbClr val="0000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ONTENT page">
  <a:themeElements>
    <a:clrScheme name="Interreg Europ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FDC609"/>
      </a:accent1>
      <a:accent2>
        <a:srgbClr val="98C222"/>
      </a:accent2>
      <a:accent3>
        <a:srgbClr val="159960"/>
      </a:accent3>
      <a:accent4>
        <a:srgbClr val="21B7CF"/>
      </a:accent4>
      <a:accent5>
        <a:srgbClr val="000099"/>
      </a:accent5>
      <a:accent6>
        <a:srgbClr val="FFCC00"/>
      </a:accent6>
      <a:hlink>
        <a:srgbClr val="363438"/>
      </a:hlink>
      <a:folHlink>
        <a:srgbClr val="0000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