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6"/>
  </p:notesMasterIdLst>
  <p:handoutMasterIdLst>
    <p:handoutMasterId r:id="rId17"/>
  </p:handoutMasterIdLst>
  <p:sldIdLst>
    <p:sldId id="348" r:id="rId2"/>
    <p:sldId id="350" r:id="rId3"/>
    <p:sldId id="351" r:id="rId4"/>
    <p:sldId id="352" r:id="rId5"/>
    <p:sldId id="353" r:id="rId6"/>
    <p:sldId id="359" r:id="rId7"/>
    <p:sldId id="360" r:id="rId8"/>
    <p:sldId id="361" r:id="rId9"/>
    <p:sldId id="354" r:id="rId10"/>
    <p:sldId id="355" r:id="rId11"/>
    <p:sldId id="356" r:id="rId12"/>
    <p:sldId id="357" r:id="rId13"/>
    <p:sldId id="358" r:id="rId14"/>
    <p:sldId id="349" r:id="rId15"/>
  </p:sldIdLst>
  <p:sldSz cx="9144000" cy="6858000" type="screen4x3"/>
  <p:notesSz cx="7010400" cy="9296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ands Stahovski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03000"/>
    <a:srgbClr val="054333"/>
    <a:srgbClr val="003206"/>
    <a:srgbClr val="CC6600"/>
    <a:srgbClr val="F8F8F8"/>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Vidējs stils 4 - izcēlum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3" autoAdjust="0"/>
  </p:normalViewPr>
  <p:slideViewPr>
    <p:cSldViewPr>
      <p:cViewPr varScale="1">
        <p:scale>
          <a:sx n="128" d="100"/>
          <a:sy n="128" d="100"/>
        </p:scale>
        <p:origin x="1050" y="114"/>
      </p:cViewPr>
      <p:guideLst>
        <p:guide orient="horz" pos="2160"/>
        <p:guide pos="2880"/>
      </p:guideLst>
    </p:cSldViewPr>
  </p:slideViewPr>
  <p:outlineViewPr>
    <p:cViewPr>
      <p:scale>
        <a:sx n="33" d="100"/>
        <a:sy n="33" d="100"/>
      </p:scale>
      <p:origin x="0" y="14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lv-LV"/>
          </a:p>
        </p:txBody>
      </p:sp>
      <p:sp>
        <p:nvSpPr>
          <p:cNvPr id="3" name="Datuma vietturis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BBE23A3-C2B8-4FF4-AE64-538F8956CF0A}" type="datetimeFigureOut">
              <a:rPr lang="lv-LV" smtClean="0"/>
              <a:t>13.05.2019</a:t>
            </a:fld>
            <a:endParaRPr lang="lv-LV"/>
          </a:p>
        </p:txBody>
      </p:sp>
      <p:sp>
        <p:nvSpPr>
          <p:cNvPr id="4" name="Kājenes vietturis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lv-LV"/>
          </a:p>
        </p:txBody>
      </p:sp>
      <p:sp>
        <p:nvSpPr>
          <p:cNvPr id="5" name="Slaida numura vietturis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F66AD5-0462-47E7-B7DE-67FB594015AB}" type="slidenum">
              <a:rPr lang="lv-LV" smtClean="0"/>
              <a:t>‹#›</a:t>
            </a:fld>
            <a:endParaRPr lang="lv-LV"/>
          </a:p>
        </p:txBody>
      </p:sp>
    </p:spTree>
    <p:extLst>
      <p:ext uri="{BB962C8B-B14F-4D97-AF65-F5344CB8AC3E}">
        <p14:creationId xmlns:p14="http://schemas.microsoft.com/office/powerpoint/2010/main" val="2675510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lv-LV"/>
          </a:p>
        </p:txBody>
      </p:sp>
      <p:sp>
        <p:nvSpPr>
          <p:cNvPr id="3" name="Datuma vietturis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42098C-B03C-453F-826D-8934EB034A59}" type="datetimeFigureOut">
              <a:rPr lang="lv-LV" smtClean="0"/>
              <a:t>13.05.2019</a:t>
            </a:fld>
            <a:endParaRPr lang="lv-LV"/>
          </a:p>
        </p:txBody>
      </p:sp>
      <p:sp>
        <p:nvSpPr>
          <p:cNvPr id="4" name="Slaida attēla vietturi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lv-LV"/>
          </a:p>
        </p:txBody>
      </p:sp>
      <p:sp>
        <p:nvSpPr>
          <p:cNvPr id="5" name="Piezīmju vietturi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lv-LV"/>
          </a:p>
        </p:txBody>
      </p:sp>
      <p:sp>
        <p:nvSpPr>
          <p:cNvPr id="7" name="Slaida numura vietturis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A84057-588A-46F2-8041-07005FD1A751}" type="slidenum">
              <a:rPr lang="lv-LV" smtClean="0"/>
              <a:t>‹#›</a:t>
            </a:fld>
            <a:endParaRPr lang="lv-LV"/>
          </a:p>
        </p:txBody>
      </p:sp>
    </p:spTree>
    <p:extLst>
      <p:ext uri="{BB962C8B-B14F-4D97-AF65-F5344CB8AC3E}">
        <p14:creationId xmlns:p14="http://schemas.microsoft.com/office/powerpoint/2010/main" val="88071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Tree>
    <p:extLst>
      <p:ext uri="{BB962C8B-B14F-4D97-AF65-F5344CB8AC3E}">
        <p14:creationId xmlns:p14="http://schemas.microsoft.com/office/powerpoint/2010/main" val="304195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Tree>
    <p:extLst>
      <p:ext uri="{BB962C8B-B14F-4D97-AF65-F5344CB8AC3E}">
        <p14:creationId xmlns:p14="http://schemas.microsoft.com/office/powerpoint/2010/main" val="240361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38406110-3D2E-439A-87BB-763098B6A19D}" type="datetime1">
              <a:rPr lang="lv-LV" smtClean="0"/>
              <a:t>13.05.2019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25237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46E452D2-CBD6-432E-AF7F-5DCE40084364}" type="datetime1">
              <a:rPr lang="lv-LV" smtClean="0"/>
              <a:t>13.05.2019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133366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DC49D87C-B41D-4D51-999E-51C0D45BC7A3}" type="datetime1">
              <a:rPr lang="lv-LV" smtClean="0"/>
              <a:t>13.05.2019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2212014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2"/>
            <a:ext cx="7772400" cy="960442"/>
          </a:xfrm>
        </p:spPr>
        <p:txBody>
          <a:bodyPr>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16855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55006899-2953-477B-8F0B-B1607560F351}" type="datetime1">
              <a:rPr lang="lv-LV" smtClean="0"/>
              <a:t>13.05.2019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224313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DDA11144-A148-4CC8-A816-FD31D7D59816}" type="datetime1">
              <a:rPr lang="lv-LV" smtClean="0"/>
              <a:t>13.05.2019</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255822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66EA8E74-46D0-4ED0-80A0-E43DD431E3D5}" type="datetime1">
              <a:rPr lang="lv-LV" smtClean="0"/>
              <a:t>13.05.2019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407525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F540B952-C4D3-45CC-96B2-2EAAA9E519CB}" type="datetime1">
              <a:rPr lang="lv-LV" smtClean="0"/>
              <a:t>13.05.2019</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398239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224B9F9F-B992-4C53-9C82-5F29DDD1FF3A}" type="datetime1">
              <a:rPr lang="lv-LV" smtClean="0"/>
              <a:t>13.05.2019</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354579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6B5DC809-8022-4A1B-AEFC-74CFEDF12DEA}" type="datetime1">
              <a:rPr lang="lv-LV" smtClean="0"/>
              <a:t>13.05.2019</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413100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47F47412-8D9F-4395-9A0C-A2C725B2E1B9}" type="datetime1">
              <a:rPr lang="lv-LV" smtClean="0"/>
              <a:t>13.05.2019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229653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B9219A81-F9BA-4A29-96D7-07FF14E5F7AC}" type="datetime1">
              <a:rPr lang="lv-LV" smtClean="0"/>
              <a:t>13.05.2019</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3F7BA8F-F76E-47DF-BEAD-6EB16D4C4D13}" type="slidenum">
              <a:rPr lang="lv-LV" smtClean="0"/>
              <a:pPr/>
              <a:t>‹#›</a:t>
            </a:fld>
            <a:endParaRPr lang="lv-LV"/>
          </a:p>
        </p:txBody>
      </p:sp>
    </p:spTree>
    <p:extLst>
      <p:ext uri="{BB962C8B-B14F-4D97-AF65-F5344CB8AC3E}">
        <p14:creationId xmlns:p14="http://schemas.microsoft.com/office/powerpoint/2010/main" val="61365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DA6A9-66E8-4262-9370-224B959ADBE1}" type="datetime1">
              <a:rPr lang="lv-LV" smtClean="0"/>
              <a:t>13.05.2019</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7BA8F-F76E-47DF-BEAD-6EB16D4C4D13}" type="slidenum">
              <a:rPr lang="lv-LV" smtClean="0"/>
              <a:pPr/>
              <a:t>‹#›</a:t>
            </a:fld>
            <a:endParaRPr lang="lv-LV"/>
          </a:p>
        </p:txBody>
      </p:sp>
    </p:spTree>
    <p:extLst>
      <p:ext uri="{BB962C8B-B14F-4D97-AF65-F5344CB8AC3E}">
        <p14:creationId xmlns:p14="http://schemas.microsoft.com/office/powerpoint/2010/main" val="2408534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iveinourislands.com/en-u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ishingtourism.ne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505200"/>
            <a:ext cx="7772400" cy="1147763"/>
          </a:xfrm>
        </p:spPr>
        <p:txBody>
          <a:bodyPr/>
          <a:lstStyle/>
          <a:p>
            <a:pPr eaLnBrk="1" hangingPunct="1"/>
            <a:r>
              <a:rPr lang="lv-LV" altLang="en-US" sz="1800" smtClean="0"/>
              <a:t> </a:t>
            </a:r>
          </a:p>
        </p:txBody>
      </p:sp>
      <p:sp>
        <p:nvSpPr>
          <p:cNvPr id="7171" name="Teksta vietturis 3"/>
          <p:cNvSpPr>
            <a:spLocks noGrp="1"/>
          </p:cNvSpPr>
          <p:nvPr>
            <p:ph type="body" sz="quarter" idx="10"/>
          </p:nvPr>
        </p:nvSpPr>
        <p:spPr>
          <a:xfrm>
            <a:off x="5364163" y="5229225"/>
            <a:ext cx="3165475" cy="625475"/>
          </a:xfrm>
        </p:spPr>
        <p:txBody>
          <a:bodyPr rtlCol="0">
            <a:normAutofit/>
          </a:bodyPr>
          <a:lstStyle/>
          <a:p>
            <a:pPr>
              <a:defRPr/>
            </a:pPr>
            <a:r>
              <a:rPr lang="lv-LV" altLang="lv-LV" dirty="0">
                <a:solidFill>
                  <a:schemeClr val="tx1">
                    <a:lumMod val="75000"/>
                    <a:lumOff val="25000"/>
                  </a:schemeClr>
                </a:solidFill>
                <a:latin typeface="Times New Roman" panose="02020603050405020304" pitchFamily="18" charset="0"/>
                <a:cs typeface="Times New Roman" panose="02020603050405020304" pitchFamily="18" charset="0"/>
              </a:rPr>
              <a:t>Lilaste, Carnikavas novads</a:t>
            </a:r>
            <a:endParaRPr lang="lv-LV" altLang="lv-LV"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None/>
              <a:defRPr/>
            </a:pPr>
            <a:r>
              <a:rPr lang="lv-LV"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2019.gada 13.maijs</a:t>
            </a:r>
          </a:p>
          <a:p>
            <a:pPr eaLnBrk="1" fontAlgn="auto" hangingPunct="1">
              <a:spcAft>
                <a:spcPts val="0"/>
              </a:spcAft>
              <a:buFont typeface="Wingdings 3" charset="2"/>
              <a:buNone/>
              <a:defRPr/>
            </a:pPr>
            <a:endParaRPr lang="lv-LV" altLang="lv-LV" dirty="0" smtClean="0">
              <a:solidFill>
                <a:schemeClr val="tx1">
                  <a:lumMod val="75000"/>
                  <a:lumOff val="25000"/>
                </a:schemeClr>
              </a:solidFill>
              <a:cs typeface="Times New Roman" panose="02020603050405020304" pitchFamily="18" charset="0"/>
            </a:endParaRPr>
          </a:p>
        </p:txBody>
      </p:sp>
      <p:sp>
        <p:nvSpPr>
          <p:cNvPr id="5" name="Virsraksts 1"/>
          <p:cNvSpPr txBox="1">
            <a:spLocks/>
          </p:cNvSpPr>
          <p:nvPr/>
        </p:nvSpPr>
        <p:spPr>
          <a:xfrm>
            <a:off x="525619" y="2924944"/>
            <a:ext cx="7918648" cy="2196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spcBef>
                <a:spcPts val="0"/>
              </a:spcBef>
            </a:pPr>
            <a:r>
              <a:rPr lang="lv-LV" sz="2000" b="0" dirty="0" smtClean="0"/>
              <a:t>CHERISH projekta pieredze zivsaimniecības kultūras mantojuma saglabāšana un popularizēšana</a:t>
            </a:r>
            <a:br>
              <a:rPr lang="lv-LV" sz="2000" b="0" dirty="0" smtClean="0"/>
            </a:br>
            <a:endParaRPr lang="lv-LV" sz="2000" b="0" dirty="0" smtClean="0"/>
          </a:p>
          <a:p>
            <a:pPr>
              <a:spcBef>
                <a:spcPts val="0"/>
              </a:spcBef>
            </a:pPr>
            <a:r>
              <a:rPr lang="lv-LV" sz="2000" dirty="0" err="1" smtClean="0"/>
              <a:t>Pafosa</a:t>
            </a:r>
            <a:r>
              <a:rPr lang="lv-LV" sz="2000" dirty="0" smtClean="0"/>
              <a:t>, Kipra</a:t>
            </a:r>
            <a:endParaRPr lang="lv-LV" sz="2000" dirty="0"/>
          </a:p>
        </p:txBody>
      </p:sp>
    </p:spTree>
    <p:extLst>
      <p:ext uri="{BB962C8B-B14F-4D97-AF65-F5344CB8AC3E}">
        <p14:creationId xmlns:p14="http://schemas.microsoft.com/office/powerpoint/2010/main" val="2395519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smtClean="0"/>
              <a:t>2011.gadā Kipras Universitātes ietvaros tika izveidota Jūras arheoloģiskās izpētes laboratorija;</a:t>
            </a:r>
          </a:p>
          <a:p>
            <a:pPr algn="just">
              <a:buFont typeface="Wingdings" panose="05000000000000000000" pitchFamily="2" charset="2"/>
              <a:buChar char="ü"/>
            </a:pPr>
            <a:r>
              <a:rPr lang="lv-LV" sz="1800" b="1" dirty="0" smtClean="0"/>
              <a:t>Jūras </a:t>
            </a:r>
            <a:r>
              <a:rPr lang="lv-LV" sz="1800" b="1" dirty="0"/>
              <a:t>kultūras mantojuma arheoloģiskie materiāli sniedz informāciju par kuģu būvniecības un piekrastes profesiju </a:t>
            </a:r>
            <a:r>
              <a:rPr lang="lv-LV" sz="1800" b="1" dirty="0" smtClean="0"/>
              <a:t>vēsturi </a:t>
            </a:r>
            <a:r>
              <a:rPr lang="lv-LV" sz="1800" i="1" dirty="0" smtClean="0"/>
              <a:t>(piemēram</a:t>
            </a:r>
            <a:r>
              <a:rPr lang="lv-LV" sz="1800" i="1" dirty="0"/>
              <a:t>, tekstila priekšmeti, trauki, koka darinājumi, kartes un zīmējumi, kuģu sastāvdaļas un kuģu būvniecības darbarīki u.c</a:t>
            </a:r>
            <a:r>
              <a:rPr lang="lv-LV" sz="1800" i="1" dirty="0" smtClean="0"/>
              <a:t>.) </a:t>
            </a:r>
          </a:p>
          <a:p>
            <a:pPr algn="just">
              <a:buFont typeface="Wingdings" panose="05000000000000000000" pitchFamily="2" charset="2"/>
              <a:buChar char="ü"/>
            </a:pPr>
            <a:r>
              <a:rPr lang="lv-LV" sz="1800" dirty="0" smtClean="0"/>
              <a:t>Pēc </a:t>
            </a:r>
            <a:r>
              <a:rPr lang="lv-LV" sz="1800" dirty="0"/>
              <a:t>materiāliem var </a:t>
            </a:r>
            <a:r>
              <a:rPr lang="lv-LV" sz="1800" dirty="0" smtClean="0"/>
              <a:t>secināt arī kādi </a:t>
            </a:r>
            <a:r>
              <a:rPr lang="lv-LV" sz="1800" dirty="0"/>
              <a:t>dažādi kuģi no citām valstīm ir piestājuši. </a:t>
            </a:r>
            <a:endParaRPr lang="lv-LV" sz="1800" dirty="0" smtClean="0"/>
          </a:p>
          <a:p>
            <a:pPr algn="just">
              <a:buFont typeface="Wingdings" panose="05000000000000000000" pitchFamily="2" charset="2"/>
              <a:buChar char="ü"/>
            </a:pPr>
            <a:r>
              <a:rPr lang="lv-LV" sz="1800" b="1" dirty="0" smtClean="0"/>
              <a:t>Iegūtā </a:t>
            </a:r>
            <a:r>
              <a:rPr lang="lv-LV" sz="1800" b="1" dirty="0"/>
              <a:t>informācija tiek izmantota arī skolēnu izglītošanā</a:t>
            </a:r>
            <a:r>
              <a:rPr lang="lv-LV" sz="1800" dirty="0"/>
              <a:t>. </a:t>
            </a:r>
            <a:endParaRPr lang="lv-LV" sz="1800" dirty="0" smtClean="0"/>
          </a:p>
          <a:p>
            <a:pPr algn="just">
              <a:buFont typeface="Wingdings" panose="05000000000000000000" pitchFamily="2" charset="2"/>
              <a:buChar char="ü"/>
            </a:pPr>
            <a:r>
              <a:rPr lang="lv-LV" sz="1800" b="1" dirty="0" smtClean="0"/>
              <a:t>Ar </a:t>
            </a:r>
            <a:r>
              <a:rPr lang="lv-LV" sz="1800" b="1" dirty="0"/>
              <a:t>ES atbalstu zvejas kuģu sadalīšanai</a:t>
            </a:r>
            <a:r>
              <a:rPr lang="lv-LV" sz="1800" dirty="0"/>
              <a:t>, arī diemžēl ir </a:t>
            </a:r>
            <a:r>
              <a:rPr lang="lv-LV" sz="1800" b="1" dirty="0"/>
              <a:t>pazaudētas vēsturiski vērtīgas piekrastes zvejas laivas, kas varēja tikt saglabātas kā eksponāti</a:t>
            </a:r>
            <a:r>
              <a:rPr lang="lv-LV" sz="1800" dirty="0"/>
              <a:t>.</a:t>
            </a:r>
            <a:endParaRPr lang="lv-LV" sz="105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fld id="{63F7BA8F-F76E-47DF-BEAD-6EB16D4C4D13}" type="slidenum">
              <a:rPr lang="lv-LV" smtClean="0"/>
              <a:pPr/>
              <a:t>10</a:t>
            </a:fld>
            <a:endParaRPr lang="lv-LV"/>
          </a:p>
        </p:txBody>
      </p:sp>
      <p:sp>
        <p:nvSpPr>
          <p:cNvPr id="2" name="Taisnstūris 1"/>
          <p:cNvSpPr/>
          <p:nvPr/>
        </p:nvSpPr>
        <p:spPr>
          <a:xfrm>
            <a:off x="1979712" y="515469"/>
            <a:ext cx="6546023" cy="461665"/>
          </a:xfrm>
          <a:prstGeom prst="rect">
            <a:avLst/>
          </a:prstGeom>
        </p:spPr>
        <p:txBody>
          <a:bodyPr wrap="none">
            <a:spAutoFit/>
          </a:bodyPr>
          <a:lstStyle/>
          <a:p>
            <a:r>
              <a:rPr lang="lv-LV" sz="2400" b="1" dirty="0"/>
              <a:t>Jūras kultūras mantojuma arheoloģiskie materiāli </a:t>
            </a:r>
          </a:p>
        </p:txBody>
      </p:sp>
    </p:spTree>
    <p:extLst>
      <p:ext uri="{BB962C8B-B14F-4D97-AF65-F5344CB8AC3E}">
        <p14:creationId xmlns:p14="http://schemas.microsoft.com/office/powerpoint/2010/main" val="144466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err="1" smtClean="0"/>
              <a:t>Pafosas</a:t>
            </a:r>
            <a:r>
              <a:rPr lang="lv-LV" sz="1800" b="1" dirty="0" smtClean="0"/>
              <a:t> pašvaldība</a:t>
            </a:r>
            <a:r>
              <a:rPr lang="lv-LV" sz="1800" dirty="0" smtClean="0"/>
              <a:t>, izmantojot </a:t>
            </a:r>
            <a:r>
              <a:rPr lang="lv-LV" sz="1800" dirty="0"/>
              <a:t>dažādus finansējuma avotus, </a:t>
            </a:r>
            <a:r>
              <a:rPr lang="lv-LV" sz="1800" b="1" dirty="0"/>
              <a:t>cenšas attīstīt reģiona zvejniecību, jūrniecību un tūrismu</a:t>
            </a:r>
            <a:r>
              <a:rPr lang="lv-LV" sz="1800" dirty="0"/>
              <a:t>. </a:t>
            </a:r>
            <a:endParaRPr lang="lv-LV" sz="1800" dirty="0" smtClean="0"/>
          </a:p>
          <a:p>
            <a:pPr algn="just">
              <a:buFont typeface="Wingdings" panose="05000000000000000000" pitchFamily="2" charset="2"/>
              <a:buChar char="ü"/>
            </a:pPr>
            <a:r>
              <a:rPr lang="lv-LV" sz="1800" dirty="0" smtClean="0"/>
              <a:t>Gan </a:t>
            </a:r>
            <a:r>
              <a:rPr lang="lv-LV" sz="1800" dirty="0"/>
              <a:t>vietējiem iedzīvotājiem, gan tūristiem ir maksimāli jābūt pieejamai informācijai par reģionā sniegtajām iespējām. </a:t>
            </a:r>
            <a:endParaRPr lang="lv-LV" sz="1800" dirty="0" smtClean="0"/>
          </a:p>
          <a:p>
            <a:pPr algn="just">
              <a:buFont typeface="Wingdings" panose="05000000000000000000" pitchFamily="2" charset="2"/>
              <a:buChar char="ü"/>
            </a:pPr>
            <a:r>
              <a:rPr lang="lv-LV" sz="1800" b="1" dirty="0" smtClean="0"/>
              <a:t>Piedāvājumam </a:t>
            </a:r>
            <a:r>
              <a:rPr lang="lv-LV" sz="1800" b="1" dirty="0"/>
              <a:t>ir jābūt visu ietverošam </a:t>
            </a:r>
            <a:r>
              <a:rPr lang="lv-LV" sz="1800" i="1" dirty="0"/>
              <a:t>(</a:t>
            </a:r>
            <a:r>
              <a:rPr lang="lv-LV" sz="1800" i="1" dirty="0" err="1"/>
              <a:t>all</a:t>
            </a:r>
            <a:r>
              <a:rPr lang="lv-LV" sz="1800" i="1" dirty="0"/>
              <a:t> </a:t>
            </a:r>
            <a:r>
              <a:rPr lang="lv-LV" sz="1800" i="1" dirty="0" err="1"/>
              <a:t>inclusive</a:t>
            </a:r>
            <a:r>
              <a:rPr lang="lv-LV" sz="1800" i="1" dirty="0"/>
              <a:t>) </a:t>
            </a:r>
            <a:r>
              <a:rPr lang="lv-LV" sz="1800" b="1" dirty="0"/>
              <a:t>un dažādotam</a:t>
            </a:r>
            <a:r>
              <a:rPr lang="lv-LV" sz="1800" dirty="0"/>
              <a:t>, lai apvienotu un piedāvātu cik iespējams visus reģiona uzņēmēju produktus un pakalpojumus. </a:t>
            </a:r>
            <a:endParaRPr lang="lv-LV" sz="1800" dirty="0" smtClean="0"/>
          </a:p>
          <a:p>
            <a:pPr algn="just">
              <a:buFont typeface="Wingdings" panose="05000000000000000000" pitchFamily="2" charset="2"/>
              <a:buChar char="ü"/>
            </a:pPr>
            <a:r>
              <a:rPr lang="lv-LV" sz="1800" b="1" dirty="0" smtClean="0"/>
              <a:t>Uzņēmējiem </a:t>
            </a:r>
            <a:r>
              <a:rPr lang="lv-LV" sz="1800" b="1" dirty="0"/>
              <a:t>ir jādažādo savas darbības, lai tie nebūtu sezonāli un varētu funkcionēt visu gadu. </a:t>
            </a:r>
            <a:endParaRPr lang="lv-LV" sz="1800" b="1" dirty="0" smtClean="0"/>
          </a:p>
          <a:p>
            <a:pPr algn="just">
              <a:buFont typeface="Wingdings" panose="05000000000000000000" pitchFamily="2" charset="2"/>
              <a:buChar char="ü"/>
            </a:pPr>
            <a:r>
              <a:rPr lang="lv-LV" sz="1800" b="1" dirty="0" smtClean="0"/>
              <a:t>Vecā </a:t>
            </a:r>
            <a:r>
              <a:rPr lang="lv-LV" sz="1800" b="1" dirty="0"/>
              <a:t>zvejnieku </a:t>
            </a:r>
            <a:r>
              <a:rPr lang="lv-LV" sz="1800" b="1" dirty="0" smtClean="0"/>
              <a:t>ciemā tiek īstenots projekts, </a:t>
            </a:r>
            <a:r>
              <a:rPr lang="lv-LV" sz="1800" b="1" dirty="0"/>
              <a:t>lai atjaunotu tradicionālās zvejniecības kultūras mantojuma infrastruktūru</a:t>
            </a:r>
            <a:r>
              <a:rPr lang="lv-LV" sz="1800" dirty="0"/>
              <a:t>, lai tūristiem būtu viegli pieejamas un apskatāmas visas arheoloģiskās vietas. </a:t>
            </a:r>
            <a:endParaRPr lang="lv-LV" sz="1800" dirty="0" smtClean="0"/>
          </a:p>
        </p:txBody>
      </p:sp>
      <p:sp>
        <p:nvSpPr>
          <p:cNvPr id="4" name="Slaida numura vietturis 3"/>
          <p:cNvSpPr>
            <a:spLocks noGrp="1"/>
          </p:cNvSpPr>
          <p:nvPr>
            <p:ph type="sldNum" sz="quarter" idx="12"/>
          </p:nvPr>
        </p:nvSpPr>
        <p:spPr/>
        <p:txBody>
          <a:bodyPr/>
          <a:lstStyle/>
          <a:p>
            <a:fld id="{63F7BA8F-F76E-47DF-BEAD-6EB16D4C4D13}" type="slidenum">
              <a:rPr lang="lv-LV" smtClean="0"/>
              <a:pPr/>
              <a:t>11</a:t>
            </a:fld>
            <a:endParaRPr lang="lv-LV"/>
          </a:p>
        </p:txBody>
      </p:sp>
      <p:sp>
        <p:nvSpPr>
          <p:cNvPr id="2" name="Taisnstūris 1"/>
          <p:cNvSpPr/>
          <p:nvPr/>
        </p:nvSpPr>
        <p:spPr>
          <a:xfrm>
            <a:off x="2682238" y="510917"/>
            <a:ext cx="5280805" cy="461665"/>
          </a:xfrm>
          <a:prstGeom prst="rect">
            <a:avLst/>
          </a:prstGeom>
        </p:spPr>
        <p:txBody>
          <a:bodyPr wrap="none">
            <a:spAutoFit/>
          </a:bodyPr>
          <a:lstStyle/>
          <a:p>
            <a:r>
              <a:rPr lang="es-ES" sz="2400" b="1" dirty="0"/>
              <a:t>Paphos vecā zvejas ciema </a:t>
            </a:r>
            <a:r>
              <a:rPr lang="es-ES" sz="2400" b="1" dirty="0" smtClean="0"/>
              <a:t>uzlabošana</a:t>
            </a:r>
            <a:r>
              <a:rPr lang="lv-LV" sz="2400" b="1" dirty="0" smtClean="0"/>
              <a:t> (I)</a:t>
            </a:r>
            <a:endParaRPr lang="lv-LV" sz="2400" b="1" dirty="0"/>
          </a:p>
        </p:txBody>
      </p:sp>
    </p:spTree>
    <p:extLst>
      <p:ext uri="{BB962C8B-B14F-4D97-AF65-F5344CB8AC3E}">
        <p14:creationId xmlns:p14="http://schemas.microsoft.com/office/powerpoint/2010/main" val="269903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smtClean="0"/>
              <a:t>Projektā tiks </a:t>
            </a:r>
            <a:r>
              <a:rPr lang="lv-LV" sz="1800" b="1" dirty="0"/>
              <a:t>atjaunotas </a:t>
            </a:r>
            <a:r>
              <a:rPr lang="lv-LV" sz="1800" b="1" dirty="0" smtClean="0"/>
              <a:t>zvejas ciema vecās </a:t>
            </a:r>
            <a:r>
              <a:rPr lang="lv-LV" sz="1800" b="1" dirty="0"/>
              <a:t>zvejnieku akmens mājas, lai izveidotu interaktīvu jūras mantojuma pieejamību</a:t>
            </a:r>
            <a:r>
              <a:rPr lang="lv-LV" sz="1800" dirty="0"/>
              <a:t>, kurā varēs iegūt priekšstatu par zvejniecības un jūrniecības kultūru. </a:t>
            </a:r>
            <a:endParaRPr lang="lv-LV" sz="1800" dirty="0" smtClean="0"/>
          </a:p>
          <a:p>
            <a:pPr algn="just">
              <a:buFont typeface="Wingdings" panose="05000000000000000000" pitchFamily="2" charset="2"/>
              <a:buChar char="ü"/>
            </a:pPr>
            <a:r>
              <a:rPr lang="lv-LV" sz="1800" dirty="0" smtClean="0"/>
              <a:t>Savukārt </a:t>
            </a:r>
            <a:r>
              <a:rPr lang="lv-LV" sz="1800" b="1" dirty="0"/>
              <a:t>caur ZVRG stratēģiju tiks atbalstīti privātie projekti, primāri atbalstot uzņēmējus, kas saistīti ar vietējo nozveju</a:t>
            </a:r>
            <a:r>
              <a:rPr lang="lv-LV" sz="1800" dirty="0"/>
              <a:t>, atbalstot arī tūrisma elementu integrāciju. </a:t>
            </a:r>
            <a:endParaRPr lang="lv-LV" sz="1800" dirty="0" smtClean="0"/>
          </a:p>
          <a:p>
            <a:pPr algn="just">
              <a:buFont typeface="Wingdings" panose="05000000000000000000" pitchFamily="2" charset="2"/>
              <a:buChar char="ü"/>
            </a:pPr>
            <a:r>
              <a:rPr lang="lv-LV" sz="1800" b="1" dirty="0" smtClean="0"/>
              <a:t>Ņemot </a:t>
            </a:r>
            <a:r>
              <a:rPr lang="lv-LV" sz="1800" b="1" dirty="0"/>
              <a:t>vērā silto Kipras klimatu, starp vairākām Kipras VRG jau vairākus gadus arī tiek īstenots sadarbības projekts ar mērķi attīstīt niršanas tūrismu</a:t>
            </a:r>
            <a:r>
              <a:rPr lang="lv-LV" sz="1800" dirty="0"/>
              <a:t>, izveidojot mājaslapu ar niršanas apgabalu karti un ekipējuma nomas punktiem </a:t>
            </a:r>
            <a:r>
              <a:rPr lang="lv-LV" sz="1800" dirty="0" err="1">
                <a:hlinkClick r:id="rId3"/>
              </a:rPr>
              <a:t>www.diveinourislands.com</a:t>
            </a:r>
            <a:r>
              <a:rPr lang="lv-LV" sz="1800" dirty="0">
                <a:hlinkClick r:id="rId3"/>
              </a:rPr>
              <a:t>/</a:t>
            </a:r>
            <a:r>
              <a:rPr lang="lv-LV" sz="1800" dirty="0" err="1">
                <a:hlinkClick r:id="rId3"/>
              </a:rPr>
              <a:t>en-us</a:t>
            </a:r>
            <a:r>
              <a:rPr lang="lv-LV" sz="1800" dirty="0" smtClean="0">
                <a:hlinkClick r:id="rId3"/>
              </a:rPr>
              <a:t>/</a:t>
            </a:r>
            <a:r>
              <a:rPr lang="lv-LV" sz="1800" dirty="0" smtClean="0"/>
              <a:t>. </a:t>
            </a:r>
          </a:p>
          <a:p>
            <a:pPr algn="just">
              <a:buFont typeface="Wingdings" panose="05000000000000000000" pitchFamily="2" charset="2"/>
              <a:buChar char="ü"/>
            </a:pPr>
            <a:r>
              <a:rPr lang="lv-LV" sz="1800" dirty="0" smtClean="0"/>
              <a:t>Izdots </a:t>
            </a:r>
            <a:r>
              <a:rPr lang="lv-LV" sz="1800" dirty="0"/>
              <a:t>arī ir buklets, kurā ir norādītas zivju sugas, kuras ir iespējams nirstot ieraudzīt.</a:t>
            </a:r>
            <a:endParaRPr lang="lv-LV" sz="105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fld id="{63F7BA8F-F76E-47DF-BEAD-6EB16D4C4D13}" type="slidenum">
              <a:rPr lang="lv-LV" smtClean="0"/>
              <a:pPr/>
              <a:t>12</a:t>
            </a:fld>
            <a:endParaRPr lang="lv-LV"/>
          </a:p>
        </p:txBody>
      </p:sp>
      <p:sp>
        <p:nvSpPr>
          <p:cNvPr id="2" name="Taisnstūris 1"/>
          <p:cNvSpPr/>
          <p:nvPr/>
        </p:nvSpPr>
        <p:spPr>
          <a:xfrm>
            <a:off x="2682238" y="510917"/>
            <a:ext cx="5399491" cy="461665"/>
          </a:xfrm>
          <a:prstGeom prst="rect">
            <a:avLst/>
          </a:prstGeom>
        </p:spPr>
        <p:txBody>
          <a:bodyPr wrap="none">
            <a:spAutoFit/>
          </a:bodyPr>
          <a:lstStyle/>
          <a:p>
            <a:r>
              <a:rPr lang="es-ES" sz="2400" b="1" dirty="0" smtClean="0"/>
              <a:t>P</a:t>
            </a:r>
            <a:r>
              <a:rPr lang="lv-LV" sz="2400" b="1" dirty="0" err="1" smtClean="0"/>
              <a:t>afosas</a:t>
            </a:r>
            <a:r>
              <a:rPr lang="es-ES" sz="2400" b="1" dirty="0" smtClean="0"/>
              <a:t> </a:t>
            </a:r>
            <a:r>
              <a:rPr lang="es-ES" sz="2400" b="1" dirty="0"/>
              <a:t>vecā zvejas ciema </a:t>
            </a:r>
            <a:r>
              <a:rPr lang="es-ES" sz="2400" b="1" dirty="0" smtClean="0"/>
              <a:t>uzlabošana</a:t>
            </a:r>
            <a:r>
              <a:rPr lang="lv-LV" sz="2400" b="1" dirty="0" smtClean="0"/>
              <a:t> (II)</a:t>
            </a:r>
            <a:endParaRPr lang="lv-LV" sz="2400" b="1" dirty="0"/>
          </a:p>
        </p:txBody>
      </p:sp>
      <p:pic>
        <p:nvPicPr>
          <p:cNvPr id="6" name="Attēls 5"/>
          <p:cNvPicPr>
            <a:picLocks noChangeAspect="1"/>
          </p:cNvPicPr>
          <p:nvPr/>
        </p:nvPicPr>
        <p:blipFill>
          <a:blip r:embed="rId4"/>
          <a:stretch>
            <a:fillRect/>
          </a:stretch>
        </p:blipFill>
        <p:spPr>
          <a:xfrm>
            <a:off x="4637432" y="4859501"/>
            <a:ext cx="2791966" cy="1761691"/>
          </a:xfrm>
          <a:prstGeom prst="rect">
            <a:avLst/>
          </a:prstGeom>
        </p:spPr>
      </p:pic>
    </p:spTree>
    <p:extLst>
      <p:ext uri="{BB962C8B-B14F-4D97-AF65-F5344CB8AC3E}">
        <p14:creationId xmlns:p14="http://schemas.microsoft.com/office/powerpoint/2010/main" val="295624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smtClean="0"/>
              <a:t>THALASSA jūrniecības muzejs</a:t>
            </a:r>
            <a:r>
              <a:rPr lang="lv-LV" sz="1800" dirty="0" smtClean="0"/>
              <a:t> </a:t>
            </a:r>
            <a:r>
              <a:rPr lang="lv-LV" sz="1800" dirty="0"/>
              <a:t>izvietots trīs </a:t>
            </a:r>
            <a:r>
              <a:rPr lang="lv-LV" sz="1800" dirty="0" smtClean="0"/>
              <a:t>stāvos, ņemot vērā Kipras bagāto </a:t>
            </a:r>
            <a:r>
              <a:rPr lang="lv-LV" sz="1800" dirty="0"/>
              <a:t>jūrniecības </a:t>
            </a:r>
            <a:r>
              <a:rPr lang="lv-LV" sz="1800" dirty="0" smtClean="0"/>
              <a:t>vēsturi. </a:t>
            </a:r>
          </a:p>
          <a:p>
            <a:pPr algn="just">
              <a:buFont typeface="Wingdings" panose="05000000000000000000" pitchFamily="2" charset="2"/>
              <a:buChar char="ü"/>
            </a:pPr>
            <a:r>
              <a:rPr lang="lv-LV" sz="1800" b="1" dirty="0" smtClean="0"/>
              <a:t>Var </a:t>
            </a:r>
            <a:r>
              <a:rPr lang="lv-LV" sz="1800" b="1" dirty="0"/>
              <a:t>apskatīt īstu vaļa skeletu, haizivs un citu zivju sugu izbāzeņus, vēsturiskās laivas, jūras un ezeru putnu sugu izbāzeņus, bruņurupučus</a:t>
            </a:r>
            <a:r>
              <a:rPr lang="lv-LV" sz="1800" dirty="0"/>
              <a:t> un daudz un dažādus citus eksponātus. </a:t>
            </a:r>
            <a:endParaRPr lang="lv-LV" sz="1800" dirty="0" smtClean="0"/>
          </a:p>
          <a:p>
            <a:pPr algn="just">
              <a:buFont typeface="Wingdings" panose="05000000000000000000" pitchFamily="2" charset="2"/>
              <a:buChar char="ü"/>
            </a:pPr>
            <a:r>
              <a:rPr lang="lv-LV" sz="1800" b="1" dirty="0" smtClean="0"/>
              <a:t>Izglīto </a:t>
            </a:r>
            <a:r>
              <a:rPr lang="lv-LV" sz="1800" b="1" dirty="0"/>
              <a:t>skolēnus </a:t>
            </a:r>
            <a:r>
              <a:rPr lang="lv-LV" sz="1800" dirty="0"/>
              <a:t>no sākumskolas līdz vidusskolai. </a:t>
            </a:r>
            <a:endParaRPr lang="lv-LV" sz="1800" dirty="0" smtClean="0"/>
          </a:p>
          <a:p>
            <a:pPr algn="just">
              <a:buFont typeface="Wingdings" panose="05000000000000000000" pitchFamily="2" charset="2"/>
              <a:buChar char="ü"/>
            </a:pPr>
            <a:r>
              <a:rPr lang="lv-LV" sz="1800" b="1" dirty="0" smtClean="0"/>
              <a:t>Lai </a:t>
            </a:r>
            <a:r>
              <a:rPr lang="lv-LV" sz="1800" b="1" dirty="0"/>
              <a:t>gūtu papildus ienākumus organizē arī seminārus, konferences un citus kulturālos pasākumus</a:t>
            </a:r>
            <a:r>
              <a:rPr lang="lv-LV" sz="1800" dirty="0"/>
              <a:t> un festivālus muzeja telpās un apkārtnē. </a:t>
            </a:r>
            <a:endParaRPr lang="lv-LV" sz="1800" dirty="0" smtClean="0"/>
          </a:p>
          <a:p>
            <a:pPr algn="just">
              <a:buFont typeface="Wingdings" panose="05000000000000000000" pitchFamily="2" charset="2"/>
              <a:buChar char="ü"/>
            </a:pPr>
            <a:r>
              <a:rPr lang="lv-LV" sz="1800" b="1" dirty="0" smtClean="0"/>
              <a:t>Muzeja </a:t>
            </a:r>
            <a:r>
              <a:rPr lang="lv-LV" sz="1800" b="1" dirty="0"/>
              <a:t>apmeklētāju grupas brauc no visas pasaules</a:t>
            </a:r>
            <a:r>
              <a:rPr lang="lv-LV" sz="1800" dirty="0"/>
              <a:t>, kas nozīmē, ka muzejs veic svarīgu funkciju jūrniecības mantojuma izglītošanā/saglabāšanā daudz plašākā mērogā.</a:t>
            </a:r>
            <a:endParaRPr lang="lv-LV" sz="105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fld id="{63F7BA8F-F76E-47DF-BEAD-6EB16D4C4D13}" type="slidenum">
              <a:rPr lang="lv-LV" smtClean="0"/>
              <a:pPr/>
              <a:t>13</a:t>
            </a:fld>
            <a:endParaRPr lang="lv-LV"/>
          </a:p>
        </p:txBody>
      </p:sp>
      <p:sp>
        <p:nvSpPr>
          <p:cNvPr id="2" name="Taisnstūris 1"/>
          <p:cNvSpPr/>
          <p:nvPr/>
        </p:nvSpPr>
        <p:spPr>
          <a:xfrm>
            <a:off x="3080583" y="531587"/>
            <a:ext cx="5014963" cy="461665"/>
          </a:xfrm>
          <a:prstGeom prst="rect">
            <a:avLst/>
          </a:prstGeom>
        </p:spPr>
        <p:txBody>
          <a:bodyPr wrap="none">
            <a:spAutoFit/>
          </a:bodyPr>
          <a:lstStyle/>
          <a:p>
            <a:r>
              <a:rPr lang="lv-LV" sz="2400" b="1" dirty="0" smtClean="0"/>
              <a:t>Jūrniecības </a:t>
            </a:r>
            <a:r>
              <a:rPr lang="lv-LV" sz="2400" b="1" dirty="0"/>
              <a:t>muzejs «THALASSA» Kiprā</a:t>
            </a:r>
          </a:p>
        </p:txBody>
      </p:sp>
      <p:pic>
        <p:nvPicPr>
          <p:cNvPr id="8194" name="Picture 2" descr="AttÄlu rezultÄti vaicÄjumam âTHALASSA Municipal Museum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549" y="4499239"/>
            <a:ext cx="2880320" cy="23489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ttÄlu rezultÄti vaicÄjumam âTHALASSA Municipal Museum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646120"/>
            <a:ext cx="3118702" cy="207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8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Virsraksts 1"/>
          <p:cNvSpPr>
            <a:spLocks noGrp="1"/>
          </p:cNvSpPr>
          <p:nvPr>
            <p:ph type="title"/>
          </p:nvPr>
        </p:nvSpPr>
        <p:spPr>
          <a:xfrm>
            <a:off x="685800" y="3505200"/>
            <a:ext cx="7772400" cy="960438"/>
          </a:xfrm>
        </p:spPr>
        <p:txBody>
          <a:bodyPr/>
          <a:lstStyle/>
          <a:p>
            <a:pPr eaLnBrk="1" hangingPunct="1"/>
            <a:r>
              <a:rPr lang="lv-LV" altLang="lv-LV" sz="2400" dirty="0" smtClean="0">
                <a:solidFill>
                  <a:schemeClr val="tx1"/>
                </a:solidFill>
                <a:cs typeface="Times New Roman" panose="02020603050405020304" pitchFamily="18" charset="0"/>
              </a:rPr>
              <a:t>Paldies par uzmanību!</a:t>
            </a:r>
          </a:p>
        </p:txBody>
      </p:sp>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3525"/>
            <a:ext cx="914400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534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467544" y="5218440"/>
            <a:ext cx="7776864" cy="1320472"/>
          </a:xfrm>
        </p:spPr>
        <p:txBody>
          <a:bodyPr>
            <a:normAutofit/>
          </a:bodyPr>
          <a:lstStyle/>
          <a:p>
            <a:pPr algn="just">
              <a:buFont typeface="Wingdings" panose="05000000000000000000" pitchFamily="2" charset="2"/>
              <a:buChar char="ü"/>
            </a:pPr>
            <a:r>
              <a:rPr lang="lv-LV" sz="1800" dirty="0" err="1" smtClean="0">
                <a:latin typeface="Times New Roman" panose="02020603050405020304" pitchFamily="18" charset="0"/>
                <a:cs typeface="Times New Roman" panose="02020603050405020304" pitchFamily="18" charset="0"/>
              </a:rPr>
              <a:t>Pafosas</a:t>
            </a:r>
            <a:r>
              <a:rPr lang="lv-LV" sz="1800" dirty="0" smtClean="0">
                <a:latin typeface="Times New Roman" panose="02020603050405020304" pitchFamily="18" charset="0"/>
                <a:cs typeface="Times New Roman" panose="02020603050405020304" pitchFamily="18" charset="0"/>
              </a:rPr>
              <a:t> rajonā Kiprā zvejniecības </a:t>
            </a:r>
            <a:r>
              <a:rPr lang="lv-LV" sz="1800" dirty="0">
                <a:latin typeface="Times New Roman" panose="02020603050405020304" pitchFamily="18" charset="0"/>
                <a:cs typeface="Times New Roman" panose="02020603050405020304" pitchFamily="18" charset="0"/>
              </a:rPr>
              <a:t>nozare ir ļoti nozīmīga piekrastes teritorijā. Tā rada ienākumus zvejniecības kopienām un tai ir tūkstošiem gadu ilga vēsture un tradīcijas. Ir būtiski saglabāt zvejniecības kultūras mantojumu un pasargāt to no iznīcības.</a:t>
            </a:r>
          </a:p>
        </p:txBody>
      </p:sp>
      <p:sp>
        <p:nvSpPr>
          <p:cNvPr id="4" name="Slaida numura vietturis 3"/>
          <p:cNvSpPr>
            <a:spLocks noGrp="1"/>
          </p:cNvSpPr>
          <p:nvPr>
            <p:ph type="sldNum" sz="quarter" idx="12"/>
          </p:nvPr>
        </p:nvSpPr>
        <p:spPr/>
        <p:txBody>
          <a:bodyPr/>
          <a:lstStyle/>
          <a:p>
            <a:fld id="{63F7BA8F-F76E-47DF-BEAD-6EB16D4C4D13}" type="slidenum">
              <a:rPr lang="lv-LV" smtClean="0"/>
              <a:pPr/>
              <a:t>2</a:t>
            </a:fld>
            <a:endParaRPr lang="lv-LV"/>
          </a:p>
        </p:txBody>
      </p:sp>
      <p:sp>
        <p:nvSpPr>
          <p:cNvPr id="8" name="Satura vietturis 2"/>
          <p:cNvSpPr txBox="1">
            <a:spLocks/>
          </p:cNvSpPr>
          <p:nvPr/>
        </p:nvSpPr>
        <p:spPr>
          <a:xfrm>
            <a:off x="662880" y="1524838"/>
            <a:ext cx="8229600" cy="4860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v-LV" sz="2400" dirty="0" smtClean="0">
                <a:latin typeface="Times New Roman" panose="02020603050405020304" pitchFamily="18" charset="0"/>
                <a:cs typeface="Times New Roman" panose="02020603050405020304" pitchFamily="18" charset="0"/>
              </a:rPr>
              <a:t>	</a:t>
            </a:r>
          </a:p>
        </p:txBody>
      </p:sp>
      <p:pic>
        <p:nvPicPr>
          <p:cNvPr id="7170" name="Picture 2" descr="AttÄlu rezultÄti vaicÄjumam âPaphos flag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520" y="386174"/>
            <a:ext cx="5971847" cy="449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4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628800"/>
            <a:ext cx="7776864" cy="4824536"/>
          </a:xfrm>
        </p:spPr>
        <p:txBody>
          <a:bodyPr>
            <a:noAutofit/>
          </a:bodyPr>
          <a:lstStyle/>
          <a:p>
            <a:pPr algn="just">
              <a:buFont typeface="Wingdings" panose="05000000000000000000" pitchFamily="2" charset="2"/>
              <a:buChar char="ü"/>
            </a:pPr>
            <a:r>
              <a:rPr lang="lv-LV" sz="2000" dirty="0" err="1" smtClean="0"/>
              <a:t>Pafosas</a:t>
            </a:r>
            <a:r>
              <a:rPr lang="lv-LV" sz="2000" dirty="0" smtClean="0"/>
              <a:t> ekonomika </a:t>
            </a:r>
            <a:r>
              <a:rPr lang="lv-LV" sz="2000" dirty="0"/>
              <a:t>ir maza, atvērta un dinamiska. </a:t>
            </a:r>
            <a:endParaRPr lang="lv-LV" sz="2000" dirty="0" smtClean="0"/>
          </a:p>
          <a:p>
            <a:pPr algn="just">
              <a:buFont typeface="Wingdings" panose="05000000000000000000" pitchFamily="2" charset="2"/>
              <a:buChar char="ü"/>
            </a:pPr>
            <a:r>
              <a:rPr lang="lv-LV" sz="2000" dirty="0" smtClean="0"/>
              <a:t>Reģionā </a:t>
            </a:r>
            <a:r>
              <a:rPr lang="lv-LV" sz="2000" b="1" dirty="0"/>
              <a:t>zvejniecība ir tikai 1,2%</a:t>
            </a:r>
            <a:r>
              <a:rPr lang="lv-LV" sz="2000" dirty="0"/>
              <a:t> no IKP, piemēram, </a:t>
            </a:r>
            <a:r>
              <a:rPr lang="lv-LV" sz="2000" b="1" dirty="0"/>
              <a:t>tūrismam ir 26 </a:t>
            </a:r>
            <a:r>
              <a:rPr lang="lv-LV" sz="2000" b="1" dirty="0" smtClean="0"/>
              <a:t>%</a:t>
            </a:r>
            <a:r>
              <a:rPr lang="lv-LV" sz="2000" dirty="0" smtClean="0"/>
              <a:t>. </a:t>
            </a:r>
          </a:p>
          <a:p>
            <a:pPr algn="just">
              <a:buFont typeface="Wingdings" panose="05000000000000000000" pitchFamily="2" charset="2"/>
              <a:buChar char="ü"/>
            </a:pPr>
            <a:r>
              <a:rPr lang="lv-LV" sz="2000" dirty="0" smtClean="0"/>
              <a:t>Lielākā </a:t>
            </a:r>
            <a:r>
              <a:rPr lang="lv-LV" sz="2000" dirty="0"/>
              <a:t>daļa iedzīvotāju ir vecāki par 45 </a:t>
            </a:r>
            <a:r>
              <a:rPr lang="lv-LV" sz="2000" dirty="0" smtClean="0"/>
              <a:t>gadiem. </a:t>
            </a:r>
            <a:r>
              <a:rPr lang="lv-LV" sz="2000" b="1" dirty="0"/>
              <a:t>Arī zvejnieku vecums ir liels</a:t>
            </a:r>
            <a:r>
              <a:rPr lang="lv-LV" sz="2000" dirty="0"/>
              <a:t>, jāmeklē iespējas piesaistīt jauno paaudzi. </a:t>
            </a:r>
            <a:endParaRPr lang="lv-LV" sz="2000" dirty="0" smtClean="0"/>
          </a:p>
          <a:p>
            <a:pPr algn="just">
              <a:buFont typeface="Wingdings" panose="05000000000000000000" pitchFamily="2" charset="2"/>
              <a:buChar char="ü"/>
            </a:pPr>
            <a:r>
              <a:rPr lang="lv-LV" sz="2000" dirty="0" smtClean="0"/>
              <a:t>Reģionā </a:t>
            </a:r>
            <a:r>
              <a:rPr lang="lv-LV" sz="2000" dirty="0"/>
              <a:t>ir </a:t>
            </a:r>
            <a:r>
              <a:rPr lang="lv-LV" sz="2000" b="1" dirty="0"/>
              <a:t>liels bezdarbs - 15,8%</a:t>
            </a:r>
            <a:r>
              <a:rPr lang="lv-LV" sz="2000" dirty="0"/>
              <a:t>. </a:t>
            </a:r>
            <a:endParaRPr lang="lv-LV" sz="2000" dirty="0" smtClean="0"/>
          </a:p>
          <a:p>
            <a:pPr algn="just">
              <a:buFont typeface="Wingdings" panose="05000000000000000000" pitchFamily="2" charset="2"/>
              <a:buChar char="ü"/>
            </a:pPr>
            <a:r>
              <a:rPr lang="lv-LV" sz="2000" b="1" dirty="0" smtClean="0"/>
              <a:t>Izaicinājums </a:t>
            </a:r>
            <a:r>
              <a:rPr lang="lv-LV" sz="2000" b="1" dirty="0"/>
              <a:t>arī ir NNN zveja, kā arī </a:t>
            </a:r>
            <a:r>
              <a:rPr lang="lv-LV" sz="2000" b="1" dirty="0" err="1"/>
              <a:t>pārzveja</a:t>
            </a:r>
            <a:r>
              <a:rPr lang="lv-LV" sz="2000" dirty="0"/>
              <a:t>. Ir spiediens uz jūras ekosistēmām no invazīvām sugām, piesārņojuma un dzīvotņu (</a:t>
            </a:r>
            <a:r>
              <a:rPr lang="lv-LV" sz="2000" i="1" dirty="0" err="1"/>
              <a:t>habitats</a:t>
            </a:r>
            <a:r>
              <a:rPr lang="lv-LV" sz="2000" dirty="0"/>
              <a:t>) zuduma. </a:t>
            </a:r>
            <a:endParaRPr lang="lv-LV" sz="2000" dirty="0" smtClean="0"/>
          </a:p>
          <a:p>
            <a:pPr algn="just">
              <a:buFont typeface="Wingdings" panose="05000000000000000000" pitchFamily="2" charset="2"/>
              <a:buChar char="ü"/>
            </a:pPr>
            <a:r>
              <a:rPr lang="lv-LV" sz="2000" b="1" dirty="0" smtClean="0"/>
              <a:t>Nozveja</a:t>
            </a:r>
            <a:r>
              <a:rPr lang="lv-LV" sz="2000" dirty="0" smtClean="0"/>
              <a:t> </a:t>
            </a:r>
            <a:r>
              <a:rPr lang="lv-LV" sz="2000" dirty="0"/>
              <a:t>pamazām </a:t>
            </a:r>
            <a:r>
              <a:rPr lang="lv-LV" sz="2000" b="1" dirty="0"/>
              <a:t>krītas</a:t>
            </a:r>
            <a:r>
              <a:rPr lang="lv-LV" sz="2000" dirty="0"/>
              <a:t>. </a:t>
            </a:r>
            <a:endParaRPr lang="lv-LV" sz="2000" dirty="0" smtClean="0"/>
          </a:p>
          <a:p>
            <a:pPr algn="just">
              <a:buFont typeface="Wingdings" panose="05000000000000000000" pitchFamily="2" charset="2"/>
              <a:buChar char="ü"/>
            </a:pPr>
            <a:r>
              <a:rPr lang="lv-LV" sz="2000" b="1" dirty="0" smtClean="0"/>
              <a:t>Patērētāji</a:t>
            </a:r>
            <a:r>
              <a:rPr lang="lv-LV" sz="2000" dirty="0" smtClean="0"/>
              <a:t> </a:t>
            </a:r>
            <a:r>
              <a:rPr lang="lv-LV" sz="2000" b="1" dirty="0"/>
              <a:t>arvien vairāk priekšroku dod svaigām zivīm</a:t>
            </a:r>
            <a:r>
              <a:rPr lang="lv-LV" sz="2000" dirty="0"/>
              <a:t>. Reģionā ir liela zivju sugu dažādība. </a:t>
            </a:r>
            <a:endParaRPr lang="lv-LV" sz="110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fld id="{63F7BA8F-F76E-47DF-BEAD-6EB16D4C4D13}" type="slidenum">
              <a:rPr lang="lv-LV" smtClean="0"/>
              <a:pPr/>
              <a:t>3</a:t>
            </a:fld>
            <a:endParaRPr lang="lv-LV"/>
          </a:p>
        </p:txBody>
      </p:sp>
      <p:sp>
        <p:nvSpPr>
          <p:cNvPr id="8" name="Satura vietturis 2"/>
          <p:cNvSpPr txBox="1">
            <a:spLocks/>
          </p:cNvSpPr>
          <p:nvPr/>
        </p:nvSpPr>
        <p:spPr>
          <a:xfrm>
            <a:off x="662880" y="1524838"/>
            <a:ext cx="8229600" cy="4860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v-LV" sz="2400" dirty="0" smtClean="0">
                <a:latin typeface="Times New Roman" panose="02020603050405020304" pitchFamily="18" charset="0"/>
                <a:cs typeface="Times New Roman" panose="02020603050405020304" pitchFamily="18" charset="0"/>
              </a:rPr>
              <a:t>	</a:t>
            </a:r>
          </a:p>
        </p:txBody>
      </p:sp>
      <p:sp>
        <p:nvSpPr>
          <p:cNvPr id="7" name="Taisnstūris 6"/>
          <p:cNvSpPr/>
          <p:nvPr/>
        </p:nvSpPr>
        <p:spPr>
          <a:xfrm>
            <a:off x="3275856" y="479606"/>
            <a:ext cx="3880358" cy="461665"/>
          </a:xfrm>
          <a:prstGeom prst="rect">
            <a:avLst/>
          </a:prstGeom>
        </p:spPr>
        <p:txBody>
          <a:bodyPr wrap="none">
            <a:spAutoFit/>
          </a:bodyPr>
          <a:lstStyle/>
          <a:p>
            <a:r>
              <a:rPr lang="lv-LV" sz="2400" b="1" dirty="0" err="1" smtClean="0"/>
              <a:t>Pafosas</a:t>
            </a:r>
            <a:r>
              <a:rPr lang="lv-LV" sz="2400" b="1" dirty="0" smtClean="0"/>
              <a:t> ekonomiskā situācija</a:t>
            </a:r>
            <a:endParaRPr lang="lv-LV" sz="2400" b="1" dirty="0"/>
          </a:p>
        </p:txBody>
      </p:sp>
    </p:spTree>
    <p:extLst>
      <p:ext uri="{BB962C8B-B14F-4D97-AF65-F5344CB8AC3E}">
        <p14:creationId xmlns:p14="http://schemas.microsoft.com/office/powerpoint/2010/main" val="285456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aida numura vietturis 3"/>
          <p:cNvSpPr>
            <a:spLocks noGrp="1"/>
          </p:cNvSpPr>
          <p:nvPr>
            <p:ph type="sldNum" sz="quarter" idx="12"/>
          </p:nvPr>
        </p:nvSpPr>
        <p:spPr/>
        <p:txBody>
          <a:bodyPr/>
          <a:lstStyle/>
          <a:p>
            <a:fld id="{63F7BA8F-F76E-47DF-BEAD-6EB16D4C4D13}" type="slidenum">
              <a:rPr lang="lv-LV" smtClean="0"/>
              <a:pPr/>
              <a:t>4</a:t>
            </a:fld>
            <a:endParaRPr lang="lv-LV"/>
          </a:p>
        </p:txBody>
      </p:sp>
      <p:sp>
        <p:nvSpPr>
          <p:cNvPr id="8" name="Satura vietturis 2"/>
          <p:cNvSpPr txBox="1">
            <a:spLocks/>
          </p:cNvSpPr>
          <p:nvPr/>
        </p:nvSpPr>
        <p:spPr>
          <a:xfrm>
            <a:off x="662880" y="1524838"/>
            <a:ext cx="8229600" cy="4860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v-LV" sz="2400" dirty="0" smtClean="0">
                <a:latin typeface="Times New Roman" panose="02020603050405020304" pitchFamily="18" charset="0"/>
                <a:cs typeface="Times New Roman" panose="02020603050405020304" pitchFamily="18" charset="0"/>
              </a:rPr>
              <a:t>	</a:t>
            </a:r>
          </a:p>
        </p:txBody>
      </p:sp>
      <p:sp>
        <p:nvSpPr>
          <p:cNvPr id="6" name="Taisnstūris 5"/>
          <p:cNvSpPr/>
          <p:nvPr/>
        </p:nvSpPr>
        <p:spPr>
          <a:xfrm>
            <a:off x="827584" y="1719221"/>
            <a:ext cx="7560840" cy="1477328"/>
          </a:xfrm>
          <a:prstGeom prst="rect">
            <a:avLst/>
          </a:prstGeom>
        </p:spPr>
        <p:txBody>
          <a:bodyPr wrap="square">
            <a:spAutoFit/>
          </a:bodyPr>
          <a:lstStyle/>
          <a:p>
            <a:pPr algn="just">
              <a:buFont typeface="Wingdings" panose="05000000000000000000" pitchFamily="2" charset="2"/>
              <a:buChar char="ü"/>
            </a:pPr>
            <a:r>
              <a:rPr lang="lv-LV" dirty="0"/>
              <a:t>Kipras EJZF </a:t>
            </a:r>
            <a:r>
              <a:rPr lang="lv-LV" dirty="0" smtClean="0"/>
              <a:t>Rīcības programmas 2014-2020 </a:t>
            </a:r>
            <a:r>
              <a:rPr lang="lv-LV" dirty="0"/>
              <a:t>kopējais </a:t>
            </a:r>
            <a:r>
              <a:rPr lang="lv-LV" b="1" dirty="0"/>
              <a:t>pieejamais finansējums ir 52 milj. </a:t>
            </a:r>
            <a:r>
              <a:rPr lang="lv-LV" b="1" dirty="0" smtClean="0"/>
              <a:t>EUR</a:t>
            </a:r>
          </a:p>
          <a:p>
            <a:pPr algn="just">
              <a:buFont typeface="Wingdings" panose="05000000000000000000" pitchFamily="2" charset="2"/>
              <a:buChar char="ü"/>
            </a:pPr>
            <a:r>
              <a:rPr lang="lv-LV" dirty="0" smtClean="0"/>
              <a:t>Programmā tiek īstenotas </a:t>
            </a:r>
            <a:r>
              <a:rPr lang="lv-LV" b="1" dirty="0"/>
              <a:t>visas 6 </a:t>
            </a:r>
            <a:r>
              <a:rPr lang="lv-LV" b="1" dirty="0" smtClean="0"/>
              <a:t>Savienības prioritātes</a:t>
            </a:r>
            <a:r>
              <a:rPr lang="lv-LV" dirty="0" smtClean="0"/>
              <a:t>, tai skaitā arī </a:t>
            </a:r>
            <a:r>
              <a:rPr lang="lv-LV" b="1" dirty="0" smtClean="0"/>
              <a:t>4. Savienības prioritāte</a:t>
            </a:r>
            <a:r>
              <a:rPr lang="lv-LV" dirty="0" smtClean="0"/>
              <a:t> ar atbalstu SVVA. </a:t>
            </a:r>
          </a:p>
          <a:p>
            <a:pPr algn="just"/>
            <a:endParaRPr lang="lv-LV" dirty="0" smtClean="0"/>
          </a:p>
        </p:txBody>
      </p:sp>
      <p:pic>
        <p:nvPicPr>
          <p:cNvPr id="7" name="Attēls 6"/>
          <p:cNvPicPr>
            <a:picLocks noChangeAspect="1"/>
          </p:cNvPicPr>
          <p:nvPr/>
        </p:nvPicPr>
        <p:blipFill>
          <a:blip r:embed="rId3"/>
          <a:stretch>
            <a:fillRect/>
          </a:stretch>
        </p:blipFill>
        <p:spPr>
          <a:xfrm>
            <a:off x="4276979" y="3245484"/>
            <a:ext cx="3463466" cy="3197570"/>
          </a:xfrm>
          <a:prstGeom prst="rect">
            <a:avLst/>
          </a:prstGeom>
        </p:spPr>
      </p:pic>
      <p:sp>
        <p:nvSpPr>
          <p:cNvPr id="9" name="Taisnstūris 8"/>
          <p:cNvSpPr/>
          <p:nvPr/>
        </p:nvSpPr>
        <p:spPr>
          <a:xfrm>
            <a:off x="1259632" y="4005064"/>
            <a:ext cx="2898576" cy="2031325"/>
          </a:xfrm>
          <a:prstGeom prst="rect">
            <a:avLst/>
          </a:prstGeom>
        </p:spPr>
        <p:txBody>
          <a:bodyPr wrap="square">
            <a:spAutoFit/>
          </a:bodyPr>
          <a:lstStyle/>
          <a:p>
            <a:pPr algn="just"/>
            <a:r>
              <a:rPr lang="lv-LV" dirty="0" err="1"/>
              <a:t>Pafosas</a:t>
            </a:r>
            <a:r>
              <a:rPr lang="lv-LV" dirty="0"/>
              <a:t> ZVRG </a:t>
            </a:r>
            <a:r>
              <a:rPr lang="lv-LV" dirty="0" smtClean="0"/>
              <a:t>stratēģijas teritorija </a:t>
            </a:r>
            <a:r>
              <a:rPr lang="lv-LV" dirty="0"/>
              <a:t>izvietota piekrastē</a:t>
            </a:r>
            <a:r>
              <a:rPr lang="lv-LV" dirty="0" smtClean="0"/>
              <a:t>, </a:t>
            </a:r>
            <a:r>
              <a:rPr lang="lv-LV" dirty="0"/>
              <a:t>nosedz 3,35% no Kipras teritorijas. </a:t>
            </a:r>
            <a:endParaRPr lang="lv-LV" dirty="0" smtClean="0"/>
          </a:p>
          <a:p>
            <a:pPr algn="just"/>
            <a:endParaRPr lang="lv-LV" dirty="0" smtClean="0"/>
          </a:p>
          <a:p>
            <a:pPr algn="just"/>
            <a:r>
              <a:rPr lang="lv-LV" dirty="0" smtClean="0"/>
              <a:t>Kopējais ZVRG budžets </a:t>
            </a:r>
            <a:r>
              <a:rPr lang="lv-LV" dirty="0" err="1" smtClean="0"/>
              <a:t>Pafosā</a:t>
            </a:r>
            <a:r>
              <a:rPr lang="lv-LV" dirty="0" smtClean="0"/>
              <a:t> </a:t>
            </a:r>
            <a:r>
              <a:rPr lang="lv-LV" b="1" dirty="0" smtClean="0"/>
              <a:t>2,8 milj. EUR.</a:t>
            </a:r>
            <a:endParaRPr lang="lv-LV" b="1" dirty="0"/>
          </a:p>
        </p:txBody>
      </p:sp>
      <p:sp>
        <p:nvSpPr>
          <p:cNvPr id="10" name="Taisnstūris 9"/>
          <p:cNvSpPr/>
          <p:nvPr/>
        </p:nvSpPr>
        <p:spPr>
          <a:xfrm>
            <a:off x="2915816" y="485490"/>
            <a:ext cx="3980000" cy="461665"/>
          </a:xfrm>
          <a:prstGeom prst="rect">
            <a:avLst/>
          </a:prstGeom>
        </p:spPr>
        <p:txBody>
          <a:bodyPr wrap="none">
            <a:spAutoFit/>
          </a:bodyPr>
          <a:lstStyle/>
          <a:p>
            <a:r>
              <a:rPr lang="lv-LV" sz="2400" b="1" dirty="0" smtClean="0"/>
              <a:t>EJZF Rīcības programma Kiprā</a:t>
            </a:r>
            <a:endParaRPr lang="lv-LV" sz="2400" b="1" dirty="0"/>
          </a:p>
        </p:txBody>
      </p:sp>
    </p:spTree>
    <p:extLst>
      <p:ext uri="{BB962C8B-B14F-4D97-AF65-F5344CB8AC3E}">
        <p14:creationId xmlns:p14="http://schemas.microsoft.com/office/powerpoint/2010/main" val="68749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err="1" smtClean="0"/>
              <a:t>Pafosas</a:t>
            </a:r>
            <a:r>
              <a:rPr lang="lv-LV" sz="1800" b="1" dirty="0" smtClean="0"/>
              <a:t> </a:t>
            </a:r>
            <a:r>
              <a:rPr lang="lv-LV" sz="1800" b="1" dirty="0"/>
              <a:t>ZVRG stratēģijas ietvaros atbalsta</a:t>
            </a:r>
            <a:r>
              <a:rPr lang="lv-LV" sz="1800" dirty="0"/>
              <a:t> </a:t>
            </a:r>
            <a:r>
              <a:rPr lang="lv-LV" sz="1800" b="1" dirty="0"/>
              <a:t>darbību dažādošanu </a:t>
            </a:r>
            <a:r>
              <a:rPr lang="lv-LV" sz="1800" i="1" dirty="0"/>
              <a:t>(zvejas tūrismu un niršanas tūrismu kā papildus ienākumus)</a:t>
            </a:r>
            <a:r>
              <a:rPr lang="lv-LV" sz="1800" dirty="0"/>
              <a:t>, </a:t>
            </a:r>
            <a:r>
              <a:rPr lang="lv-LV" sz="1800" b="1" dirty="0"/>
              <a:t>tirdzniecības vietu izveidi </a:t>
            </a:r>
            <a:r>
              <a:rPr lang="lv-LV" sz="1800" dirty="0"/>
              <a:t>un uzlabošanu, </a:t>
            </a:r>
            <a:r>
              <a:rPr lang="lv-LV" sz="1800" b="1" dirty="0"/>
              <a:t>zvejas produktu apstrādi</a:t>
            </a:r>
            <a:r>
              <a:rPr lang="lv-LV" sz="1800" dirty="0"/>
              <a:t>, </a:t>
            </a:r>
            <a:r>
              <a:rPr lang="lv-LV" sz="1800" b="1" dirty="0"/>
              <a:t>zivju</a:t>
            </a:r>
            <a:r>
              <a:rPr lang="lv-LV" sz="1800" dirty="0"/>
              <a:t> </a:t>
            </a:r>
            <a:r>
              <a:rPr lang="lv-LV" sz="1800" i="1" dirty="0"/>
              <a:t>(tikai svaigu)</a:t>
            </a:r>
            <a:r>
              <a:rPr lang="lv-LV" sz="1800" dirty="0"/>
              <a:t> </a:t>
            </a:r>
            <a:r>
              <a:rPr lang="lv-LV" sz="1800" b="1" dirty="0"/>
              <a:t>restorānu izveidi </a:t>
            </a:r>
            <a:r>
              <a:rPr lang="lv-LV" sz="1800" dirty="0"/>
              <a:t>un modernizāciju, </a:t>
            </a:r>
            <a:r>
              <a:rPr lang="lv-LV" sz="1800" b="1" dirty="0"/>
              <a:t>jūras vides veicināšanu</a:t>
            </a:r>
            <a:r>
              <a:rPr lang="lv-LV" sz="1800" dirty="0"/>
              <a:t>, </a:t>
            </a:r>
            <a:r>
              <a:rPr lang="lv-LV" sz="1800" dirty="0" smtClean="0"/>
              <a:t>reklamēšanas </a:t>
            </a:r>
            <a:r>
              <a:rPr lang="lv-LV" sz="1800" dirty="0"/>
              <a:t>kampaņas zvejas un akvakultūras svaigām zivīm, zivju festivālu organizēšanu, infrastruktūras uzlabošanu zivsaimniecības kopienām. </a:t>
            </a:r>
            <a:endParaRPr lang="lv-LV" sz="1800" dirty="0" smtClean="0"/>
          </a:p>
          <a:p>
            <a:pPr algn="just">
              <a:buFont typeface="Wingdings" panose="05000000000000000000" pitchFamily="2" charset="2"/>
              <a:buChar char="ü"/>
            </a:pPr>
            <a:r>
              <a:rPr lang="lv-LV" sz="1800" dirty="0" smtClean="0"/>
              <a:t>Stratēģijas </a:t>
            </a:r>
            <a:r>
              <a:rPr lang="lv-LV" sz="1800" b="1" dirty="0"/>
              <a:t>teritorijā ir 125 zvejas laivas un 120 zvejnieki</a:t>
            </a:r>
            <a:r>
              <a:rPr lang="lv-LV" sz="1800" dirty="0"/>
              <a:t>, kuru skaits krities dēļ griešanas pasākuma īstenošanas un zvejas resursu nepārtrauktas samazināšanās. </a:t>
            </a:r>
            <a:endParaRPr lang="lv-LV" sz="1800" dirty="0" smtClean="0"/>
          </a:p>
          <a:p>
            <a:pPr algn="just">
              <a:buFont typeface="Wingdings" panose="05000000000000000000" pitchFamily="2" charset="2"/>
              <a:buChar char="ü"/>
            </a:pPr>
            <a:r>
              <a:rPr lang="lv-LV" sz="1800" b="1" dirty="0" smtClean="0"/>
              <a:t>Zvejniecības </a:t>
            </a:r>
            <a:r>
              <a:rPr lang="lv-LV" sz="1800" b="1" dirty="0"/>
              <a:t>profesija pamazām sāk iet zudumā </a:t>
            </a:r>
            <a:r>
              <a:rPr lang="lv-LV" sz="1800" dirty="0"/>
              <a:t>un ir jāmeklē risinājumi kā to apturēt. </a:t>
            </a:r>
            <a:endParaRPr lang="lv-LV" sz="1800" dirty="0" smtClean="0"/>
          </a:p>
          <a:p>
            <a:pPr algn="just">
              <a:buFont typeface="Wingdings" panose="05000000000000000000" pitchFamily="2" charset="2"/>
              <a:buChar char="ü"/>
            </a:pPr>
            <a:r>
              <a:rPr lang="lv-LV" sz="1800" b="1" dirty="0" smtClean="0"/>
              <a:t>Problēmas </a:t>
            </a:r>
            <a:r>
              <a:rPr lang="lv-LV" sz="1800" b="1" dirty="0"/>
              <a:t>sagādā </a:t>
            </a:r>
            <a:r>
              <a:rPr lang="lv-LV" sz="1800" b="1" dirty="0" smtClean="0"/>
              <a:t>zaļie </a:t>
            </a:r>
            <a:r>
              <a:rPr lang="lv-LV" sz="1800" b="1" dirty="0"/>
              <a:t>bruņurupuči</a:t>
            </a:r>
            <a:r>
              <a:rPr lang="lv-LV" sz="1800" dirty="0"/>
              <a:t>, kas ir aizsargājamā suga, jo tie ēd no tīkliem zivis un sakož tīklus, kā arī </a:t>
            </a:r>
            <a:r>
              <a:rPr lang="lv-LV" sz="1800" b="1" dirty="0"/>
              <a:t>roņi</a:t>
            </a:r>
            <a:r>
              <a:rPr lang="lv-LV" sz="1800" dirty="0"/>
              <a:t>, kurus nedrīkst aiztikt aizsargājamās jūras teritorijās</a:t>
            </a:r>
            <a:r>
              <a:rPr lang="lv-LV" sz="1800" dirty="0" smtClean="0"/>
              <a:t>.</a:t>
            </a:r>
            <a:r>
              <a:rPr lang="lv-LV" sz="1050" dirty="0"/>
              <a:t> </a:t>
            </a:r>
            <a:endParaRPr lang="lv-LV" sz="1050" dirty="0" smtClean="0"/>
          </a:p>
          <a:p>
            <a:pPr algn="just">
              <a:buFont typeface="Wingdings" panose="05000000000000000000" pitchFamily="2" charset="2"/>
              <a:buChar char="ü"/>
            </a:pPr>
            <a:r>
              <a:rPr lang="lv-LV" sz="1800" b="1" dirty="0" smtClean="0"/>
              <a:t>Labie </a:t>
            </a:r>
            <a:r>
              <a:rPr lang="lv-LV" sz="1800" b="1" dirty="0"/>
              <a:t>piemēri:</a:t>
            </a:r>
            <a:r>
              <a:rPr lang="lv-LV" sz="1800" dirty="0"/>
              <a:t> </a:t>
            </a:r>
            <a:r>
              <a:rPr lang="lv-LV" sz="1800" dirty="0" smtClean="0"/>
              <a:t>tīklu izgatavošana, zivju festivāli, jūras </a:t>
            </a:r>
            <a:r>
              <a:rPr lang="lv-LV" sz="1800" dirty="0"/>
              <a:t>sūkļu </a:t>
            </a:r>
            <a:r>
              <a:rPr lang="lv-LV" sz="1800" dirty="0" smtClean="0"/>
              <a:t>izmantošana. </a:t>
            </a:r>
            <a:endParaRPr lang="lv-LV" sz="1800" dirty="0"/>
          </a:p>
          <a:p>
            <a:pPr algn="just">
              <a:buFont typeface="Wingdings" panose="05000000000000000000" pitchFamily="2" charset="2"/>
              <a:buChar char="ü"/>
            </a:pPr>
            <a:r>
              <a:rPr lang="lv-LV" sz="1800" dirty="0"/>
              <a:t>Stratēģijā paredzētas vairākas izmaiņas lielākai kultūras mantojuma veicināšanai. </a:t>
            </a:r>
          </a:p>
          <a:p>
            <a:pPr algn="just">
              <a:buFont typeface="Wingdings" panose="05000000000000000000" pitchFamily="2" charset="2"/>
              <a:buChar char="ü"/>
            </a:pPr>
            <a:endParaRPr lang="lv-LV" sz="105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fld id="{63F7BA8F-F76E-47DF-BEAD-6EB16D4C4D13}" type="slidenum">
              <a:rPr lang="lv-LV" smtClean="0"/>
              <a:pPr/>
              <a:t>5</a:t>
            </a:fld>
            <a:endParaRPr lang="lv-LV"/>
          </a:p>
        </p:txBody>
      </p:sp>
      <p:sp>
        <p:nvSpPr>
          <p:cNvPr id="8" name="Satura vietturis 2"/>
          <p:cNvSpPr txBox="1">
            <a:spLocks/>
          </p:cNvSpPr>
          <p:nvPr/>
        </p:nvSpPr>
        <p:spPr>
          <a:xfrm>
            <a:off x="662880" y="1524838"/>
            <a:ext cx="8229600" cy="4860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v-LV" sz="2400" dirty="0" smtClean="0">
                <a:latin typeface="Times New Roman" panose="02020603050405020304" pitchFamily="18" charset="0"/>
                <a:cs typeface="Times New Roman" panose="02020603050405020304" pitchFamily="18" charset="0"/>
              </a:rPr>
              <a:t>	</a:t>
            </a:r>
          </a:p>
        </p:txBody>
      </p:sp>
      <p:sp>
        <p:nvSpPr>
          <p:cNvPr id="6" name="Taisnstūris 5"/>
          <p:cNvSpPr/>
          <p:nvPr/>
        </p:nvSpPr>
        <p:spPr>
          <a:xfrm>
            <a:off x="3995936" y="531587"/>
            <a:ext cx="1915524" cy="461665"/>
          </a:xfrm>
          <a:prstGeom prst="rect">
            <a:avLst/>
          </a:prstGeom>
        </p:spPr>
        <p:txBody>
          <a:bodyPr wrap="none">
            <a:spAutoFit/>
          </a:bodyPr>
          <a:lstStyle/>
          <a:p>
            <a:r>
              <a:rPr lang="lv-LV" sz="2400" b="1" dirty="0" err="1" smtClean="0"/>
              <a:t>Pafosas</a:t>
            </a:r>
            <a:r>
              <a:rPr lang="lv-LV" sz="2400" b="1" dirty="0" smtClean="0"/>
              <a:t> ZVRG</a:t>
            </a:r>
            <a:endParaRPr lang="lv-LV" sz="2400" b="1" dirty="0"/>
          </a:p>
        </p:txBody>
      </p:sp>
    </p:spTree>
    <p:extLst>
      <p:ext uri="{BB962C8B-B14F-4D97-AF65-F5344CB8AC3E}">
        <p14:creationId xmlns:p14="http://schemas.microsoft.com/office/powerpoint/2010/main" val="133798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a:t>Zvejniecības tūrisms ir salīdzinoši jauns Kiprā</a:t>
            </a:r>
            <a:r>
              <a:rPr lang="lv-LV" sz="1800" dirty="0"/>
              <a:t>, tiek piekopts aptuveni kopš 2011. gada. </a:t>
            </a:r>
            <a:endParaRPr lang="lv-LV" sz="1800" dirty="0" smtClean="0"/>
          </a:p>
          <a:p>
            <a:pPr algn="just">
              <a:buFont typeface="Wingdings" panose="05000000000000000000" pitchFamily="2" charset="2"/>
              <a:buChar char="ü"/>
            </a:pPr>
            <a:r>
              <a:rPr lang="lv-LV" sz="1800" dirty="0" smtClean="0"/>
              <a:t>Tas </a:t>
            </a:r>
            <a:r>
              <a:rPr lang="lv-LV" sz="1800" dirty="0"/>
              <a:t>ir </a:t>
            </a:r>
            <a:r>
              <a:rPr lang="lv-LV" sz="1800" b="1" dirty="0"/>
              <a:t>alternatīvs uzņēmējdarbības veids zvejniecībai</a:t>
            </a:r>
            <a:r>
              <a:rPr lang="lv-LV" sz="1800" dirty="0"/>
              <a:t>, kas rada papildus ienākumus. </a:t>
            </a:r>
            <a:endParaRPr lang="lv-LV" sz="1800" dirty="0" smtClean="0"/>
          </a:p>
          <a:p>
            <a:pPr algn="just">
              <a:buFont typeface="Wingdings" panose="05000000000000000000" pitchFamily="2" charset="2"/>
              <a:buChar char="ü"/>
            </a:pPr>
            <a:r>
              <a:rPr lang="lv-LV" sz="1800" b="1" dirty="0" smtClean="0"/>
              <a:t>Galvenie </a:t>
            </a:r>
            <a:r>
              <a:rPr lang="lv-LV" sz="1800" b="1" dirty="0"/>
              <a:t>ieguvumi </a:t>
            </a:r>
            <a:r>
              <a:rPr lang="lv-LV" sz="1800" dirty="0" smtClean="0"/>
              <a:t>ka </a:t>
            </a:r>
            <a:r>
              <a:rPr lang="lv-LV" sz="1800" dirty="0"/>
              <a:t>zvejnieki </a:t>
            </a:r>
            <a:r>
              <a:rPr lang="lv-LV" sz="1800" b="1" dirty="0"/>
              <a:t>paliek savā pamatdarba vietā</a:t>
            </a:r>
            <a:r>
              <a:rPr lang="lv-LV" sz="1800" dirty="0"/>
              <a:t> </a:t>
            </a:r>
            <a:r>
              <a:rPr lang="lv-LV" sz="1800" b="1" dirty="0"/>
              <a:t>jūrā</a:t>
            </a:r>
            <a:r>
              <a:rPr lang="lv-LV" sz="1800" dirty="0"/>
              <a:t>, saglabā tradicionālo zvejas kultūru, </a:t>
            </a:r>
            <a:r>
              <a:rPr lang="lv-LV" sz="1800" b="1" dirty="0"/>
              <a:t>nodrošina papildus ienākumus </a:t>
            </a:r>
            <a:r>
              <a:rPr lang="lv-LV" sz="1800" dirty="0"/>
              <a:t>un uz papildus ienākumu rēķina</a:t>
            </a:r>
            <a:r>
              <a:rPr lang="lv-LV" sz="1800" b="1" dirty="0"/>
              <a:t> samazinās spiediens uz resursiem </a:t>
            </a:r>
            <a:r>
              <a:rPr lang="lv-LV" sz="1800" dirty="0"/>
              <a:t>(arī </a:t>
            </a:r>
            <a:r>
              <a:rPr lang="lv-LV" sz="1800" dirty="0" err="1"/>
              <a:t>pārzveja</a:t>
            </a:r>
            <a:r>
              <a:rPr lang="lv-LV" sz="1800" dirty="0"/>
              <a:t>). </a:t>
            </a:r>
            <a:endParaRPr lang="lv-LV" sz="1800" dirty="0" smtClean="0"/>
          </a:p>
          <a:p>
            <a:pPr algn="just">
              <a:buFont typeface="Wingdings" panose="05000000000000000000" pitchFamily="2" charset="2"/>
              <a:buChar char="ü"/>
            </a:pPr>
            <a:r>
              <a:rPr lang="lv-LV" sz="1800" dirty="0" smtClean="0"/>
              <a:t>Tipiskā </a:t>
            </a:r>
            <a:r>
              <a:rPr lang="lv-LV" sz="1800" dirty="0"/>
              <a:t>vienas dienas izbraucienā </a:t>
            </a:r>
            <a:r>
              <a:rPr lang="lv-LV" sz="1800" b="1" dirty="0"/>
              <a:t>tūrists tiek informēts par apkārtni un vietējo vēsturi, ekoloģiju, tiek demonstrēta zvejniecība</a:t>
            </a:r>
            <a:r>
              <a:rPr lang="lv-LV" sz="1800" dirty="0"/>
              <a:t>, tiek parādīts kā pareizi jātīra zivis un pagatavota garšīga maltīte. </a:t>
            </a:r>
            <a:r>
              <a:rPr lang="lv-LV" sz="1800" b="1" dirty="0"/>
              <a:t>Tūristi ir ļoti </a:t>
            </a:r>
            <a:r>
              <a:rPr lang="lv-LV" sz="1800" b="1" dirty="0" smtClean="0"/>
              <a:t>apmierināti</a:t>
            </a:r>
            <a:r>
              <a:rPr lang="lv-LV" sz="1800" dirty="0" smtClean="0"/>
              <a:t>.</a:t>
            </a:r>
          </a:p>
          <a:p>
            <a:pPr algn="just">
              <a:buFont typeface="Wingdings" panose="05000000000000000000" pitchFamily="2" charset="2"/>
              <a:buChar char="ü"/>
            </a:pPr>
            <a:r>
              <a:rPr lang="lv-LV" sz="1800" dirty="0"/>
              <a:t>2017. gada novembrī tika </a:t>
            </a:r>
            <a:r>
              <a:rPr lang="lv-LV" sz="1800" b="1" dirty="0"/>
              <a:t>izveidota interneta platforma zvejniecības tūrismam</a:t>
            </a:r>
            <a:r>
              <a:rPr lang="lv-LV" sz="1800" dirty="0"/>
              <a:t>, kurā var redzēt aktīvos zvejniekus, kam ir zvejas atļaujas. </a:t>
            </a:r>
            <a:endParaRPr lang="lv-LV" sz="1800" dirty="0" smtClean="0"/>
          </a:p>
          <a:p>
            <a:pPr algn="just">
              <a:buFont typeface="Wingdings" panose="05000000000000000000" pitchFamily="2" charset="2"/>
              <a:buChar char="ü"/>
            </a:pPr>
            <a:r>
              <a:rPr lang="lv-LV" sz="1800" dirty="0" smtClean="0"/>
              <a:t>Var </a:t>
            </a:r>
            <a:r>
              <a:rPr lang="lv-LV" sz="1800" dirty="0"/>
              <a:t>iepazīties ar konkrētu zvejnieku piedāvātiem zvejas izbraucienu maršrutiem, zivju sugu lomiem (noķertos lomus var paturēt) un izbraucienu cenām. </a:t>
            </a:r>
            <a:r>
              <a:rPr lang="lv-LV" sz="1800" u="sng" dirty="0" err="1" smtClean="0">
                <a:hlinkClick r:id="rId3"/>
              </a:rPr>
              <a:t>www.fishingtourism.net</a:t>
            </a:r>
            <a:endParaRPr lang="lv-LV" sz="1800" dirty="0"/>
          </a:p>
        </p:txBody>
      </p:sp>
      <p:sp>
        <p:nvSpPr>
          <p:cNvPr id="4" name="Slaida numura vietturis 3"/>
          <p:cNvSpPr>
            <a:spLocks noGrp="1"/>
          </p:cNvSpPr>
          <p:nvPr>
            <p:ph type="sldNum" sz="quarter" idx="12"/>
          </p:nvPr>
        </p:nvSpPr>
        <p:spPr/>
        <p:txBody>
          <a:bodyPr/>
          <a:lstStyle/>
          <a:p>
            <a:fld id="{63F7BA8F-F76E-47DF-BEAD-6EB16D4C4D13}" type="slidenum">
              <a:rPr lang="lv-LV" smtClean="0"/>
              <a:pPr/>
              <a:t>6</a:t>
            </a:fld>
            <a:endParaRPr lang="lv-LV"/>
          </a:p>
        </p:txBody>
      </p:sp>
      <p:sp>
        <p:nvSpPr>
          <p:cNvPr id="8" name="Satura vietturis 2"/>
          <p:cNvSpPr txBox="1">
            <a:spLocks/>
          </p:cNvSpPr>
          <p:nvPr/>
        </p:nvSpPr>
        <p:spPr>
          <a:xfrm>
            <a:off x="662880" y="1524838"/>
            <a:ext cx="8229600" cy="4860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lv-LV" sz="2400" dirty="0" smtClean="0">
                <a:latin typeface="Times New Roman" panose="02020603050405020304" pitchFamily="18" charset="0"/>
                <a:cs typeface="Times New Roman" panose="02020603050405020304" pitchFamily="18" charset="0"/>
              </a:rPr>
              <a:t>	</a:t>
            </a:r>
          </a:p>
        </p:txBody>
      </p:sp>
      <p:sp>
        <p:nvSpPr>
          <p:cNvPr id="2" name="Taisnstūris 1"/>
          <p:cNvSpPr/>
          <p:nvPr/>
        </p:nvSpPr>
        <p:spPr>
          <a:xfrm>
            <a:off x="3635896" y="507974"/>
            <a:ext cx="2768002" cy="461665"/>
          </a:xfrm>
          <a:prstGeom prst="rect">
            <a:avLst/>
          </a:prstGeom>
        </p:spPr>
        <p:txBody>
          <a:bodyPr wrap="none">
            <a:spAutoFit/>
          </a:bodyPr>
          <a:lstStyle/>
          <a:p>
            <a:r>
              <a:rPr lang="lv-LV" sz="2400" b="1" dirty="0" smtClean="0"/>
              <a:t>Zvejniecības tūrisms</a:t>
            </a:r>
            <a:endParaRPr lang="lv-LV" sz="2400" b="1" dirty="0"/>
          </a:p>
        </p:txBody>
      </p:sp>
    </p:spTree>
    <p:extLst>
      <p:ext uri="{BB962C8B-B14F-4D97-AF65-F5344CB8AC3E}">
        <p14:creationId xmlns:p14="http://schemas.microsoft.com/office/powerpoint/2010/main" val="336651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dirty="0" smtClean="0"/>
              <a:t>Zvejnieki </a:t>
            </a:r>
            <a:r>
              <a:rPr lang="lv-LV" sz="1800" dirty="0"/>
              <a:t>negatīvi izsakās par pieejamo EJZF atbalstu, kas ir pārāk neefektīvs. </a:t>
            </a:r>
            <a:r>
              <a:rPr lang="lv-LV" sz="1800" dirty="0" smtClean="0"/>
              <a:t>Jauna </a:t>
            </a:r>
            <a:r>
              <a:rPr lang="lv-LV" sz="1800" dirty="0"/>
              <a:t>kuģa iegāde netiek atbalstīta. </a:t>
            </a:r>
            <a:endParaRPr lang="lv-LV" sz="1800" dirty="0" smtClean="0"/>
          </a:p>
          <a:p>
            <a:pPr algn="just">
              <a:buFont typeface="Wingdings" panose="05000000000000000000" pitchFamily="2" charset="2"/>
              <a:buChar char="ü"/>
            </a:pPr>
            <a:r>
              <a:rPr lang="lv-LV" sz="1800" dirty="0" smtClean="0"/>
              <a:t>Zvejniecībā jaunā </a:t>
            </a:r>
            <a:r>
              <a:rPr lang="lv-LV" sz="1800" dirty="0"/>
              <a:t>paaudze nevēlās </a:t>
            </a:r>
            <a:r>
              <a:rPr lang="lv-LV" sz="1800" dirty="0" smtClean="0"/>
              <a:t>iesaistīties dēļ zemajiem ienākumiem. </a:t>
            </a:r>
          </a:p>
        </p:txBody>
      </p:sp>
      <p:sp>
        <p:nvSpPr>
          <p:cNvPr id="4" name="Slaida numura vietturis 3"/>
          <p:cNvSpPr>
            <a:spLocks noGrp="1"/>
          </p:cNvSpPr>
          <p:nvPr>
            <p:ph type="sldNum" sz="quarter" idx="12"/>
          </p:nvPr>
        </p:nvSpPr>
        <p:spPr/>
        <p:txBody>
          <a:bodyPr/>
          <a:lstStyle/>
          <a:p>
            <a:fld id="{63F7BA8F-F76E-47DF-BEAD-6EB16D4C4D13}" type="slidenum">
              <a:rPr lang="lv-LV" smtClean="0"/>
              <a:pPr/>
              <a:t>7</a:t>
            </a:fld>
            <a:endParaRPr lang="lv-LV"/>
          </a:p>
        </p:txBody>
      </p:sp>
      <p:sp>
        <p:nvSpPr>
          <p:cNvPr id="2" name="Taisnstūris 1"/>
          <p:cNvSpPr/>
          <p:nvPr/>
        </p:nvSpPr>
        <p:spPr>
          <a:xfrm>
            <a:off x="3491880" y="476672"/>
            <a:ext cx="2500043" cy="461665"/>
          </a:xfrm>
          <a:prstGeom prst="rect">
            <a:avLst/>
          </a:prstGeom>
        </p:spPr>
        <p:txBody>
          <a:bodyPr wrap="none">
            <a:spAutoFit/>
          </a:bodyPr>
          <a:lstStyle/>
          <a:p>
            <a:r>
              <a:rPr lang="lv-LV" sz="2400" b="1" dirty="0" smtClean="0"/>
              <a:t>Zvejas osta </a:t>
            </a:r>
            <a:r>
              <a:rPr lang="lv-LV" sz="2400" b="1" dirty="0" err="1" smtClean="0"/>
              <a:t>Pafosā</a:t>
            </a:r>
            <a:endParaRPr lang="lv-LV" sz="2400" b="1" dirty="0"/>
          </a:p>
        </p:txBody>
      </p:sp>
      <p:pic>
        <p:nvPicPr>
          <p:cNvPr id="6" name="Attēls 5"/>
          <p:cNvPicPr>
            <a:picLocks noChangeAspect="1"/>
          </p:cNvPicPr>
          <p:nvPr/>
        </p:nvPicPr>
        <p:blipFill>
          <a:blip r:embed="rId3"/>
          <a:stretch>
            <a:fillRect/>
          </a:stretch>
        </p:blipFill>
        <p:spPr>
          <a:xfrm>
            <a:off x="511322" y="2887811"/>
            <a:ext cx="7991475" cy="3200400"/>
          </a:xfrm>
          <a:prstGeom prst="rect">
            <a:avLst/>
          </a:prstGeom>
        </p:spPr>
      </p:pic>
    </p:spTree>
    <p:extLst>
      <p:ext uri="{BB962C8B-B14F-4D97-AF65-F5344CB8AC3E}">
        <p14:creationId xmlns:p14="http://schemas.microsoft.com/office/powerpoint/2010/main" val="246139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dirty="0" smtClean="0"/>
              <a:t>Šāda </a:t>
            </a:r>
            <a:r>
              <a:rPr lang="lv-LV" sz="1800" dirty="0"/>
              <a:t>veida darbnīcas </a:t>
            </a:r>
            <a:r>
              <a:rPr lang="lv-LV" sz="1800" dirty="0" err="1" smtClean="0"/>
              <a:t>Pafosā</a:t>
            </a:r>
            <a:r>
              <a:rPr lang="lv-LV" sz="1800" dirty="0" smtClean="0"/>
              <a:t> agrāk </a:t>
            </a:r>
            <a:r>
              <a:rPr lang="lv-LV" sz="1800" dirty="0"/>
              <a:t>bija vairākas, bet dēļ tā, ka ir samazinājies laivu skaits ir samazinājies pieprasījums darbnīcu </a:t>
            </a:r>
            <a:r>
              <a:rPr lang="lv-LV" sz="1800" dirty="0" smtClean="0"/>
              <a:t>pakalpojumiem.</a:t>
            </a:r>
          </a:p>
          <a:p>
            <a:pPr algn="just">
              <a:buFont typeface="Wingdings" panose="05000000000000000000" pitchFamily="2" charset="2"/>
              <a:buChar char="ü"/>
            </a:pPr>
            <a:r>
              <a:rPr lang="lv-LV" sz="1800" dirty="0" smtClean="0"/>
              <a:t>Līdz </a:t>
            </a:r>
            <a:r>
              <a:rPr lang="lv-LV" sz="1800" dirty="0"/>
              <a:t>ar to </a:t>
            </a:r>
            <a:r>
              <a:rPr lang="lv-LV" sz="1800" dirty="0" smtClean="0"/>
              <a:t>šī darbnīca </a:t>
            </a:r>
            <a:r>
              <a:rPr lang="lv-LV" sz="1800" dirty="0"/>
              <a:t>ir palikusi vienīgā un prognozē, ka </a:t>
            </a:r>
            <a:r>
              <a:rPr lang="lv-LV" sz="1800" dirty="0" smtClean="0"/>
              <a:t>nākotnē nebūs kas </a:t>
            </a:r>
            <a:r>
              <a:rPr lang="lv-LV" sz="1800" dirty="0"/>
              <a:t>šo darbnīcu </a:t>
            </a:r>
            <a:r>
              <a:rPr lang="lv-LV" sz="1800" dirty="0" smtClean="0"/>
              <a:t>pārmanto, </a:t>
            </a:r>
            <a:r>
              <a:rPr lang="lv-LV" sz="1800" dirty="0"/>
              <a:t>pazaudējot starp paaudzēm uzkrātās zināšanas laivu būvniecībā un remontā.</a:t>
            </a:r>
            <a:endParaRPr lang="lv-LV" sz="1800" dirty="0" smtClean="0"/>
          </a:p>
        </p:txBody>
      </p:sp>
      <p:sp>
        <p:nvSpPr>
          <p:cNvPr id="4" name="Slaida numura vietturis 3"/>
          <p:cNvSpPr>
            <a:spLocks noGrp="1"/>
          </p:cNvSpPr>
          <p:nvPr>
            <p:ph type="sldNum" sz="quarter" idx="12"/>
          </p:nvPr>
        </p:nvSpPr>
        <p:spPr/>
        <p:txBody>
          <a:bodyPr/>
          <a:lstStyle/>
          <a:p>
            <a:fld id="{63F7BA8F-F76E-47DF-BEAD-6EB16D4C4D13}" type="slidenum">
              <a:rPr lang="lv-LV" smtClean="0"/>
              <a:pPr/>
              <a:t>8</a:t>
            </a:fld>
            <a:endParaRPr lang="lv-LV"/>
          </a:p>
        </p:txBody>
      </p:sp>
      <p:sp>
        <p:nvSpPr>
          <p:cNvPr id="2" name="Taisnstūris 1"/>
          <p:cNvSpPr/>
          <p:nvPr/>
        </p:nvSpPr>
        <p:spPr>
          <a:xfrm>
            <a:off x="2267744" y="531587"/>
            <a:ext cx="5976636" cy="461665"/>
          </a:xfrm>
          <a:prstGeom prst="rect">
            <a:avLst/>
          </a:prstGeom>
        </p:spPr>
        <p:txBody>
          <a:bodyPr wrap="none">
            <a:spAutoFit/>
          </a:bodyPr>
          <a:lstStyle/>
          <a:p>
            <a:r>
              <a:rPr lang="lv-LV" sz="2400" b="1" dirty="0" smtClean="0"/>
              <a:t>Tradicionālā laivu būves un remonta darbnīca</a:t>
            </a:r>
            <a:endParaRPr lang="lv-LV" sz="2400" b="1" dirty="0"/>
          </a:p>
        </p:txBody>
      </p:sp>
      <p:pic>
        <p:nvPicPr>
          <p:cNvPr id="7" name="Attēls 6"/>
          <p:cNvPicPr>
            <a:picLocks noChangeAspect="1"/>
          </p:cNvPicPr>
          <p:nvPr/>
        </p:nvPicPr>
        <p:blipFill>
          <a:blip r:embed="rId3"/>
          <a:stretch>
            <a:fillRect/>
          </a:stretch>
        </p:blipFill>
        <p:spPr>
          <a:xfrm>
            <a:off x="395536" y="3244059"/>
            <a:ext cx="3986622" cy="2972425"/>
          </a:xfrm>
          <a:prstGeom prst="rect">
            <a:avLst/>
          </a:prstGeom>
        </p:spPr>
      </p:pic>
      <p:pic>
        <p:nvPicPr>
          <p:cNvPr id="8" name="Attēls 7"/>
          <p:cNvPicPr>
            <a:picLocks noChangeAspect="1"/>
          </p:cNvPicPr>
          <p:nvPr/>
        </p:nvPicPr>
        <p:blipFill>
          <a:blip r:embed="rId4"/>
          <a:stretch>
            <a:fillRect/>
          </a:stretch>
        </p:blipFill>
        <p:spPr>
          <a:xfrm>
            <a:off x="4599010" y="3244059"/>
            <a:ext cx="3984674" cy="2996475"/>
          </a:xfrm>
          <a:prstGeom prst="rect">
            <a:avLst/>
          </a:prstGeom>
        </p:spPr>
      </p:pic>
    </p:spTree>
    <p:extLst>
      <p:ext uri="{BB962C8B-B14F-4D97-AF65-F5344CB8AC3E}">
        <p14:creationId xmlns:p14="http://schemas.microsoft.com/office/powerpoint/2010/main" val="128927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1547664" cy="171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atura vietturis 2"/>
          <p:cNvSpPr>
            <a:spLocks noGrp="1"/>
          </p:cNvSpPr>
          <p:nvPr>
            <p:ph idx="1"/>
          </p:nvPr>
        </p:nvSpPr>
        <p:spPr>
          <a:xfrm>
            <a:off x="611560" y="1524838"/>
            <a:ext cx="7992888" cy="4928498"/>
          </a:xfrm>
        </p:spPr>
        <p:txBody>
          <a:bodyPr>
            <a:noAutofit/>
          </a:bodyPr>
          <a:lstStyle/>
          <a:p>
            <a:pPr algn="just">
              <a:buFont typeface="Wingdings" panose="05000000000000000000" pitchFamily="2" charset="2"/>
              <a:buChar char="ü"/>
            </a:pPr>
            <a:r>
              <a:rPr lang="lv-LV" sz="1800" b="1" dirty="0"/>
              <a:t>Senajai Kipras civilizācijai bija ļoti attīstīta jūrniecība un zvejniecība</a:t>
            </a:r>
            <a:r>
              <a:rPr lang="lv-LV" sz="1800" dirty="0"/>
              <a:t>, kas atstāja plašāku ietekmi arī uz citām civilizācijām. </a:t>
            </a:r>
            <a:endParaRPr lang="lv-LV" sz="1800" dirty="0" smtClean="0"/>
          </a:p>
          <a:p>
            <a:pPr algn="just">
              <a:buFont typeface="Wingdings" panose="05000000000000000000" pitchFamily="2" charset="2"/>
              <a:buChar char="ü"/>
            </a:pPr>
            <a:r>
              <a:rPr lang="lv-LV" sz="1800" b="1" dirty="0" smtClean="0"/>
              <a:t>Tika </a:t>
            </a:r>
            <a:r>
              <a:rPr lang="lv-LV" sz="1800" b="1" dirty="0"/>
              <a:t>būvēti militārie, transporta, tirdzniecības un zvejas kuģi</a:t>
            </a:r>
            <a:r>
              <a:rPr lang="lv-LV" sz="1800" dirty="0"/>
              <a:t>. Karadarbība tajā laikā bija ikdiena, ļoti būtiski bija militārie kuģi. </a:t>
            </a:r>
            <a:endParaRPr lang="lv-LV" sz="1800" dirty="0" smtClean="0"/>
          </a:p>
          <a:p>
            <a:pPr algn="just">
              <a:buFont typeface="Wingdings" panose="05000000000000000000" pitchFamily="2" charset="2"/>
              <a:buChar char="ü"/>
            </a:pPr>
            <a:r>
              <a:rPr lang="lv-LV" sz="1800" dirty="0" smtClean="0"/>
              <a:t>Kipras </a:t>
            </a:r>
            <a:r>
              <a:rPr lang="lv-LV" sz="1800" dirty="0"/>
              <a:t>tirdzniecības kuģi pārdeva un iepirka produkciju </a:t>
            </a:r>
            <a:r>
              <a:rPr lang="lv-LV" sz="1800" dirty="0" err="1"/>
              <a:t>vidusjūras</a:t>
            </a:r>
            <a:r>
              <a:rPr lang="lv-LV" sz="1800" dirty="0"/>
              <a:t> apkaimē. </a:t>
            </a:r>
            <a:endParaRPr lang="lv-LV" sz="1800" dirty="0" smtClean="0"/>
          </a:p>
          <a:p>
            <a:pPr algn="just">
              <a:buFont typeface="Wingdings" panose="05000000000000000000" pitchFamily="2" charset="2"/>
              <a:buChar char="ü"/>
            </a:pPr>
            <a:r>
              <a:rPr lang="lv-LV" sz="1800" dirty="0" smtClean="0"/>
              <a:t>Vēsturiskie </a:t>
            </a:r>
            <a:r>
              <a:rPr lang="lv-LV" sz="1800" dirty="0"/>
              <a:t>izrakumi liecina, ka zvejnieki patērēja maizi, zivis un gaļu, olīveļļu, augļus u.c. produktus. </a:t>
            </a:r>
            <a:r>
              <a:rPr lang="lv-LV" sz="1800" dirty="0" smtClean="0"/>
              <a:t>Zuši </a:t>
            </a:r>
            <a:r>
              <a:rPr lang="lv-LV" sz="1800" dirty="0"/>
              <a:t>bija kā dārga delikatese. </a:t>
            </a:r>
            <a:endParaRPr lang="lv-LV" sz="1800" dirty="0" smtClean="0"/>
          </a:p>
          <a:p>
            <a:pPr algn="just">
              <a:buFont typeface="Wingdings" panose="05000000000000000000" pitchFamily="2" charset="2"/>
              <a:buChar char="ü"/>
            </a:pPr>
            <a:r>
              <a:rPr lang="lv-LV" sz="1800" b="1" dirty="0" smtClean="0"/>
              <a:t>Grieķu </a:t>
            </a:r>
            <a:r>
              <a:rPr lang="lv-LV" sz="1800" b="1" dirty="0"/>
              <a:t>literatūra apraksta seno zvejniecību, kas ietver arī simbolismu un mītus un reliģiju</a:t>
            </a:r>
            <a:r>
              <a:rPr lang="lv-LV" sz="1800" dirty="0"/>
              <a:t> (pirmie noķertie tunči gadā tika ziedoti Poseidonam). </a:t>
            </a:r>
            <a:endParaRPr lang="lv-LV" sz="1800" dirty="0" smtClean="0"/>
          </a:p>
          <a:p>
            <a:pPr algn="just">
              <a:buFont typeface="Wingdings" panose="05000000000000000000" pitchFamily="2" charset="2"/>
              <a:buChar char="ü"/>
            </a:pPr>
            <a:r>
              <a:rPr lang="lv-LV" sz="1800" b="1" dirty="0" smtClean="0"/>
              <a:t>Senajā </a:t>
            </a:r>
            <a:r>
              <a:rPr lang="lv-LV" sz="1800" b="1" dirty="0"/>
              <a:t>zvejniecībā vairāk nozvejoja </a:t>
            </a:r>
            <a:r>
              <a:rPr lang="lv-LV" sz="1800" b="1" dirty="0" err="1"/>
              <a:t>plēsējzivis</a:t>
            </a:r>
            <a:r>
              <a:rPr lang="lv-LV" sz="1800" dirty="0"/>
              <a:t>,</a:t>
            </a:r>
            <a:r>
              <a:rPr lang="lv-LV" sz="1800" b="1" dirty="0"/>
              <a:t> </a:t>
            </a:r>
            <a:r>
              <a:rPr lang="lv-LV" sz="1800" dirty="0"/>
              <a:t>savukārt</a:t>
            </a:r>
            <a:r>
              <a:rPr lang="lv-LV" sz="1800" b="1" dirty="0"/>
              <a:t> mūsdienās lielāko daļu loma sastāda zivis, kas patērē augus.</a:t>
            </a:r>
            <a:r>
              <a:rPr lang="lv-LV" sz="1800" dirty="0"/>
              <a:t> </a:t>
            </a:r>
            <a:endParaRPr lang="lv-LV" sz="1800" dirty="0" smtClean="0"/>
          </a:p>
          <a:p>
            <a:pPr algn="just">
              <a:buFont typeface="Wingdings" panose="05000000000000000000" pitchFamily="2" charset="2"/>
              <a:buChar char="ü"/>
            </a:pPr>
            <a:r>
              <a:rPr lang="lv-LV" sz="1800" b="1" dirty="0" smtClean="0"/>
              <a:t>Mūsdienās </a:t>
            </a:r>
            <a:r>
              <a:rPr lang="lv-LV" sz="1800" b="1" dirty="0"/>
              <a:t>zvejniecība ir tik ļoti izaugusi, ka ir </a:t>
            </a:r>
            <a:r>
              <a:rPr lang="lv-LV" sz="1800" b="1" dirty="0" err="1"/>
              <a:t>pārzveja</a:t>
            </a:r>
            <a:r>
              <a:rPr lang="lv-LV" sz="1800" b="1" dirty="0"/>
              <a:t> un tās rezultātā vairākos rajonos ir apdraudēti zvejas resursi</a:t>
            </a:r>
            <a:r>
              <a:rPr lang="lv-LV" sz="1800" dirty="0"/>
              <a:t>, līdz ar to ir aktuāli meklēt veidus kā saglabāt resursus, lai tie neiznīkst.</a:t>
            </a:r>
            <a:endParaRPr lang="lv-LV" sz="105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fld id="{63F7BA8F-F76E-47DF-BEAD-6EB16D4C4D13}" type="slidenum">
              <a:rPr lang="lv-LV" smtClean="0"/>
              <a:pPr/>
              <a:t>9</a:t>
            </a:fld>
            <a:endParaRPr lang="lv-LV"/>
          </a:p>
        </p:txBody>
      </p:sp>
      <p:sp>
        <p:nvSpPr>
          <p:cNvPr id="2" name="Taisnstūris 1"/>
          <p:cNvSpPr/>
          <p:nvPr/>
        </p:nvSpPr>
        <p:spPr>
          <a:xfrm>
            <a:off x="2915816" y="522396"/>
            <a:ext cx="4992713" cy="461665"/>
          </a:xfrm>
          <a:prstGeom prst="rect">
            <a:avLst/>
          </a:prstGeom>
        </p:spPr>
        <p:txBody>
          <a:bodyPr wrap="none">
            <a:spAutoFit/>
          </a:bodyPr>
          <a:lstStyle/>
          <a:p>
            <a:r>
              <a:rPr lang="lv-LV" sz="2400" b="1" dirty="0" smtClean="0"/>
              <a:t>Jūrniecība un zvejniecība senajā </a:t>
            </a:r>
            <a:r>
              <a:rPr lang="lv-LV" sz="2400" b="1" dirty="0"/>
              <a:t>Kiprā</a:t>
            </a:r>
          </a:p>
        </p:txBody>
      </p:sp>
    </p:spTree>
    <p:extLst>
      <p:ext uri="{BB962C8B-B14F-4D97-AF65-F5344CB8AC3E}">
        <p14:creationId xmlns:p14="http://schemas.microsoft.com/office/powerpoint/2010/main" val="1758372885"/>
      </p:ext>
    </p:extLst>
  </p:cSld>
  <p:clrMapOvr>
    <a:masterClrMapping/>
  </p:clrMapOvr>
</p:sld>
</file>

<file path=ppt/theme/theme1.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4873</TotalTime>
  <Words>1192</Words>
  <Application>Microsoft Office PowerPoint</Application>
  <PresentationFormat>Slaidrāde ekrānā (4:3)</PresentationFormat>
  <Paragraphs>89</Paragraphs>
  <Slides>14</Slides>
  <Notes>2</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14</vt:i4>
      </vt:variant>
    </vt:vector>
  </HeadingPairs>
  <TitlesOfParts>
    <vt:vector size="21" baseType="lpstr">
      <vt:lpstr>Arial</vt:lpstr>
      <vt:lpstr>Calibri</vt:lpstr>
      <vt:lpstr>Times New Roman</vt:lpstr>
      <vt:lpstr>Verdana</vt:lpstr>
      <vt:lpstr>Wingdings</vt:lpstr>
      <vt:lpstr>Wingdings 3</vt:lpstr>
      <vt:lpstr>Office tēma</vt:lpstr>
      <vt:lpstr>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Partneru un sabiedrības iesaiste ELFLA un EJZF plānošanas dokumentu sagatavošanas procesā</dc:title>
  <dc:creator>Armands Stahovskis</dc:creator>
  <cp:lastModifiedBy>A.Stahovskis</cp:lastModifiedBy>
  <cp:revision>810</cp:revision>
  <cp:lastPrinted>2019-02-01T09:09:16Z</cp:lastPrinted>
  <dcterms:created xsi:type="dcterms:W3CDTF">2013-05-14T13:12:28Z</dcterms:created>
  <dcterms:modified xsi:type="dcterms:W3CDTF">2019-05-13T05:32:37Z</dcterms:modified>
</cp:coreProperties>
</file>