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  <p:sldMasterId id="2147483654" r:id="rId3"/>
  </p:sldMasterIdLst>
  <p:notesMasterIdLst>
    <p:notesMasterId r:id="rId5"/>
  </p:notesMasterIdLst>
  <p:sldIdLst>
    <p:sldId id="260" r:id="rId4"/>
    <p:sldId id="261" r:id="rId6"/>
    <p:sldId id="265" r:id="rId7"/>
    <p:sldId id="266" r:id="rId8"/>
    <p:sldId id="267" r:id="rId9"/>
    <p:sldId id="268" r:id="rId10"/>
    <p:sldId id="269" r:id="rId11"/>
    <p:sldId id="274" r:id="rId12"/>
    <p:sldId id="272" r:id="rId13"/>
    <p:sldId id="273" r:id="rId14"/>
    <p:sldId id="271" r:id="rId15"/>
    <p:sldId id="270" r:id="rId16"/>
    <p:sldId id="264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2426CD0-C655-467D-A586-8299B47354BF}" styleName="Table_0">
    <a:wholeTbl>
      <a:tcTxStyle>
        <a:schemeClr val="dk1"/>
        <a:latin typeface="Arial"/>
        <a:ea typeface="Arial"/>
        <a:cs typeface="Arial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5E6"/>
          </a:solidFill>
        </a:fill>
      </a:tcStyle>
    </a:wholeTbl>
    <a:band1H>
      <a:tcStyle>
        <a:tcBdr/>
        <a:fill>
          <a:solidFill>
            <a:srgbClr val="FEEAC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EEACA"/>
          </a:solidFill>
        </a:fill>
      </a:tcStyle>
    </a:band1V>
    <a:band2V>
      <a:tcStyle>
        <a:tcBdr/>
      </a:tcStyle>
    </a:band2V>
    <a:lastCol>
      <a:tcTxStyle b="on">
        <a:schemeClr val="lt1"/>
        <a:latin typeface="Arial"/>
        <a:ea typeface="Arial"/>
        <a:cs typeface="Arial"/>
      </a:tcTxStyle>
      <a:tcStyle>
        <a:tcBdr/>
        <a:fill>
          <a:solidFill>
            <a:schemeClr val="accent1"/>
          </a:solidFill>
        </a:fill>
      </a:tcStyle>
    </a:lastCol>
    <a:firstCol>
      <a:tcTxStyle b="on">
        <a:schemeClr val="lt1"/>
        <a:latin typeface="Arial"/>
        <a:ea typeface="Arial"/>
        <a:cs typeface="Arial"/>
      </a:tcTxStyle>
      <a:tcStyle>
        <a:tcBdr/>
        <a:fill>
          <a:solidFill>
            <a:schemeClr val="accent1"/>
          </a:solidFill>
        </a:fill>
      </a:tcStyle>
    </a:firstCol>
    <a:lastRow>
      <a:tcTxStyle b="on">
        <a:schemeClr val="lt1"/>
        <a:latin typeface="Arial"/>
        <a:ea typeface="Arial"/>
        <a:cs typeface="Arial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schemeClr val="lt1"/>
        <a:latin typeface="Arial"/>
        <a:ea typeface="Arial"/>
        <a:cs typeface="Arial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K BIG ORIGAMI">
  <p:cSld name="BLANCK BIG ORIGAMI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able page">
  <p:cSld name="CONTENT Table p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67544" y="432000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/>
        </p:nvSpPr>
        <p:spPr>
          <a:xfrm>
            <a:off x="539552" y="1340768"/>
            <a:ext cx="8136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67544" y="5157788"/>
            <a:ext cx="8208144" cy="122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page + legend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18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Light Green origami">
  <p:cSld name="CONTENTpage Light Green origami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980728" y="1093028"/>
            <a:ext cx="6153684" cy="56483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18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Yellow origami">
  <p:cSld name="CONTENTpage Yellow origami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980728" y="1093028"/>
            <a:ext cx="6153684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18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Blue origami">
  <p:cSld name="CONTENTpage Blue origami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980728" y="1093028"/>
            <a:ext cx="6153683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18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Dark Green origami">
  <p:cSld name="CONTENTpage Dark Green origami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980728" y="1093028"/>
            <a:ext cx="6153683" cy="564833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18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CONTENTpage Image square + legend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Shape 8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32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page + name">
  <p:cSld name="BASIC title page + nam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933578" y="472514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933578" y="5157216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" name="Shape 16"/>
          <p:cNvSpPr txBox="1">
            <a:spLocks noGrp="1"/>
          </p:cNvSpPr>
          <p:nvPr>
            <p:ph type="body" idx="3"/>
          </p:nvPr>
        </p:nvSpPr>
        <p:spPr>
          <a:xfrm>
            <a:off x="933578" y="558926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>
            <a:spLocks noGrp="1"/>
          </p:cNvSpPr>
          <p:nvPr>
            <p:ph type="body" idx="4"/>
          </p:nvPr>
        </p:nvSpPr>
        <p:spPr>
          <a:xfrm>
            <a:off x="971600" y="6309320"/>
            <a:ext cx="7415683" cy="38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pic>
        <p:nvPicPr>
          <p:cNvPr id="19" name="Shape 19"/>
          <p:cNvPicPr preferRelativeResize="0"/>
          <p:nvPr/>
        </p:nvPicPr>
        <p:blipFill rotWithShape="1">
          <a:blip r:embed="rId2"/>
          <a:srcRect t="4432" b="8890"/>
          <a:stretch>
            <a:fillRect/>
          </a:stretch>
        </p:blipFill>
        <p:spPr>
          <a:xfrm>
            <a:off x="4502162" y="482576"/>
            <a:ext cx="4534901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hank you page">
  <p:cSld name="BASIC Thank you p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685800" y="3344385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467544" y="6165304"/>
            <a:ext cx="4104456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16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3" name="Shape 23"/>
          <p:cNvSpPr txBox="1"/>
          <p:nvPr/>
        </p:nvSpPr>
        <p:spPr>
          <a:xfrm>
            <a:off x="5724128" y="6165304"/>
            <a:ext cx="2808312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 panose="020B0604020202020204"/>
              <a:buNone/>
            </a:pPr>
            <a:r>
              <a:rPr lang="en-GB" sz="1600" b="1" i="1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Project smedia</a:t>
            </a:r>
            <a:endParaRPr sz="1600" b="1" i="1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08104" y="6165304"/>
            <a:ext cx="1312080" cy="34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62" y="753807"/>
            <a:ext cx="4534901" cy="22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ogo only page">
  <p:cSld name="BASIC logo only p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page">
  <p:cSld name="BASIC title p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9" name="Shape 29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62" y="753807"/>
            <a:ext cx="4534901" cy="22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page ok">
  <p:cSld name="CONTENT text page o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pic>
        <p:nvPicPr>
          <p:cNvPr id="4" name="Picture 3" descr="progr.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793" y="6260529"/>
            <a:ext cx="1293645" cy="498249"/>
          </a:xfrm>
          <a:prstGeom prst="rect">
            <a:avLst/>
          </a:prstGeom>
        </p:spPr>
      </p:pic>
      <p:pic>
        <p:nvPicPr>
          <p:cNvPr id="5" name="Picture 4" descr="RPR_pilnais LV_mazs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0146" y="6139544"/>
            <a:ext cx="1176725" cy="635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2 columns">
  <p:cSld name="CONTENT text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4103687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716016" y="1368000"/>
            <a:ext cx="4104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TRANSITION page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 panose="020703090202050204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CONTENT title pag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Shape 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400" b="1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5" Type="http://schemas.openxmlformats.org/officeDocument/2006/relationships/image" Target="../media/image6.jpeg"/><Relationship Id="rId14" Type="http://schemas.openxmlformats.org/officeDocument/2006/relationships/image" Target="../media/image5.png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hape 10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{C2426CD0-C655-467D-A586-8299B47354BF}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11" name="Shape 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980728" y="1093028"/>
            <a:ext cx="6153684" cy="56483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graphicFrame>
        <p:nvGraphicFramePr>
          <p:cNvPr id="32" name="Shape 32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{C2426CD0-C655-467D-A586-8299B47354BF}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None/>
              <a:defRPr sz="4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Shape 34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fld id="{00000000-1234-1234-1234-123412341234}" type="slidenum">
              <a:rPr lang="en-GB"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9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" name="Shape 35"/>
          <p:cNvPicPr preferRelativeResize="0"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26" y="201892"/>
            <a:ext cx="1215336" cy="60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rogr.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793" y="6260529"/>
            <a:ext cx="1293645" cy="498249"/>
          </a:xfrm>
          <a:prstGeom prst="rect">
            <a:avLst/>
          </a:prstGeom>
        </p:spPr>
      </p:pic>
      <p:pic>
        <p:nvPicPr>
          <p:cNvPr id="8" name="Picture 7" descr="RPR_pilnais LV_mazs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550146" y="6139544"/>
            <a:ext cx="1176725" cy="6356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4400" b="0" i="0" u="none" strike="noStrike" cap="none" dirty="0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4400" b="0" i="0" u="none" strike="noStrike" cap="none" dirty="0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4294967295"/>
          </p:nvPr>
        </p:nvSpPr>
        <p:spPr>
          <a:xfrm>
            <a:off x="0" y="4724400"/>
            <a:ext cx="7272338" cy="21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lv-LV" sz="20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Aivars Siliņš</a:t>
            </a:r>
            <a:endParaRPr lang="lv-LV" sz="20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0" y="5157788"/>
            <a:ext cx="7272338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Daugavas muzejs</a:t>
            </a:r>
            <a:endParaRPr lang="lv-LV" sz="2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body" idx="4294967295"/>
          </p:nvPr>
        </p:nvSpPr>
        <p:spPr>
          <a:xfrm>
            <a:off x="0" y="5589588"/>
            <a:ext cx="7272338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sz="2000" b="0" i="0" u="none" strike="noStrike" cap="none" dirty="0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4294967295"/>
          </p:nvPr>
        </p:nvSpPr>
        <p:spPr>
          <a:xfrm>
            <a:off x="1728788" y="6308725"/>
            <a:ext cx="7415212" cy="38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 panose="020B0604020202020204"/>
              <a:buNone/>
            </a:pPr>
            <a:r>
              <a:rPr lang="lv-LV" sz="1800" b="0" i="0" u="none" strike="noStrike" cap="none" dirty="0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13.05.2019.</a:t>
            </a:r>
            <a:endParaRPr lang="lv-LV" dirty="0"/>
          </a:p>
        </p:txBody>
      </p:sp>
      <p:pic>
        <p:nvPicPr>
          <p:cNvPr id="9" name="Picture 8" descr="progr.log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510" y="6111880"/>
            <a:ext cx="1293645" cy="498249"/>
          </a:xfrm>
          <a:prstGeom prst="rect">
            <a:avLst/>
          </a:prstGeom>
        </p:spPr>
      </p:pic>
      <p:pic>
        <p:nvPicPr>
          <p:cNvPr id="10" name="Picture 9" descr="RPR_pilnais LV_maz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63" y="5990895"/>
            <a:ext cx="1176725" cy="6356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993775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b="0">
                <a:solidFill>
                  <a:srgbClr val="000000"/>
                </a:solidFill>
                <a:sym typeface="Arial" panose="020B0604020202020204"/>
              </a:rPr>
              <a:t>Bērnu sacensības </a:t>
            </a: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“zvejas laiviņās” 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 descr="IMG_20181116_0918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982470"/>
            <a:ext cx="4991100" cy="3744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25" y="1982470"/>
            <a:ext cx="2647315" cy="172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60" y="3949700"/>
            <a:ext cx="2646680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b="1">
                <a:solidFill>
                  <a:schemeClr val="dk2"/>
                </a:solidFill>
                <a:sym typeface="Arial" panose="020B0604020202020204"/>
              </a:rPr>
              <a:t>Zvejniecības kultūras mantojumā balstīti jauni produkti</a:t>
            </a: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Zēlandes zvejnieku džemperi Arnemuidenā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0" y="1947545"/>
            <a:ext cx="4502150" cy="2343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7612"/>
          <a:stretch>
            <a:fillRect/>
          </a:stretch>
        </p:blipFill>
        <p:spPr>
          <a:xfrm>
            <a:off x="5944235" y="2722245"/>
            <a:ext cx="2742565" cy="3853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2722245"/>
            <a:ext cx="4832350" cy="34283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b="1">
                <a:solidFill>
                  <a:schemeClr val="dk2"/>
                </a:solidFill>
                <a:sym typeface="Arial" panose="020B0604020202020204"/>
              </a:rPr>
              <a:t>Zvejniecības kultūras mantojumā balstīti jauni produkti</a:t>
            </a: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Zēlandes zilās austeres - Cīrikzē (</a:t>
            </a:r>
            <a:r>
              <a:rPr lang="lv-LV" sz="2400" b="0" i="1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Zierikzee</a:t>
            </a: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1303" t="10001" r="2786" b="57379"/>
          <a:stretch>
            <a:fillRect/>
          </a:stretch>
        </p:blipFill>
        <p:spPr>
          <a:xfrm>
            <a:off x="1155065" y="2012950"/>
            <a:ext cx="6833870" cy="1306830"/>
          </a:xfrm>
          <a:prstGeom prst="rect">
            <a:avLst/>
          </a:prstGeom>
        </p:spPr>
      </p:pic>
      <p:pic>
        <p:nvPicPr>
          <p:cNvPr id="3" name="Picture 2" descr="Austeres"/>
          <p:cNvPicPr>
            <a:picLocks noChangeAspect="1"/>
          </p:cNvPicPr>
          <p:nvPr/>
        </p:nvPicPr>
        <p:blipFill>
          <a:blip r:embed="rId2"/>
          <a:srcRect l="3471" r="38429" b="53813"/>
          <a:stretch>
            <a:fillRect/>
          </a:stretch>
        </p:blipFill>
        <p:spPr>
          <a:xfrm>
            <a:off x="5271770" y="3916680"/>
            <a:ext cx="3890010" cy="2784475"/>
          </a:xfrm>
          <a:prstGeom prst="rect">
            <a:avLst/>
          </a:prstGeom>
        </p:spPr>
      </p:pic>
      <p:pic>
        <p:nvPicPr>
          <p:cNvPr id="4" name="Picture 3" descr="garnalen pellen201312301152c151a41c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4089400"/>
            <a:ext cx="1950085" cy="1657985"/>
          </a:xfrm>
          <a:prstGeom prst="rect">
            <a:avLst/>
          </a:prstGeom>
        </p:spPr>
      </p:pic>
      <p:pic>
        <p:nvPicPr>
          <p:cNvPr id="5" name="Picture 4" descr="Een-schaal-met-beschilderde-oesterschelpen-foto-Zeeuws-Blau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435" y="3530600"/>
            <a:ext cx="2947035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ctrTitle"/>
          </p:nvPr>
        </p:nvSpPr>
        <p:spPr>
          <a:xfrm>
            <a:off x="685800" y="3344385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Paldies</a:t>
            </a:r>
            <a:r>
              <a:rPr lang="en-GB"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! </a:t>
            </a:r>
            <a:endParaRPr sz="44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 descr="progr.log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6482" y="6191823"/>
            <a:ext cx="1293645" cy="498249"/>
          </a:xfrm>
          <a:prstGeom prst="rect">
            <a:avLst/>
          </a:prstGeom>
        </p:spPr>
      </p:pic>
      <p:pic>
        <p:nvPicPr>
          <p:cNvPr id="9" name="Picture 8" descr="RPR_pilnais LV_maz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127" y="6123117"/>
            <a:ext cx="1176725" cy="6356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Midelburgā</a:t>
            </a:r>
            <a:r>
              <a:rPr lang="lv-LV" alt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Nīderlandē</a:t>
            </a:r>
            <a:endParaRPr lang="lv-LV" alt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2018.gada 15. un 16. novembrī </a:t>
            </a: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projekta “Reģionālā attīstība sekmējot piekrastes zvejniecības kultūras mantojuma potenciālu Eiropā CHERISH” </a:t>
            </a: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atklāšanas sanāksme un </a:t>
            </a: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pirmā starpreģionu zināšanu un pieredzes apmaiņas sanāksme (ILEEE)</a:t>
            </a:r>
            <a:endParaRPr sz="2400" b="1" i="0" u="none" strike="noStrike" cap="none">
              <a:solidFill>
                <a:srgbClr val="1F497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842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Latvijas pārstāvji: 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898525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Sanita Paegle (RPR), Edgars Pudzis (RPR),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Kitija Sniedze (KM), Aivars Siliņš (DM)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>
                <a:sym typeface="Arial" panose="020B0604020202020204"/>
              </a:rPr>
              <a:t>S</a:t>
            </a:r>
            <a:r>
              <a:rPr lang="en-GB">
                <a:sym typeface="Arial" panose="020B0604020202020204"/>
              </a:rPr>
              <a:t>anāksme</a:t>
            </a:r>
            <a:r>
              <a:rPr lang="lv-LV" altLang="en-GB">
                <a:sym typeface="Arial" panose="020B0604020202020204"/>
              </a:rPr>
              <a:t>s tēma:</a:t>
            </a:r>
            <a:endParaRPr lang="lv-LV" altLang="en-GB"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 alt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Zvejniecības kultūras mantojumā balstītas</a:t>
            </a:r>
            <a:endParaRPr lang="lv-LV" alt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jaunu produktu tirgus kombinācijas </a:t>
            </a:r>
            <a:endParaRPr lang="lv-LV" alt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 </a:t>
            </a:r>
            <a:r>
              <a:rPr 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4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stāstu stāstīšana</a:t>
            </a: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842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79425" y="13934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>
                <a:sym typeface="Arial" panose="020B0604020202020204"/>
              </a:rPr>
              <a:t>Nīderlande: 17,3 miljoni iedzīvotāju</a:t>
            </a:r>
            <a:endParaRPr lang="lv-LV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>
                <a:sym typeface="Arial" panose="020B0604020202020204"/>
              </a:rPr>
              <a:t>Zēlandes province: ~380 000 iedzīvotāju</a:t>
            </a:r>
            <a:endParaRPr lang="lv-LV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>
                <a:sym typeface="Arial" panose="020B0604020202020204"/>
              </a:rPr>
              <a:t>Midelburga</a:t>
            </a:r>
            <a:r>
              <a:rPr lang="lv-LV" altLang="en-GB">
                <a:sym typeface="Arial" panose="020B0604020202020204"/>
              </a:rPr>
              <a:t>: administratīvais centrs ~48 000 </a:t>
            </a:r>
            <a:r>
              <a:rPr lang="lv-LV">
                <a:sym typeface="Arial" panose="020B0604020202020204"/>
              </a:rPr>
              <a:t>iedzīvotāju</a:t>
            </a:r>
            <a:endParaRPr lang="lv-LV" altLang="en-GB"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>
                <a:sym typeface="Arial" panose="020B0604020202020204"/>
              </a:rPr>
              <a:t>Arnemuidena: ~6 000 </a:t>
            </a:r>
            <a:r>
              <a:rPr lang="lv-LV">
                <a:sym typeface="Arial" panose="020B0604020202020204"/>
              </a:rPr>
              <a:t>iedzīvotāju</a:t>
            </a:r>
            <a:endParaRPr lang="lv-LV" alt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en-GB" sz="24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842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7380" y="2977515"/>
            <a:ext cx="2569210" cy="2898140"/>
          </a:xfrm>
          <a:prstGeom prst="rect">
            <a:avLst/>
          </a:prstGeom>
        </p:spPr>
      </p:pic>
      <p:pic>
        <p:nvPicPr>
          <p:cNvPr id="4" name="Picture 3" descr="Map_-_NL_-_Municipality_code_0687_(2009).svg"/>
          <p:cNvPicPr>
            <a:picLocks noChangeAspect="1"/>
          </p:cNvPicPr>
          <p:nvPr/>
        </p:nvPicPr>
        <p:blipFill>
          <a:blip r:embed="rId2"/>
          <a:srcRect l="17873" r="22913"/>
          <a:stretch>
            <a:fillRect/>
          </a:stretch>
        </p:blipFill>
        <p:spPr>
          <a:xfrm>
            <a:off x="5571490" y="2977515"/>
            <a:ext cx="3217545" cy="289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0902" t="40327" r="33897" b="7737"/>
          <a:stretch>
            <a:fillRect/>
          </a:stretch>
        </p:blipFill>
        <p:spPr>
          <a:xfrm>
            <a:off x="179705" y="2977515"/>
            <a:ext cx="2987675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>
                <a:sym typeface="Arial" panose="020B0604020202020204"/>
              </a:rPr>
              <a:t>Zēlandes reģions - ostu pilsētas</a:t>
            </a:r>
            <a:endParaRPr lang="lv-LV"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000">
                <a:sym typeface="Arial" panose="020B0604020202020204"/>
              </a:rPr>
              <a:t>12.-13.gs. Midelburga, </a:t>
            </a:r>
            <a:r>
              <a:rPr lang="lv-LV" altLang="en-GB" sz="2000">
                <a:sym typeface="Arial" panose="020B0604020202020204"/>
              </a:rPr>
              <a:t>Arnemuidena, Cīrikzē - Hanzas pilsētas</a:t>
            </a:r>
            <a:endParaRPr lang="lv-LV" altLang="en-GB" sz="2000"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000">
                <a:sym typeface="Arial" panose="020B0604020202020204"/>
              </a:rPr>
              <a:t>16.gs. Arnemuidena līdzīgās pozīcijās ar Amsterdamu</a:t>
            </a:r>
            <a:endParaRPr lang="lv-LV" altLang="en-GB" sz="2000"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sz="2000">
                <a:sym typeface="Arial" panose="020B0604020202020204"/>
              </a:rPr>
              <a:t> 16.gs. beigās Arnemuidenai sākas noriets, tā pārtop par zvejas ostu</a:t>
            </a:r>
            <a:endParaRPr lang="en-GB" sz="2000" b="1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842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 descr="netherlands-road-map-picture-zeeland-1900x2024"/>
          <p:cNvPicPr>
            <a:picLocks noChangeAspect="1"/>
          </p:cNvPicPr>
          <p:nvPr/>
        </p:nvPicPr>
        <p:blipFill>
          <a:blip r:embed="rId1"/>
          <a:srcRect l="7579" t="27895" r="41511" b="29391"/>
          <a:stretch>
            <a:fillRect/>
          </a:stretch>
        </p:blipFill>
        <p:spPr>
          <a:xfrm>
            <a:off x="4528185" y="2858770"/>
            <a:ext cx="4158615" cy="3717290"/>
          </a:xfrm>
          <a:prstGeom prst="rect">
            <a:avLst/>
          </a:prstGeom>
        </p:spPr>
      </p:pic>
      <p:pic>
        <p:nvPicPr>
          <p:cNvPr id="8" name="Picture 7" descr="1580_Zelandicarum_v_Deventer"/>
          <p:cNvPicPr>
            <a:picLocks noChangeAspect="1"/>
          </p:cNvPicPr>
          <p:nvPr/>
        </p:nvPicPr>
        <p:blipFill>
          <a:blip r:embed="rId2"/>
          <a:srcRect l="7558" t="42950" r="58175" b="16095"/>
          <a:stretch>
            <a:fillRect/>
          </a:stretch>
        </p:blipFill>
        <p:spPr>
          <a:xfrm>
            <a:off x="628015" y="2858770"/>
            <a:ext cx="3722370" cy="3290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842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 descr="netherlands-road-map-picture-zeeland-1900x2024"/>
          <p:cNvPicPr>
            <a:picLocks noChangeAspect="1"/>
          </p:cNvPicPr>
          <p:nvPr/>
        </p:nvPicPr>
        <p:blipFill>
          <a:blip r:embed="rId1"/>
          <a:srcRect l="7579" t="27895" r="41511" b="29391"/>
          <a:stretch>
            <a:fillRect/>
          </a:stretch>
        </p:blipFill>
        <p:spPr>
          <a:xfrm>
            <a:off x="4528185" y="2858770"/>
            <a:ext cx="4158615" cy="3717290"/>
          </a:xfrm>
          <a:prstGeom prst="rect">
            <a:avLst/>
          </a:prstGeom>
        </p:spPr>
      </p:pic>
      <p:pic>
        <p:nvPicPr>
          <p:cNvPr id="8" name="Picture 7" descr="1580_Zelandicarum_v_Deventer"/>
          <p:cNvPicPr>
            <a:picLocks noChangeAspect="1"/>
          </p:cNvPicPr>
          <p:nvPr/>
        </p:nvPicPr>
        <p:blipFill>
          <a:blip r:embed="rId2"/>
          <a:srcRect l="7558" t="42950" r="58175" b="16095"/>
          <a:stretch>
            <a:fillRect/>
          </a:stretch>
        </p:blipFill>
        <p:spPr>
          <a:xfrm>
            <a:off x="615315" y="2858770"/>
            <a:ext cx="3722370" cy="3290570"/>
          </a:xfrm>
          <a:prstGeom prst="rect">
            <a:avLst/>
          </a:prstGeom>
        </p:spPr>
      </p:pic>
      <p:pic>
        <p:nvPicPr>
          <p:cNvPr id="2" name="Picture Placeholder 1" descr="1580_Zelandicarum_v_Deventer"/>
          <p:cNvPicPr>
            <a:picLocks noChangeAspect="1"/>
          </p:cNvPicPr>
          <p:nvPr>
            <p:ph type="pic" idx="2"/>
          </p:nvPr>
        </p:nvPicPr>
        <p:blipFill>
          <a:blip r:embed="rId2"/>
          <a:srcRect l="21774" t="59516" r="69188" b="30053"/>
          <a:stretch>
            <a:fillRect/>
          </a:stretch>
        </p:blipFill>
        <p:spPr>
          <a:xfrm>
            <a:off x="381000" y="425450"/>
            <a:ext cx="3251200" cy="2322195"/>
          </a:xfrm>
          <a:prstGeom prst="rect">
            <a:avLst/>
          </a:prstGeom>
        </p:spPr>
      </p:pic>
      <p:pic>
        <p:nvPicPr>
          <p:cNvPr id="3" name="Picture 2" descr="netherlands-road-map-picture-zeeland-1900x2024"/>
          <p:cNvPicPr>
            <a:picLocks noChangeAspect="1"/>
          </p:cNvPicPr>
          <p:nvPr/>
        </p:nvPicPr>
        <p:blipFill>
          <a:blip r:embed="rId1"/>
          <a:srcRect l="25528" t="45553" r="61412" b="46421"/>
          <a:stretch>
            <a:fillRect/>
          </a:stretch>
        </p:blipFill>
        <p:spPr>
          <a:xfrm>
            <a:off x="3885565" y="424815"/>
            <a:ext cx="3546475" cy="2322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b="1">
                <a:solidFill>
                  <a:schemeClr val="dk2"/>
                </a:solidFill>
                <a:sym typeface="Arial" panose="020B0604020202020204"/>
              </a:rPr>
              <a:t>Mērmanu dzimtas zvejas laivu būvētava Arnemuidenā</a:t>
            </a: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Izveidota 1763.g., slēgta 1986.g.</a:t>
            </a:r>
            <a:endParaRPr lang="lv-LV"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2003.g. p</a:t>
            </a:r>
            <a:r>
              <a:rPr lang="lv-LV" sz="1800" b="0">
                <a:solidFill>
                  <a:srgbClr val="000000"/>
                </a:solidFill>
                <a:sym typeface="Arial" panose="020B0604020202020204"/>
              </a:rPr>
              <a:t>ēdējais īpašnieks nodeva to pašvaldībai par 1 eiro</a:t>
            </a:r>
            <a:endParaRPr lang="lv-LV" sz="1800" b="0">
              <a:solidFill>
                <a:srgbClr val="000000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1800" b="0">
                <a:solidFill>
                  <a:srgbClr val="000000"/>
                </a:solidFill>
                <a:sym typeface="Arial" panose="020B0604020202020204"/>
              </a:rPr>
              <a:t>ar nosacījumu, ka laivu būvētava tiek atjaunota, saglabāta, tajā darbojas muzejs, tiek ievērots svētdienas miers.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r>
              <a:rPr lang="lv-LV"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pašvaldība ikgadu piešķir 7000 eiro vietas uzturēšanai, vēsturisko laivu atjaunotāji vietu var izmantot bez atlīdzības. </a:t>
            </a:r>
            <a:endParaRPr lang="lv-LV"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r>
              <a:rPr lang="lv-LV"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Kopš 2003.gada šeit atjaunotas vismaz 20 laivas.</a:t>
            </a:r>
            <a:endParaRPr lang="lv-LV"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Picture 15" descr="DsHm8ARWoAAbFK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965" y="3502025"/>
            <a:ext cx="3474720" cy="26066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3495675"/>
            <a:ext cx="3755390" cy="2613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altLang="en-GB" b="1">
                <a:solidFill>
                  <a:schemeClr val="dk2"/>
                </a:solidFill>
                <a:sym typeface="Arial" panose="020B0604020202020204"/>
              </a:rPr>
              <a:t>Mērmanu dzimtas zvejas laivu būvētava Arnemuidenā</a:t>
            </a: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10457"/>
          <a:stretch>
            <a:fillRect/>
          </a:stretch>
        </p:blipFill>
        <p:spPr>
          <a:xfrm>
            <a:off x="899795" y="1936115"/>
            <a:ext cx="7345045" cy="36976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Midelburgas piemērs</a:t>
            </a:r>
            <a:endParaRPr lang="lv-LV" sz="2800" b="0" i="0" u="none" strike="noStrike" cap="none">
              <a:solidFill>
                <a:schemeClr val="dk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6565" y="993140"/>
            <a:ext cx="8230235" cy="55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lang="lv-LV" altLang="en-GB" b="1">
              <a:solidFill>
                <a:schemeClr val="dk2"/>
              </a:solidFill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Zēlandei raksturīgā zvejas laiva - hogārs (Hoogaar)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r>
              <a:rPr lang="lv-LV"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rakstītajos avotos minētas jau 16.gs.</a:t>
            </a:r>
            <a:endParaRPr lang="lv-LV"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 panose="020B060402020202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57300" marR="0" lvl="2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Zeehond_(Hoogaars),_admiraalzeilen,_VSRP_reünie_2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671445"/>
            <a:ext cx="3742055" cy="2862580"/>
          </a:xfrm>
          <a:prstGeom prst="rect">
            <a:avLst/>
          </a:prstGeom>
        </p:spPr>
      </p:pic>
      <p:pic>
        <p:nvPicPr>
          <p:cNvPr id="13" name="Picture 12" descr="Vissers-repareren-hun-sch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965" y="2671445"/>
            <a:ext cx="4488815" cy="28619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C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page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1897</Words>
  <Application>WPS Presentation</Application>
  <PresentationFormat>On-screen Show (4:3)</PresentationFormat>
  <Paragraphs>99</Paragraphs>
  <Slides>13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Arial</vt:lpstr>
      <vt:lpstr>Noto Sans Symbols</vt:lpstr>
      <vt:lpstr>Courier New</vt:lpstr>
      <vt:lpstr>Calibri</vt:lpstr>
      <vt:lpstr>Microsoft YaHei</vt:lpstr>
      <vt:lpstr/>
      <vt:lpstr>Arial Unicode MS</vt:lpstr>
      <vt:lpstr>Liberation Mono</vt:lpstr>
      <vt:lpstr>BASIC</vt:lpstr>
      <vt:lpstr>CONTENT page</vt:lpstr>
      <vt:lpstr>Title of presentation</vt:lpstr>
      <vt:lpstr>PowerPoint 演示文稿</vt:lpstr>
      <vt:lpstr>Midelburgas piemērs</vt:lpstr>
      <vt:lpstr>Midelburgas piemērs</vt:lpstr>
      <vt:lpstr>Midelburgas piemērs</vt:lpstr>
      <vt:lpstr>Midelburgas piemērs</vt:lpstr>
      <vt:lpstr>Midelburgas piemērs</vt:lpstr>
      <vt:lpstr>Midelburgas piemērs</vt:lpstr>
      <vt:lpstr>Midelburgas piemērs</vt:lpstr>
      <vt:lpstr>Midelburgas piemērs</vt:lpstr>
      <vt:lpstr>Midelburgas piemērs</vt:lpstr>
      <vt:lpstr>Midelburgas piemērs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Gabay, Gaby</dc:creator>
  <cp:lastModifiedBy>Aivars</cp:lastModifiedBy>
  <cp:revision>23</cp:revision>
  <dcterms:created xsi:type="dcterms:W3CDTF">2019-05-12T10:50:31Z</dcterms:created>
  <dcterms:modified xsi:type="dcterms:W3CDTF">2019-05-12T18:25:55Z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