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40"/>
    <p:restoredTop sz="94665"/>
  </p:normalViewPr>
  <p:slideViewPr>
    <p:cSldViewPr snapToGrid="0" snapToObjects="1">
      <p:cViewPr varScale="1">
        <p:scale>
          <a:sx n="74" d="100"/>
          <a:sy n="74" d="100"/>
        </p:scale>
        <p:origin x="-1208" y="-1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E282F3A5-7778-4C41-91CF-7E6B8E2CE65E}"/>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xmlns="" id="{F10ABD65-F07E-E540-8AF8-5F937CC9E3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xmlns="" id="{81674CA7-9F7B-9947-A741-583071A617E8}"/>
              </a:ext>
            </a:extLst>
          </p:cNvPr>
          <p:cNvSpPr>
            <a:spLocks noGrp="1"/>
          </p:cNvSpPr>
          <p:nvPr>
            <p:ph type="dt" sz="half" idx="10"/>
          </p:nvPr>
        </p:nvSpPr>
        <p:spPr/>
        <p:txBody>
          <a:bodyPr/>
          <a:lstStyle/>
          <a:p>
            <a:fld id="{CCFAB96E-367E-B846-97BE-C1F315F36848}" type="datetimeFigureOut">
              <a:rPr lang="fi-FI" smtClean="0"/>
              <a:t>10/05/19</a:t>
            </a:fld>
            <a:endParaRPr lang="fi-FI"/>
          </a:p>
        </p:txBody>
      </p:sp>
      <p:sp>
        <p:nvSpPr>
          <p:cNvPr id="5" name="Alatunnisteen paikkamerkki 4">
            <a:extLst>
              <a:ext uri="{FF2B5EF4-FFF2-40B4-BE49-F238E27FC236}">
                <a16:creationId xmlns:a16="http://schemas.microsoft.com/office/drawing/2014/main" xmlns="" id="{744026BD-98CF-074E-B518-34FC69FFD23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xmlns="" id="{0D1B56EE-AF7F-8741-B165-DB296D9CAE29}"/>
              </a:ext>
            </a:extLst>
          </p:cNvPr>
          <p:cNvSpPr>
            <a:spLocks noGrp="1"/>
          </p:cNvSpPr>
          <p:nvPr>
            <p:ph type="sldNum" sz="quarter" idx="12"/>
          </p:nvPr>
        </p:nvSpPr>
        <p:spPr/>
        <p:txBody>
          <a:bodyPr/>
          <a:lstStyle/>
          <a:p>
            <a:fld id="{D43FDE12-8E98-C94A-8B1F-5AC84813A86F}" type="slidenum">
              <a:rPr lang="fi-FI" smtClean="0"/>
              <a:t>‹#›</a:t>
            </a:fld>
            <a:endParaRPr lang="fi-FI"/>
          </a:p>
        </p:txBody>
      </p:sp>
    </p:spTree>
    <p:extLst>
      <p:ext uri="{BB962C8B-B14F-4D97-AF65-F5344CB8AC3E}">
        <p14:creationId xmlns:p14="http://schemas.microsoft.com/office/powerpoint/2010/main" val="3415462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E5735D91-38E8-4740-A456-C92EAFDA29D9}"/>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xmlns="" id="{5160B26C-C1EA-8F4E-A4B0-5151D89BF90B}"/>
              </a:ext>
            </a:extLst>
          </p:cNvPr>
          <p:cNvSpPr>
            <a:spLocks noGrp="1"/>
          </p:cNvSpPr>
          <p:nvPr>
            <p:ph type="body" orient="vert" idx="1"/>
          </p:nvPr>
        </p:nvSpPr>
        <p:spPr/>
        <p:txBody>
          <a:bodyPr vert="eaVert"/>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xmlns="" id="{87766ABF-646B-3944-843E-980120EE0107}"/>
              </a:ext>
            </a:extLst>
          </p:cNvPr>
          <p:cNvSpPr>
            <a:spLocks noGrp="1"/>
          </p:cNvSpPr>
          <p:nvPr>
            <p:ph type="dt" sz="half" idx="10"/>
          </p:nvPr>
        </p:nvSpPr>
        <p:spPr/>
        <p:txBody>
          <a:bodyPr/>
          <a:lstStyle/>
          <a:p>
            <a:fld id="{CCFAB96E-367E-B846-97BE-C1F315F36848}" type="datetimeFigureOut">
              <a:rPr lang="fi-FI" smtClean="0"/>
              <a:t>10/05/19</a:t>
            </a:fld>
            <a:endParaRPr lang="fi-FI"/>
          </a:p>
        </p:txBody>
      </p:sp>
      <p:sp>
        <p:nvSpPr>
          <p:cNvPr id="5" name="Alatunnisteen paikkamerkki 4">
            <a:extLst>
              <a:ext uri="{FF2B5EF4-FFF2-40B4-BE49-F238E27FC236}">
                <a16:creationId xmlns:a16="http://schemas.microsoft.com/office/drawing/2014/main" xmlns="" id="{5C3D5564-F242-3D43-8835-95922EDE48B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xmlns="" id="{4D8DBEEF-4BFF-DD41-BADF-D86D43036679}"/>
              </a:ext>
            </a:extLst>
          </p:cNvPr>
          <p:cNvSpPr>
            <a:spLocks noGrp="1"/>
          </p:cNvSpPr>
          <p:nvPr>
            <p:ph type="sldNum" sz="quarter" idx="12"/>
          </p:nvPr>
        </p:nvSpPr>
        <p:spPr/>
        <p:txBody>
          <a:bodyPr/>
          <a:lstStyle/>
          <a:p>
            <a:fld id="{D43FDE12-8E98-C94A-8B1F-5AC84813A86F}" type="slidenum">
              <a:rPr lang="fi-FI" smtClean="0"/>
              <a:t>‹#›</a:t>
            </a:fld>
            <a:endParaRPr lang="fi-FI"/>
          </a:p>
        </p:txBody>
      </p:sp>
    </p:spTree>
    <p:extLst>
      <p:ext uri="{BB962C8B-B14F-4D97-AF65-F5344CB8AC3E}">
        <p14:creationId xmlns:p14="http://schemas.microsoft.com/office/powerpoint/2010/main" val="930569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xmlns="" id="{57DEB630-A4CF-E54F-ACB9-3B608A88CCA4}"/>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xmlns="" id="{A03006B6-6FCB-7741-87FE-FF4E64D5013C}"/>
              </a:ext>
            </a:extLst>
          </p:cNvPr>
          <p:cNvSpPr>
            <a:spLocks noGrp="1"/>
          </p:cNvSpPr>
          <p:nvPr>
            <p:ph type="body" orient="vert" idx="1"/>
          </p:nvPr>
        </p:nvSpPr>
        <p:spPr>
          <a:xfrm>
            <a:off x="838200" y="365125"/>
            <a:ext cx="7734300" cy="5811838"/>
          </a:xfrm>
        </p:spPr>
        <p:txBody>
          <a:bodyPr vert="eaVert"/>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xmlns="" id="{F20889FD-6FC4-794E-8901-B8D5D018D3C1}"/>
              </a:ext>
            </a:extLst>
          </p:cNvPr>
          <p:cNvSpPr>
            <a:spLocks noGrp="1"/>
          </p:cNvSpPr>
          <p:nvPr>
            <p:ph type="dt" sz="half" idx="10"/>
          </p:nvPr>
        </p:nvSpPr>
        <p:spPr/>
        <p:txBody>
          <a:bodyPr/>
          <a:lstStyle/>
          <a:p>
            <a:fld id="{CCFAB96E-367E-B846-97BE-C1F315F36848}" type="datetimeFigureOut">
              <a:rPr lang="fi-FI" smtClean="0"/>
              <a:t>10/05/19</a:t>
            </a:fld>
            <a:endParaRPr lang="fi-FI"/>
          </a:p>
        </p:txBody>
      </p:sp>
      <p:sp>
        <p:nvSpPr>
          <p:cNvPr id="5" name="Alatunnisteen paikkamerkki 4">
            <a:extLst>
              <a:ext uri="{FF2B5EF4-FFF2-40B4-BE49-F238E27FC236}">
                <a16:creationId xmlns:a16="http://schemas.microsoft.com/office/drawing/2014/main" xmlns="" id="{7E74A4BA-6B20-DC42-81CD-30434D125CE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xmlns="" id="{B4F613C6-889D-8645-932D-0BA14F881C2A}"/>
              </a:ext>
            </a:extLst>
          </p:cNvPr>
          <p:cNvSpPr>
            <a:spLocks noGrp="1"/>
          </p:cNvSpPr>
          <p:nvPr>
            <p:ph type="sldNum" sz="quarter" idx="12"/>
          </p:nvPr>
        </p:nvSpPr>
        <p:spPr/>
        <p:txBody>
          <a:bodyPr/>
          <a:lstStyle/>
          <a:p>
            <a:fld id="{D43FDE12-8E98-C94A-8B1F-5AC84813A86F}" type="slidenum">
              <a:rPr lang="fi-FI" smtClean="0"/>
              <a:t>‹#›</a:t>
            </a:fld>
            <a:endParaRPr lang="fi-FI"/>
          </a:p>
        </p:txBody>
      </p:sp>
    </p:spTree>
    <p:extLst>
      <p:ext uri="{BB962C8B-B14F-4D97-AF65-F5344CB8AC3E}">
        <p14:creationId xmlns:p14="http://schemas.microsoft.com/office/powerpoint/2010/main" val="26276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326D7505-8028-AC4F-9D2E-28EEA98BC21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xmlns="" id="{55A35D8B-E6FF-4742-8242-4D201FE58039}"/>
              </a:ext>
            </a:extLst>
          </p:cNvPr>
          <p:cNvSpPr>
            <a:spLocks noGrp="1"/>
          </p:cNvSpPr>
          <p:nvPr>
            <p:ph idx="1"/>
          </p:nvPr>
        </p:nvSpPr>
        <p:spPr/>
        <p:txBody>
          <a:body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xmlns="" id="{90202DF7-C20C-344D-A3C4-88E8140859E8}"/>
              </a:ext>
            </a:extLst>
          </p:cNvPr>
          <p:cNvSpPr>
            <a:spLocks noGrp="1"/>
          </p:cNvSpPr>
          <p:nvPr>
            <p:ph type="dt" sz="half" idx="10"/>
          </p:nvPr>
        </p:nvSpPr>
        <p:spPr/>
        <p:txBody>
          <a:bodyPr/>
          <a:lstStyle/>
          <a:p>
            <a:fld id="{CCFAB96E-367E-B846-97BE-C1F315F36848}" type="datetimeFigureOut">
              <a:rPr lang="fi-FI" smtClean="0"/>
              <a:t>10/05/19</a:t>
            </a:fld>
            <a:endParaRPr lang="fi-FI"/>
          </a:p>
        </p:txBody>
      </p:sp>
      <p:sp>
        <p:nvSpPr>
          <p:cNvPr id="5" name="Alatunnisteen paikkamerkki 4">
            <a:extLst>
              <a:ext uri="{FF2B5EF4-FFF2-40B4-BE49-F238E27FC236}">
                <a16:creationId xmlns:a16="http://schemas.microsoft.com/office/drawing/2014/main" xmlns="" id="{522A9F2D-29AE-DA46-89BE-19622CA9ABE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xmlns="" id="{FFFECB73-A730-3A41-9A63-720FCA9C32CA}"/>
              </a:ext>
            </a:extLst>
          </p:cNvPr>
          <p:cNvSpPr>
            <a:spLocks noGrp="1"/>
          </p:cNvSpPr>
          <p:nvPr>
            <p:ph type="sldNum" sz="quarter" idx="12"/>
          </p:nvPr>
        </p:nvSpPr>
        <p:spPr/>
        <p:txBody>
          <a:bodyPr/>
          <a:lstStyle/>
          <a:p>
            <a:fld id="{D43FDE12-8E98-C94A-8B1F-5AC84813A86F}" type="slidenum">
              <a:rPr lang="fi-FI" smtClean="0"/>
              <a:t>‹#›</a:t>
            </a:fld>
            <a:endParaRPr lang="fi-FI"/>
          </a:p>
        </p:txBody>
      </p:sp>
    </p:spTree>
    <p:extLst>
      <p:ext uri="{BB962C8B-B14F-4D97-AF65-F5344CB8AC3E}">
        <p14:creationId xmlns:p14="http://schemas.microsoft.com/office/powerpoint/2010/main" val="172542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12C17C8E-B67D-F54F-B627-B7123AF66B2B}"/>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xmlns="" id="{388F0D67-2A3F-4B4D-BFE6-5115AA60A5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xmlns="" id="{4E6DF017-5F4B-4642-9DB2-CA39D73C9E3E}"/>
              </a:ext>
            </a:extLst>
          </p:cNvPr>
          <p:cNvSpPr>
            <a:spLocks noGrp="1"/>
          </p:cNvSpPr>
          <p:nvPr>
            <p:ph type="dt" sz="half" idx="10"/>
          </p:nvPr>
        </p:nvSpPr>
        <p:spPr/>
        <p:txBody>
          <a:bodyPr/>
          <a:lstStyle/>
          <a:p>
            <a:fld id="{CCFAB96E-367E-B846-97BE-C1F315F36848}" type="datetimeFigureOut">
              <a:rPr lang="fi-FI" smtClean="0"/>
              <a:t>10/05/19</a:t>
            </a:fld>
            <a:endParaRPr lang="fi-FI"/>
          </a:p>
        </p:txBody>
      </p:sp>
      <p:sp>
        <p:nvSpPr>
          <p:cNvPr id="5" name="Alatunnisteen paikkamerkki 4">
            <a:extLst>
              <a:ext uri="{FF2B5EF4-FFF2-40B4-BE49-F238E27FC236}">
                <a16:creationId xmlns:a16="http://schemas.microsoft.com/office/drawing/2014/main" xmlns="" id="{DC692516-A545-BB4F-A743-7E78864E6A6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xmlns="" id="{7C31067E-A290-044D-A70D-4EEB9B48A51E}"/>
              </a:ext>
            </a:extLst>
          </p:cNvPr>
          <p:cNvSpPr>
            <a:spLocks noGrp="1"/>
          </p:cNvSpPr>
          <p:nvPr>
            <p:ph type="sldNum" sz="quarter" idx="12"/>
          </p:nvPr>
        </p:nvSpPr>
        <p:spPr/>
        <p:txBody>
          <a:bodyPr/>
          <a:lstStyle/>
          <a:p>
            <a:fld id="{D43FDE12-8E98-C94A-8B1F-5AC84813A86F}" type="slidenum">
              <a:rPr lang="fi-FI" smtClean="0"/>
              <a:t>‹#›</a:t>
            </a:fld>
            <a:endParaRPr lang="fi-FI"/>
          </a:p>
        </p:txBody>
      </p:sp>
    </p:spTree>
    <p:extLst>
      <p:ext uri="{BB962C8B-B14F-4D97-AF65-F5344CB8AC3E}">
        <p14:creationId xmlns:p14="http://schemas.microsoft.com/office/powerpoint/2010/main" val="4076229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51B3D72F-581D-E74B-9905-F4E4377963E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xmlns="" id="{EDA26045-8CC8-E741-9EE4-9786EDD12A03}"/>
              </a:ext>
            </a:extLst>
          </p:cNvPr>
          <p:cNvSpPr>
            <a:spLocks noGrp="1"/>
          </p:cNvSpPr>
          <p:nvPr>
            <p:ph sz="half" idx="1"/>
          </p:nvPr>
        </p:nvSpPr>
        <p:spPr>
          <a:xfrm>
            <a:off x="838200" y="1825625"/>
            <a:ext cx="5181600" cy="4351338"/>
          </a:xfrm>
        </p:spPr>
        <p:txBody>
          <a:bodyPr/>
          <a:lstStyle/>
          <a:p>
            <a:r>
              <a:rPr lang="fi-FI"/>
              <a:t>Muokkaa tekstin perustyylejä
toinen taso
kolmas taso
neljäs taso
viides taso</a:t>
            </a:r>
          </a:p>
        </p:txBody>
      </p:sp>
      <p:sp>
        <p:nvSpPr>
          <p:cNvPr id="4" name="Sisällön paikkamerkki 3">
            <a:extLst>
              <a:ext uri="{FF2B5EF4-FFF2-40B4-BE49-F238E27FC236}">
                <a16:creationId xmlns:a16="http://schemas.microsoft.com/office/drawing/2014/main" xmlns="" id="{FBFA051A-1231-9044-9FA9-5A519693C083}"/>
              </a:ext>
            </a:extLst>
          </p:cNvPr>
          <p:cNvSpPr>
            <a:spLocks noGrp="1"/>
          </p:cNvSpPr>
          <p:nvPr>
            <p:ph sz="half" idx="2"/>
          </p:nvPr>
        </p:nvSpPr>
        <p:spPr>
          <a:xfrm>
            <a:off x="6172200" y="1825625"/>
            <a:ext cx="5181600" cy="4351338"/>
          </a:xfrm>
        </p:spPr>
        <p:txBody>
          <a:body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xmlns="" id="{3819BAA3-F2F6-B343-A7D8-F6D3352D5133}"/>
              </a:ext>
            </a:extLst>
          </p:cNvPr>
          <p:cNvSpPr>
            <a:spLocks noGrp="1"/>
          </p:cNvSpPr>
          <p:nvPr>
            <p:ph type="dt" sz="half" idx="10"/>
          </p:nvPr>
        </p:nvSpPr>
        <p:spPr/>
        <p:txBody>
          <a:bodyPr/>
          <a:lstStyle/>
          <a:p>
            <a:fld id="{CCFAB96E-367E-B846-97BE-C1F315F36848}" type="datetimeFigureOut">
              <a:rPr lang="fi-FI" smtClean="0"/>
              <a:t>10/05/19</a:t>
            </a:fld>
            <a:endParaRPr lang="fi-FI"/>
          </a:p>
        </p:txBody>
      </p:sp>
      <p:sp>
        <p:nvSpPr>
          <p:cNvPr id="6" name="Alatunnisteen paikkamerkki 5">
            <a:extLst>
              <a:ext uri="{FF2B5EF4-FFF2-40B4-BE49-F238E27FC236}">
                <a16:creationId xmlns:a16="http://schemas.microsoft.com/office/drawing/2014/main" xmlns="" id="{73414A48-CB5B-4841-84EF-685F108C842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xmlns="" id="{EFD04572-80C9-F644-881B-2270CDA8DB6D}"/>
              </a:ext>
            </a:extLst>
          </p:cNvPr>
          <p:cNvSpPr>
            <a:spLocks noGrp="1"/>
          </p:cNvSpPr>
          <p:nvPr>
            <p:ph type="sldNum" sz="quarter" idx="12"/>
          </p:nvPr>
        </p:nvSpPr>
        <p:spPr/>
        <p:txBody>
          <a:bodyPr/>
          <a:lstStyle/>
          <a:p>
            <a:fld id="{D43FDE12-8E98-C94A-8B1F-5AC84813A86F}" type="slidenum">
              <a:rPr lang="fi-FI" smtClean="0"/>
              <a:t>‹#›</a:t>
            </a:fld>
            <a:endParaRPr lang="fi-FI"/>
          </a:p>
        </p:txBody>
      </p:sp>
    </p:spTree>
    <p:extLst>
      <p:ext uri="{BB962C8B-B14F-4D97-AF65-F5344CB8AC3E}">
        <p14:creationId xmlns:p14="http://schemas.microsoft.com/office/powerpoint/2010/main" val="4281590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98296486-6FEC-DB4B-9B4D-C51BE031107D}"/>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xmlns="" id="{AD7B4F3C-62E5-1845-98A2-EE5B652F8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i-FI"/>
              <a:t>Muokkaa tekstin perustyylejä
toinen taso
kolmas taso
neljäs taso
viides taso</a:t>
            </a:r>
          </a:p>
        </p:txBody>
      </p:sp>
      <p:sp>
        <p:nvSpPr>
          <p:cNvPr id="4" name="Sisällön paikkamerkki 3">
            <a:extLst>
              <a:ext uri="{FF2B5EF4-FFF2-40B4-BE49-F238E27FC236}">
                <a16:creationId xmlns:a16="http://schemas.microsoft.com/office/drawing/2014/main" xmlns="" id="{EF64B36D-70D0-F94A-ADF1-EB995831BC31}"/>
              </a:ext>
            </a:extLst>
          </p:cNvPr>
          <p:cNvSpPr>
            <a:spLocks noGrp="1"/>
          </p:cNvSpPr>
          <p:nvPr>
            <p:ph sz="half" idx="2"/>
          </p:nvPr>
        </p:nvSpPr>
        <p:spPr>
          <a:xfrm>
            <a:off x="839788" y="2505075"/>
            <a:ext cx="5157787" cy="3684588"/>
          </a:xfrm>
        </p:spPr>
        <p:txBody>
          <a:bodyPr/>
          <a:lstStyle/>
          <a:p>
            <a:r>
              <a:rPr lang="fi-FI"/>
              <a:t>Muokkaa tekstin perustyylejä
toinen taso
kolmas taso
neljäs taso
viides taso</a:t>
            </a:r>
          </a:p>
        </p:txBody>
      </p:sp>
      <p:sp>
        <p:nvSpPr>
          <p:cNvPr id="5" name="Tekstin paikkamerkki 4">
            <a:extLst>
              <a:ext uri="{FF2B5EF4-FFF2-40B4-BE49-F238E27FC236}">
                <a16:creationId xmlns:a16="http://schemas.microsoft.com/office/drawing/2014/main" xmlns="" id="{94AFFBD4-EE01-7742-B14A-8197D9B220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i-FI"/>
              <a:t>Muokkaa tekstin perustyylejä
toinen taso
kolmas taso
neljäs taso
viides taso</a:t>
            </a:r>
          </a:p>
        </p:txBody>
      </p:sp>
      <p:sp>
        <p:nvSpPr>
          <p:cNvPr id="6" name="Sisällön paikkamerkki 5">
            <a:extLst>
              <a:ext uri="{FF2B5EF4-FFF2-40B4-BE49-F238E27FC236}">
                <a16:creationId xmlns:a16="http://schemas.microsoft.com/office/drawing/2014/main" xmlns="" id="{02751973-3B42-2841-B94E-DB1B21BC619B}"/>
              </a:ext>
            </a:extLst>
          </p:cNvPr>
          <p:cNvSpPr>
            <a:spLocks noGrp="1"/>
          </p:cNvSpPr>
          <p:nvPr>
            <p:ph sz="quarter" idx="4"/>
          </p:nvPr>
        </p:nvSpPr>
        <p:spPr>
          <a:xfrm>
            <a:off x="6172200" y="2505075"/>
            <a:ext cx="5183188" cy="3684588"/>
          </a:xfrm>
        </p:spPr>
        <p:txBody>
          <a:bodyPr/>
          <a:lstStyle/>
          <a:p>
            <a:r>
              <a:rPr lang="fi-FI"/>
              <a:t>Muokkaa tekstin perustyylejä
toinen taso
kolmas taso
neljäs taso
viides taso</a:t>
            </a:r>
          </a:p>
        </p:txBody>
      </p:sp>
      <p:sp>
        <p:nvSpPr>
          <p:cNvPr id="7" name="Päivämäärän paikkamerkki 6">
            <a:extLst>
              <a:ext uri="{FF2B5EF4-FFF2-40B4-BE49-F238E27FC236}">
                <a16:creationId xmlns:a16="http://schemas.microsoft.com/office/drawing/2014/main" xmlns="" id="{0CAE4D0E-E3F2-BB4D-A73D-6C4382DE2998}"/>
              </a:ext>
            </a:extLst>
          </p:cNvPr>
          <p:cNvSpPr>
            <a:spLocks noGrp="1"/>
          </p:cNvSpPr>
          <p:nvPr>
            <p:ph type="dt" sz="half" idx="10"/>
          </p:nvPr>
        </p:nvSpPr>
        <p:spPr/>
        <p:txBody>
          <a:bodyPr/>
          <a:lstStyle/>
          <a:p>
            <a:fld id="{CCFAB96E-367E-B846-97BE-C1F315F36848}" type="datetimeFigureOut">
              <a:rPr lang="fi-FI" smtClean="0"/>
              <a:t>10/05/19</a:t>
            </a:fld>
            <a:endParaRPr lang="fi-FI"/>
          </a:p>
        </p:txBody>
      </p:sp>
      <p:sp>
        <p:nvSpPr>
          <p:cNvPr id="8" name="Alatunnisteen paikkamerkki 7">
            <a:extLst>
              <a:ext uri="{FF2B5EF4-FFF2-40B4-BE49-F238E27FC236}">
                <a16:creationId xmlns:a16="http://schemas.microsoft.com/office/drawing/2014/main" xmlns="" id="{BB680809-2527-8648-975B-9F7AFE09257D}"/>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xmlns="" id="{797290AA-5863-7447-9028-71ACF1136909}"/>
              </a:ext>
            </a:extLst>
          </p:cNvPr>
          <p:cNvSpPr>
            <a:spLocks noGrp="1"/>
          </p:cNvSpPr>
          <p:nvPr>
            <p:ph type="sldNum" sz="quarter" idx="12"/>
          </p:nvPr>
        </p:nvSpPr>
        <p:spPr/>
        <p:txBody>
          <a:bodyPr/>
          <a:lstStyle/>
          <a:p>
            <a:fld id="{D43FDE12-8E98-C94A-8B1F-5AC84813A86F}" type="slidenum">
              <a:rPr lang="fi-FI" smtClean="0"/>
              <a:t>‹#›</a:t>
            </a:fld>
            <a:endParaRPr lang="fi-FI"/>
          </a:p>
        </p:txBody>
      </p:sp>
    </p:spTree>
    <p:extLst>
      <p:ext uri="{BB962C8B-B14F-4D97-AF65-F5344CB8AC3E}">
        <p14:creationId xmlns:p14="http://schemas.microsoft.com/office/powerpoint/2010/main" val="3138954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5E740BAD-7D3E-5E40-9509-540A6D358F86}"/>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xmlns="" id="{C293E93D-6591-6F46-A982-3C88178CEA88}"/>
              </a:ext>
            </a:extLst>
          </p:cNvPr>
          <p:cNvSpPr>
            <a:spLocks noGrp="1"/>
          </p:cNvSpPr>
          <p:nvPr>
            <p:ph type="dt" sz="half" idx="10"/>
          </p:nvPr>
        </p:nvSpPr>
        <p:spPr/>
        <p:txBody>
          <a:bodyPr/>
          <a:lstStyle/>
          <a:p>
            <a:fld id="{CCFAB96E-367E-B846-97BE-C1F315F36848}" type="datetimeFigureOut">
              <a:rPr lang="fi-FI" smtClean="0"/>
              <a:t>10/05/19</a:t>
            </a:fld>
            <a:endParaRPr lang="fi-FI"/>
          </a:p>
        </p:txBody>
      </p:sp>
      <p:sp>
        <p:nvSpPr>
          <p:cNvPr id="4" name="Alatunnisteen paikkamerkki 3">
            <a:extLst>
              <a:ext uri="{FF2B5EF4-FFF2-40B4-BE49-F238E27FC236}">
                <a16:creationId xmlns:a16="http://schemas.microsoft.com/office/drawing/2014/main" xmlns="" id="{D7BD5EBA-AD6F-7943-B292-B5CDAF15375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xmlns="" id="{DBA658BC-2B78-2540-880F-76ED9954F57D}"/>
              </a:ext>
            </a:extLst>
          </p:cNvPr>
          <p:cNvSpPr>
            <a:spLocks noGrp="1"/>
          </p:cNvSpPr>
          <p:nvPr>
            <p:ph type="sldNum" sz="quarter" idx="12"/>
          </p:nvPr>
        </p:nvSpPr>
        <p:spPr/>
        <p:txBody>
          <a:bodyPr/>
          <a:lstStyle/>
          <a:p>
            <a:fld id="{D43FDE12-8E98-C94A-8B1F-5AC84813A86F}" type="slidenum">
              <a:rPr lang="fi-FI" smtClean="0"/>
              <a:t>‹#›</a:t>
            </a:fld>
            <a:endParaRPr lang="fi-FI"/>
          </a:p>
        </p:txBody>
      </p:sp>
    </p:spTree>
    <p:extLst>
      <p:ext uri="{BB962C8B-B14F-4D97-AF65-F5344CB8AC3E}">
        <p14:creationId xmlns:p14="http://schemas.microsoft.com/office/powerpoint/2010/main" val="26752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xmlns="" id="{88ED97E8-4660-2346-88ED-06B093DD36CC}"/>
              </a:ext>
            </a:extLst>
          </p:cNvPr>
          <p:cNvSpPr>
            <a:spLocks noGrp="1"/>
          </p:cNvSpPr>
          <p:nvPr>
            <p:ph type="dt" sz="half" idx="10"/>
          </p:nvPr>
        </p:nvSpPr>
        <p:spPr/>
        <p:txBody>
          <a:bodyPr/>
          <a:lstStyle/>
          <a:p>
            <a:fld id="{CCFAB96E-367E-B846-97BE-C1F315F36848}" type="datetimeFigureOut">
              <a:rPr lang="fi-FI" smtClean="0"/>
              <a:t>10/05/19</a:t>
            </a:fld>
            <a:endParaRPr lang="fi-FI"/>
          </a:p>
        </p:txBody>
      </p:sp>
      <p:sp>
        <p:nvSpPr>
          <p:cNvPr id="3" name="Alatunnisteen paikkamerkki 2">
            <a:extLst>
              <a:ext uri="{FF2B5EF4-FFF2-40B4-BE49-F238E27FC236}">
                <a16:creationId xmlns:a16="http://schemas.microsoft.com/office/drawing/2014/main" xmlns="" id="{20F60F25-42ED-C048-B36B-755946F742E4}"/>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xmlns="" id="{265909ED-D936-ED4F-A116-A21502952205}"/>
              </a:ext>
            </a:extLst>
          </p:cNvPr>
          <p:cNvSpPr>
            <a:spLocks noGrp="1"/>
          </p:cNvSpPr>
          <p:nvPr>
            <p:ph type="sldNum" sz="quarter" idx="12"/>
          </p:nvPr>
        </p:nvSpPr>
        <p:spPr/>
        <p:txBody>
          <a:bodyPr/>
          <a:lstStyle/>
          <a:p>
            <a:fld id="{D43FDE12-8E98-C94A-8B1F-5AC84813A86F}" type="slidenum">
              <a:rPr lang="fi-FI" smtClean="0"/>
              <a:t>‹#›</a:t>
            </a:fld>
            <a:endParaRPr lang="fi-FI"/>
          </a:p>
        </p:txBody>
      </p:sp>
    </p:spTree>
    <p:extLst>
      <p:ext uri="{BB962C8B-B14F-4D97-AF65-F5344CB8AC3E}">
        <p14:creationId xmlns:p14="http://schemas.microsoft.com/office/powerpoint/2010/main" val="2761396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9E5161E2-C210-9E46-AC0A-F07623B42D1E}"/>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xmlns="" id="{68F7DDCB-E8F6-9C4F-901E-25A90002A4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i-FI"/>
              <a:t>Muokkaa tekstin perustyylejä
toinen taso
kolmas taso
neljäs taso
viides taso</a:t>
            </a:r>
          </a:p>
        </p:txBody>
      </p:sp>
      <p:sp>
        <p:nvSpPr>
          <p:cNvPr id="4" name="Tekstin paikkamerkki 3">
            <a:extLst>
              <a:ext uri="{FF2B5EF4-FFF2-40B4-BE49-F238E27FC236}">
                <a16:creationId xmlns:a16="http://schemas.microsoft.com/office/drawing/2014/main" xmlns="" id="{8F3637AD-2145-3347-9B71-3C1004447D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xmlns="" id="{650A84F3-C917-CF43-A437-9DE9391CFFD1}"/>
              </a:ext>
            </a:extLst>
          </p:cNvPr>
          <p:cNvSpPr>
            <a:spLocks noGrp="1"/>
          </p:cNvSpPr>
          <p:nvPr>
            <p:ph type="dt" sz="half" idx="10"/>
          </p:nvPr>
        </p:nvSpPr>
        <p:spPr/>
        <p:txBody>
          <a:bodyPr/>
          <a:lstStyle/>
          <a:p>
            <a:fld id="{CCFAB96E-367E-B846-97BE-C1F315F36848}" type="datetimeFigureOut">
              <a:rPr lang="fi-FI" smtClean="0"/>
              <a:t>10/05/19</a:t>
            </a:fld>
            <a:endParaRPr lang="fi-FI"/>
          </a:p>
        </p:txBody>
      </p:sp>
      <p:sp>
        <p:nvSpPr>
          <p:cNvPr id="6" name="Alatunnisteen paikkamerkki 5">
            <a:extLst>
              <a:ext uri="{FF2B5EF4-FFF2-40B4-BE49-F238E27FC236}">
                <a16:creationId xmlns:a16="http://schemas.microsoft.com/office/drawing/2014/main" xmlns="" id="{797C0740-A6B8-A54B-95EF-B885343F695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xmlns="" id="{FCC53394-FBEF-B749-8FDC-4F02DC8BF4F8}"/>
              </a:ext>
            </a:extLst>
          </p:cNvPr>
          <p:cNvSpPr>
            <a:spLocks noGrp="1"/>
          </p:cNvSpPr>
          <p:nvPr>
            <p:ph type="sldNum" sz="quarter" idx="12"/>
          </p:nvPr>
        </p:nvSpPr>
        <p:spPr/>
        <p:txBody>
          <a:bodyPr/>
          <a:lstStyle/>
          <a:p>
            <a:fld id="{D43FDE12-8E98-C94A-8B1F-5AC84813A86F}" type="slidenum">
              <a:rPr lang="fi-FI" smtClean="0"/>
              <a:t>‹#›</a:t>
            </a:fld>
            <a:endParaRPr lang="fi-FI"/>
          </a:p>
        </p:txBody>
      </p:sp>
    </p:spTree>
    <p:extLst>
      <p:ext uri="{BB962C8B-B14F-4D97-AF65-F5344CB8AC3E}">
        <p14:creationId xmlns:p14="http://schemas.microsoft.com/office/powerpoint/2010/main" val="1278906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8F885B69-597F-1646-802E-3056050EA925}"/>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xmlns="" id="{E46A8B04-7D86-EB4E-8605-327D39C0D1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xmlns="" id="{7D7319A2-FC41-3646-9613-9817F6334D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xmlns="" id="{26B90E9C-28BC-974A-A145-509EF7DD69B9}"/>
              </a:ext>
            </a:extLst>
          </p:cNvPr>
          <p:cNvSpPr>
            <a:spLocks noGrp="1"/>
          </p:cNvSpPr>
          <p:nvPr>
            <p:ph type="dt" sz="half" idx="10"/>
          </p:nvPr>
        </p:nvSpPr>
        <p:spPr/>
        <p:txBody>
          <a:bodyPr/>
          <a:lstStyle/>
          <a:p>
            <a:fld id="{CCFAB96E-367E-B846-97BE-C1F315F36848}" type="datetimeFigureOut">
              <a:rPr lang="fi-FI" smtClean="0"/>
              <a:t>10/05/19</a:t>
            </a:fld>
            <a:endParaRPr lang="fi-FI"/>
          </a:p>
        </p:txBody>
      </p:sp>
      <p:sp>
        <p:nvSpPr>
          <p:cNvPr id="6" name="Alatunnisteen paikkamerkki 5">
            <a:extLst>
              <a:ext uri="{FF2B5EF4-FFF2-40B4-BE49-F238E27FC236}">
                <a16:creationId xmlns:a16="http://schemas.microsoft.com/office/drawing/2014/main" xmlns="" id="{0A60B4CE-B02D-BC4B-ABC3-4DA01C40BF9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xmlns="" id="{CB0E01CE-34EE-1245-97F1-0025DF7A5990}"/>
              </a:ext>
            </a:extLst>
          </p:cNvPr>
          <p:cNvSpPr>
            <a:spLocks noGrp="1"/>
          </p:cNvSpPr>
          <p:nvPr>
            <p:ph type="sldNum" sz="quarter" idx="12"/>
          </p:nvPr>
        </p:nvSpPr>
        <p:spPr/>
        <p:txBody>
          <a:bodyPr/>
          <a:lstStyle/>
          <a:p>
            <a:fld id="{D43FDE12-8E98-C94A-8B1F-5AC84813A86F}" type="slidenum">
              <a:rPr lang="fi-FI" smtClean="0"/>
              <a:t>‹#›</a:t>
            </a:fld>
            <a:endParaRPr lang="fi-FI"/>
          </a:p>
        </p:txBody>
      </p:sp>
    </p:spTree>
    <p:extLst>
      <p:ext uri="{BB962C8B-B14F-4D97-AF65-F5344CB8AC3E}">
        <p14:creationId xmlns:p14="http://schemas.microsoft.com/office/powerpoint/2010/main" val="3264517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xmlns="" id="{05228CBE-DA2E-1444-B743-0ADDEA7388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xmlns="" id="{D9339F9E-9545-D74D-A3B0-B3CBF94DE4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xmlns="" id="{CF9D6883-10B9-774F-8799-B08EC8A2B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FAB96E-367E-B846-97BE-C1F315F36848}" type="datetimeFigureOut">
              <a:rPr lang="fi-FI" smtClean="0"/>
              <a:t>10/05/19</a:t>
            </a:fld>
            <a:endParaRPr lang="fi-FI"/>
          </a:p>
        </p:txBody>
      </p:sp>
      <p:sp>
        <p:nvSpPr>
          <p:cNvPr id="5" name="Alatunnisteen paikkamerkki 4">
            <a:extLst>
              <a:ext uri="{FF2B5EF4-FFF2-40B4-BE49-F238E27FC236}">
                <a16:creationId xmlns:a16="http://schemas.microsoft.com/office/drawing/2014/main" xmlns="" id="{4C12CEFC-1CD0-444B-8BAE-37A3089483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xmlns="" id="{0EDF836B-D0EF-2B4D-BCF1-7791DF333B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3FDE12-8E98-C94A-8B1F-5AC84813A86F}" type="slidenum">
              <a:rPr lang="fi-FI" smtClean="0"/>
              <a:t>‹#›</a:t>
            </a:fld>
            <a:endParaRPr lang="fi-FI"/>
          </a:p>
        </p:txBody>
      </p:sp>
      <p:pic>
        <p:nvPicPr>
          <p:cNvPr id="7" name="Shape 35"/>
          <p:cNvPicPr preferRelativeResize="0"/>
          <p:nvPr userDrawn="1"/>
        </p:nvPicPr>
        <p:blipFill>
          <a:blip r:embed="rId13">
            <a:extLst>
              <a:ext uri="{28A0092B-C50C-407E-A947-70E740481C1C}">
                <a14:useLocalDpi xmlns:a14="http://schemas.microsoft.com/office/drawing/2010/main" val="0"/>
              </a:ext>
            </a:extLst>
          </a:blip>
          <a:stretch>
            <a:fillRect/>
          </a:stretch>
        </p:blipFill>
        <p:spPr>
          <a:xfrm>
            <a:off x="230532" y="61505"/>
            <a:ext cx="1215336" cy="607239"/>
          </a:xfrm>
          <a:prstGeom prst="rect">
            <a:avLst/>
          </a:prstGeom>
          <a:noFill/>
          <a:ln>
            <a:noFill/>
          </a:ln>
        </p:spPr>
      </p:pic>
      <p:pic>
        <p:nvPicPr>
          <p:cNvPr id="8" name="Picture 7" descr="progr.logo.png"/>
          <p:cNvPicPr>
            <a:picLocks noChangeAspect="1"/>
          </p:cNvPicPr>
          <p:nvPr userDrawn="1"/>
        </p:nvPicPr>
        <p:blipFill>
          <a:blip r:embed="rId14"/>
          <a:stretch>
            <a:fillRect/>
          </a:stretch>
        </p:blipFill>
        <p:spPr>
          <a:xfrm>
            <a:off x="1550146" y="170495"/>
            <a:ext cx="1293645" cy="498249"/>
          </a:xfrm>
          <a:prstGeom prst="rect">
            <a:avLst/>
          </a:prstGeom>
        </p:spPr>
      </p:pic>
      <p:pic>
        <p:nvPicPr>
          <p:cNvPr id="9" name="Picture 8" descr="RPR_pilnais LV_mazs.jpg"/>
          <p:cNvPicPr>
            <a:picLocks noChangeAspect="1"/>
          </p:cNvPicPr>
          <p:nvPr userDrawn="1"/>
        </p:nvPicPr>
        <p:blipFill>
          <a:blip r:embed="rId15"/>
          <a:stretch>
            <a:fillRect/>
          </a:stretch>
        </p:blipFill>
        <p:spPr>
          <a:xfrm>
            <a:off x="10624330" y="170495"/>
            <a:ext cx="1176725" cy="635659"/>
          </a:xfrm>
          <a:prstGeom prst="rect">
            <a:avLst/>
          </a:prstGeom>
        </p:spPr>
      </p:pic>
    </p:spTree>
    <p:extLst>
      <p:ext uri="{BB962C8B-B14F-4D97-AF65-F5344CB8AC3E}">
        <p14:creationId xmlns:p14="http://schemas.microsoft.com/office/powerpoint/2010/main" val="881604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 Id="rId3"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 Id="rId3"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7AE75B9C-C0E7-B94D-B2F0-DD01D65E62C1}"/>
              </a:ext>
            </a:extLst>
          </p:cNvPr>
          <p:cNvSpPr>
            <a:spLocks noGrp="1"/>
          </p:cNvSpPr>
          <p:nvPr>
            <p:ph type="ctrTitle"/>
          </p:nvPr>
        </p:nvSpPr>
        <p:spPr>
          <a:xfrm>
            <a:off x="0" y="1489244"/>
            <a:ext cx="5089889" cy="3518055"/>
          </a:xfrm>
        </p:spPr>
        <p:txBody>
          <a:bodyPr>
            <a:normAutofit/>
          </a:bodyPr>
          <a:lstStyle/>
          <a:p>
            <a:r>
              <a:rPr lang="lv-LV" dirty="0" smtClean="0"/>
              <a:t>Tradicionālās ekoloģiskās zināšanas Latvijā</a:t>
            </a:r>
            <a:endParaRPr lang="fi-FI" dirty="0"/>
          </a:p>
        </p:txBody>
      </p:sp>
      <p:sp>
        <p:nvSpPr>
          <p:cNvPr id="3" name="Alaotsikko 2">
            <a:extLst>
              <a:ext uri="{FF2B5EF4-FFF2-40B4-BE49-F238E27FC236}">
                <a16:creationId xmlns:a16="http://schemas.microsoft.com/office/drawing/2014/main" xmlns="" id="{64E1AFC3-D4D6-DB4D-A758-A8073A374DD3}"/>
              </a:ext>
            </a:extLst>
          </p:cNvPr>
          <p:cNvSpPr>
            <a:spLocks noGrp="1"/>
          </p:cNvSpPr>
          <p:nvPr>
            <p:ph type="subTitle" idx="1"/>
          </p:nvPr>
        </p:nvSpPr>
        <p:spPr>
          <a:xfrm>
            <a:off x="754582" y="5202238"/>
            <a:ext cx="3580726" cy="1655762"/>
          </a:xfrm>
        </p:spPr>
        <p:txBody>
          <a:bodyPr>
            <a:normAutofit fontScale="85000" lnSpcReduction="20000"/>
          </a:bodyPr>
          <a:lstStyle/>
          <a:p>
            <a:r>
              <a:rPr lang="fi-FI" dirty="0"/>
              <a:t>Snowchange Co-op, CHERISH </a:t>
            </a:r>
            <a:r>
              <a:rPr lang="fi-FI" smtClean="0"/>
              <a:t>INTERREG Europe</a:t>
            </a:r>
            <a:r>
              <a:rPr lang="lv-LV" smtClean="0"/>
              <a:t> </a:t>
            </a:r>
            <a:r>
              <a:rPr lang="lv-LV" dirty="0" smtClean="0"/>
              <a:t>projekts</a:t>
            </a:r>
            <a:endParaRPr lang="fi-FI" dirty="0"/>
          </a:p>
          <a:p>
            <a:r>
              <a:rPr lang="fi-FI" i="1" dirty="0"/>
              <a:t>Tero Mustonen</a:t>
            </a:r>
          </a:p>
          <a:p>
            <a:r>
              <a:rPr lang="fi-FI" i="1" dirty="0"/>
              <a:t>Kaisu Mustonen</a:t>
            </a:r>
          </a:p>
          <a:p>
            <a:r>
              <a:rPr lang="fi-FI" i="1" dirty="0" err="1"/>
              <a:t>contact@snowchange.org</a:t>
            </a:r>
            <a:endParaRPr lang="fi-FI" i="1" dirty="0"/>
          </a:p>
        </p:txBody>
      </p:sp>
      <p:pic>
        <p:nvPicPr>
          <p:cNvPr id="5" name="Kuva 4">
            <a:extLst>
              <a:ext uri="{FF2B5EF4-FFF2-40B4-BE49-F238E27FC236}">
                <a16:creationId xmlns:a16="http://schemas.microsoft.com/office/drawing/2014/main" xmlns="" id="{7FAB5DD7-E69C-064B-BBEC-EF9E295EE403}"/>
              </a:ext>
            </a:extLst>
          </p:cNvPr>
          <p:cNvPicPr>
            <a:picLocks noChangeAspect="1"/>
          </p:cNvPicPr>
          <p:nvPr/>
        </p:nvPicPr>
        <p:blipFill>
          <a:blip r:embed="rId2"/>
          <a:stretch>
            <a:fillRect/>
          </a:stretch>
        </p:blipFill>
        <p:spPr>
          <a:xfrm>
            <a:off x="4960979" y="744468"/>
            <a:ext cx="7231022" cy="5761528"/>
          </a:xfrm>
          <a:prstGeom prst="rect">
            <a:avLst/>
          </a:prstGeom>
        </p:spPr>
      </p:pic>
    </p:spTree>
    <p:extLst>
      <p:ext uri="{BB962C8B-B14F-4D97-AF65-F5344CB8AC3E}">
        <p14:creationId xmlns:p14="http://schemas.microsoft.com/office/powerpoint/2010/main" val="30783857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86D8F58B-50B5-1347-ACDD-FD4F869CF08F}"/>
              </a:ext>
            </a:extLst>
          </p:cNvPr>
          <p:cNvSpPr>
            <a:spLocks noGrp="1"/>
          </p:cNvSpPr>
          <p:nvPr>
            <p:ph type="title"/>
          </p:nvPr>
        </p:nvSpPr>
        <p:spPr/>
        <p:txBody>
          <a:bodyPr>
            <a:normAutofit/>
          </a:bodyPr>
          <a:lstStyle/>
          <a:p>
            <a:r>
              <a:rPr lang="lv-LV" dirty="0" smtClean="0"/>
              <a:t>Kas ir tradicionālās ekoloģiskās zināšanas?</a:t>
            </a:r>
            <a:endParaRPr lang="fi-FI" dirty="0"/>
          </a:p>
        </p:txBody>
      </p:sp>
      <p:sp>
        <p:nvSpPr>
          <p:cNvPr id="3" name="Sisällön paikkamerkki 2">
            <a:extLst>
              <a:ext uri="{FF2B5EF4-FFF2-40B4-BE49-F238E27FC236}">
                <a16:creationId xmlns:a16="http://schemas.microsoft.com/office/drawing/2014/main" xmlns="" id="{AA5A8CFE-D485-9E4B-AC7C-73C12C337E53}"/>
              </a:ext>
            </a:extLst>
          </p:cNvPr>
          <p:cNvSpPr>
            <a:spLocks noGrp="1"/>
          </p:cNvSpPr>
          <p:nvPr>
            <p:ph idx="1"/>
          </p:nvPr>
        </p:nvSpPr>
        <p:spPr>
          <a:xfrm>
            <a:off x="838200" y="1825625"/>
            <a:ext cx="6493184" cy="4351338"/>
          </a:xfrm>
        </p:spPr>
        <p:txBody>
          <a:bodyPr>
            <a:normAutofit fontScale="92500" lnSpcReduction="20000"/>
          </a:bodyPr>
          <a:lstStyle/>
          <a:p>
            <a:r>
              <a:rPr lang="lv-LV" dirty="0" smtClean="0"/>
              <a:t>Tradicionālās ekoloģiskās zināšanas </a:t>
            </a:r>
            <a:r>
              <a:rPr lang="lv-LV" i="1" dirty="0" smtClean="0"/>
              <a:t>(TEK angļu val.) </a:t>
            </a:r>
            <a:r>
              <a:rPr lang="lv-LV" dirty="0" smtClean="0"/>
              <a:t>var definēt dažādi. Šajā prezentācijā mēs TEK definējam šādi:</a:t>
            </a:r>
            <a:endParaRPr lang="fi-FI" dirty="0"/>
          </a:p>
          <a:p>
            <a:pPr marL="0" indent="0">
              <a:buNone/>
            </a:pPr>
            <a:endParaRPr lang="en-GB" dirty="0"/>
          </a:p>
          <a:p>
            <a:pPr marL="0" indent="0">
              <a:buNone/>
            </a:pPr>
            <a:r>
              <a:rPr lang="en-GB" i="1" dirty="0" smtClean="0"/>
              <a:t>“</a:t>
            </a:r>
            <a:r>
              <a:rPr lang="lv-LV" i="1" dirty="0" smtClean="0"/>
              <a:t>zināšanu kopums, ko uzkrājuši vietējās kopienas cilvēki, ilgu laiku dzīvojot vietās ar noteiktu ainavu un pārmantojot zināšanas no paaudzes paaudzē. Vārds </a:t>
            </a:r>
            <a:r>
              <a:rPr lang="en-GB" i="1" dirty="0"/>
              <a:t>“ </a:t>
            </a:r>
            <a:r>
              <a:rPr lang="lv-LV" i="1" dirty="0" smtClean="0"/>
              <a:t>zināšanas</a:t>
            </a:r>
            <a:r>
              <a:rPr lang="en-GB" i="1" dirty="0" smtClean="0"/>
              <a:t>”</a:t>
            </a:r>
            <a:r>
              <a:rPr lang="lv-LV" i="1" dirty="0" smtClean="0"/>
              <a:t> attiecas uz neskaitāmiem savstarpēji saistītiem elementiem, piemēram, piedzīvoto, rituāliem, pasaules uztveri, sociālajiem un ģimenes institūtiem, valodu, zemes un dabas resursu </a:t>
            </a:r>
            <a:r>
              <a:rPr lang="lv-LV" i="1" dirty="0"/>
              <a:t>tradicionālo </a:t>
            </a:r>
            <a:r>
              <a:rPr lang="lv-LV" i="1" dirty="0" smtClean="0"/>
              <a:t>izmantošanu</a:t>
            </a:r>
            <a:r>
              <a:rPr lang="en-GB" i="1" dirty="0" smtClean="0"/>
              <a:t>.”</a:t>
            </a:r>
            <a:endParaRPr lang="fi-FI" i="1" dirty="0"/>
          </a:p>
          <a:p>
            <a:endParaRPr lang="fi-FI" dirty="0"/>
          </a:p>
        </p:txBody>
      </p:sp>
      <p:pic>
        <p:nvPicPr>
          <p:cNvPr id="5" name="Kuva 4">
            <a:extLst>
              <a:ext uri="{FF2B5EF4-FFF2-40B4-BE49-F238E27FC236}">
                <a16:creationId xmlns:a16="http://schemas.microsoft.com/office/drawing/2014/main" xmlns="" id="{BDA6CC75-0743-6E4D-8E53-866237788A5C}"/>
              </a:ext>
            </a:extLst>
          </p:cNvPr>
          <p:cNvPicPr>
            <a:picLocks noChangeAspect="1"/>
          </p:cNvPicPr>
          <p:nvPr/>
        </p:nvPicPr>
        <p:blipFill>
          <a:blip r:embed="rId2"/>
          <a:stretch>
            <a:fillRect/>
          </a:stretch>
        </p:blipFill>
        <p:spPr>
          <a:xfrm>
            <a:off x="7319173" y="3058354"/>
            <a:ext cx="4872827" cy="3118609"/>
          </a:xfrm>
          <a:prstGeom prst="rect">
            <a:avLst/>
          </a:prstGeom>
        </p:spPr>
      </p:pic>
      <p:sp>
        <p:nvSpPr>
          <p:cNvPr id="6" name="Tekstiruutu 5">
            <a:extLst>
              <a:ext uri="{FF2B5EF4-FFF2-40B4-BE49-F238E27FC236}">
                <a16:creationId xmlns:a16="http://schemas.microsoft.com/office/drawing/2014/main" xmlns="" id="{5E84E5CE-3570-2547-9507-1347036B0053}"/>
              </a:ext>
            </a:extLst>
          </p:cNvPr>
          <p:cNvSpPr txBox="1"/>
          <p:nvPr/>
        </p:nvSpPr>
        <p:spPr>
          <a:xfrm>
            <a:off x="8524013" y="6176963"/>
            <a:ext cx="3294813" cy="646331"/>
          </a:xfrm>
          <a:prstGeom prst="rect">
            <a:avLst/>
          </a:prstGeom>
          <a:noFill/>
        </p:spPr>
        <p:txBody>
          <a:bodyPr wrap="none" rtlCol="0">
            <a:spAutoFit/>
          </a:bodyPr>
          <a:lstStyle/>
          <a:p>
            <a:r>
              <a:rPr lang="lv-LV" i="1" dirty="0" smtClean="0"/>
              <a:t>Sena zvejnieku saimniecības ēka</a:t>
            </a:r>
            <a:r>
              <a:rPr lang="fi-FI" i="1" dirty="0" smtClean="0"/>
              <a:t>, </a:t>
            </a:r>
            <a:endParaRPr lang="lv-LV" i="1" dirty="0" smtClean="0"/>
          </a:p>
          <a:p>
            <a:r>
              <a:rPr lang="lv-LV" i="1" dirty="0" smtClean="0"/>
              <a:t>ap </a:t>
            </a:r>
            <a:r>
              <a:rPr lang="fi-FI" i="1" dirty="0" smtClean="0"/>
              <a:t>1900</a:t>
            </a:r>
            <a:r>
              <a:rPr lang="lv-LV" i="1" dirty="0" smtClean="0"/>
              <a:t>. gadu</a:t>
            </a:r>
            <a:endParaRPr lang="fi-FI" i="1" dirty="0"/>
          </a:p>
        </p:txBody>
      </p:sp>
      <p:pic>
        <p:nvPicPr>
          <p:cNvPr id="8" name="Kuva 7">
            <a:extLst>
              <a:ext uri="{FF2B5EF4-FFF2-40B4-BE49-F238E27FC236}">
                <a16:creationId xmlns:a16="http://schemas.microsoft.com/office/drawing/2014/main" xmlns="" id="{EB1D71D5-8514-7749-AB85-88B3833EC854}"/>
              </a:ext>
            </a:extLst>
          </p:cNvPr>
          <p:cNvPicPr>
            <a:picLocks noChangeAspect="1"/>
          </p:cNvPicPr>
          <p:nvPr/>
        </p:nvPicPr>
        <p:blipFill>
          <a:blip r:embed="rId3"/>
          <a:stretch>
            <a:fillRect/>
          </a:stretch>
        </p:blipFill>
        <p:spPr>
          <a:xfrm>
            <a:off x="8600213" y="1491188"/>
            <a:ext cx="2040835" cy="1432229"/>
          </a:xfrm>
          <a:prstGeom prst="rect">
            <a:avLst/>
          </a:prstGeom>
        </p:spPr>
      </p:pic>
    </p:spTree>
    <p:extLst>
      <p:ext uri="{BB962C8B-B14F-4D97-AF65-F5344CB8AC3E}">
        <p14:creationId xmlns:p14="http://schemas.microsoft.com/office/powerpoint/2010/main" val="75112565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8F6CF299-33E3-404D-AAF6-AAD861EBD3B3}"/>
              </a:ext>
            </a:extLst>
          </p:cNvPr>
          <p:cNvSpPr>
            <a:spLocks noGrp="1"/>
          </p:cNvSpPr>
          <p:nvPr>
            <p:ph type="title"/>
          </p:nvPr>
        </p:nvSpPr>
        <p:spPr/>
        <p:txBody>
          <a:bodyPr>
            <a:normAutofit/>
          </a:bodyPr>
          <a:lstStyle/>
          <a:p>
            <a:r>
              <a:rPr lang="lv-LV" dirty="0" smtClean="0"/>
              <a:t>TEK pozicionēšana Latvijas kontekstā (</a:t>
            </a:r>
            <a:r>
              <a:rPr lang="lv-LV" i="1" dirty="0" smtClean="0"/>
              <a:t>pieaicināto ekspertu ieskatā!</a:t>
            </a:r>
            <a:r>
              <a:rPr lang="lv-LV" dirty="0" smtClean="0"/>
              <a:t>)</a:t>
            </a:r>
            <a:endParaRPr lang="fi-FI" dirty="0"/>
          </a:p>
        </p:txBody>
      </p:sp>
      <p:sp>
        <p:nvSpPr>
          <p:cNvPr id="3" name="Sisällön paikkamerkki 2">
            <a:extLst>
              <a:ext uri="{FF2B5EF4-FFF2-40B4-BE49-F238E27FC236}">
                <a16:creationId xmlns:a16="http://schemas.microsoft.com/office/drawing/2014/main" xmlns="" id="{032310C6-2987-F244-864A-7DA1CD9A30C4}"/>
              </a:ext>
            </a:extLst>
          </p:cNvPr>
          <p:cNvSpPr>
            <a:spLocks noGrp="1"/>
          </p:cNvSpPr>
          <p:nvPr>
            <p:ph idx="1"/>
          </p:nvPr>
        </p:nvSpPr>
        <p:spPr>
          <a:xfrm>
            <a:off x="3488952" y="1838876"/>
            <a:ext cx="5420283" cy="5019123"/>
          </a:xfrm>
        </p:spPr>
        <p:txBody>
          <a:bodyPr>
            <a:normAutofit fontScale="85000" lnSpcReduction="20000"/>
          </a:bodyPr>
          <a:lstStyle/>
          <a:p>
            <a:r>
              <a:rPr lang="lv-LV" dirty="0" smtClean="0"/>
              <a:t>No pirmsvēstures līdz 1940.gadam </a:t>
            </a:r>
            <a:endParaRPr lang="fi-FI" dirty="0"/>
          </a:p>
          <a:p>
            <a:pPr marL="0" indent="0">
              <a:buNone/>
            </a:pPr>
            <a:r>
              <a:rPr lang="fi-FI" b="1" dirty="0" smtClean="0"/>
              <a:t>L</a:t>
            </a:r>
            <a:r>
              <a:rPr lang="lv-LV" b="1" dirty="0" err="1" smtClean="0"/>
              <a:t>atvieši</a:t>
            </a:r>
            <a:r>
              <a:rPr lang="lv-LV" b="1" dirty="0" smtClean="0"/>
              <a:t> tradicionālo zināšanu ziņā ir viena no bagātākajām Eiropas tautām,</a:t>
            </a:r>
            <a:r>
              <a:rPr lang="fi-FI" dirty="0" smtClean="0"/>
              <a:t> </a:t>
            </a:r>
            <a:r>
              <a:rPr lang="lv-LV" dirty="0" smtClean="0"/>
              <a:t>ņemot vērā mītiskās </a:t>
            </a:r>
            <a:r>
              <a:rPr lang="lv-LV" i="1" dirty="0" smtClean="0"/>
              <a:t>dainas</a:t>
            </a:r>
            <a:endParaRPr lang="fi-FI" i="1" dirty="0"/>
          </a:p>
          <a:p>
            <a:pPr marL="0" indent="0">
              <a:buNone/>
            </a:pPr>
            <a:r>
              <a:rPr lang="lv-LV" i="1" dirty="0" smtClean="0"/>
              <a:t>Liela daļa no prakses, kas saistīta ar zvejniecību, ir iedibinājusies vairākus gadsimtus tālā vēsturē, bet tā ir saistīta arī ar Baltijas tirdzniecības un preču apmaiņas ceļiem. Zināšanas par zvejniecību Latvijā atspoguļo priekšvēsturiski ciešo sasaisti ar dabu </a:t>
            </a:r>
            <a:r>
              <a:rPr lang="fi-FI" i="1" dirty="0" smtClean="0"/>
              <a:t>– </a:t>
            </a:r>
            <a:r>
              <a:rPr lang="lv-LV" i="1" dirty="0" smtClean="0"/>
              <a:t>nārsta vietas, endēmiskās dažādības pārvaldība, zvejas vietu dalīšana starp ģimenēm.</a:t>
            </a:r>
            <a:endParaRPr lang="fi-FI" i="1" dirty="0"/>
          </a:p>
          <a:p>
            <a:pPr marL="0" indent="0">
              <a:buNone/>
            </a:pPr>
            <a:r>
              <a:rPr lang="lv-LV" i="1" dirty="0" smtClean="0"/>
              <a:t>Deviņpadsmitā gadsimta 30-ajos gados jēdziens par </a:t>
            </a:r>
            <a:r>
              <a:rPr lang="fi-FI" i="1" dirty="0" smtClean="0"/>
              <a:t>”viens</a:t>
            </a:r>
            <a:r>
              <a:rPr lang="lv-LV" i="1" dirty="0" smtClean="0"/>
              <a:t>ē</a:t>
            </a:r>
            <a:r>
              <a:rPr lang="fi-FI" i="1" dirty="0" smtClean="0"/>
              <a:t>t</a:t>
            </a:r>
            <a:r>
              <a:rPr lang="lv-LV" i="1" dirty="0" smtClean="0"/>
              <a:t>u</a:t>
            </a:r>
            <a:r>
              <a:rPr lang="fi-FI" i="1" dirty="0" smtClean="0"/>
              <a:t>” </a:t>
            </a:r>
            <a:r>
              <a:rPr lang="lv-LV" i="1" dirty="0" smtClean="0"/>
              <a:t>radīja </a:t>
            </a:r>
            <a:r>
              <a:rPr lang="fi-FI" i="1" dirty="0" smtClean="0"/>
              <a:t>”</a:t>
            </a:r>
            <a:r>
              <a:rPr lang="lv-LV" i="1" dirty="0" smtClean="0"/>
              <a:t>romantisku</a:t>
            </a:r>
            <a:r>
              <a:rPr lang="fi-FI" i="1" dirty="0" smtClean="0"/>
              <a:t>” </a:t>
            </a:r>
            <a:r>
              <a:rPr lang="lv-LV" i="1" dirty="0" smtClean="0"/>
              <a:t>un idillisku lauku dzīves tēlu</a:t>
            </a:r>
            <a:r>
              <a:rPr lang="fi-FI" i="1" dirty="0" smtClean="0"/>
              <a:t>. </a:t>
            </a:r>
            <a:endParaRPr lang="fi-FI" i="1" dirty="0"/>
          </a:p>
        </p:txBody>
      </p:sp>
      <p:pic>
        <p:nvPicPr>
          <p:cNvPr id="5" name="Kuva 4">
            <a:extLst>
              <a:ext uri="{FF2B5EF4-FFF2-40B4-BE49-F238E27FC236}">
                <a16:creationId xmlns:a16="http://schemas.microsoft.com/office/drawing/2014/main" xmlns="" id="{CA6E3FF9-C17E-2340-93C1-84E2A14D8718}"/>
              </a:ext>
            </a:extLst>
          </p:cNvPr>
          <p:cNvPicPr>
            <a:picLocks noChangeAspect="1"/>
          </p:cNvPicPr>
          <p:nvPr/>
        </p:nvPicPr>
        <p:blipFill>
          <a:blip r:embed="rId2"/>
          <a:stretch>
            <a:fillRect/>
          </a:stretch>
        </p:blipFill>
        <p:spPr>
          <a:xfrm>
            <a:off x="8909236" y="1690688"/>
            <a:ext cx="3282763" cy="5167312"/>
          </a:xfrm>
          <a:prstGeom prst="rect">
            <a:avLst/>
          </a:prstGeom>
        </p:spPr>
      </p:pic>
      <p:pic>
        <p:nvPicPr>
          <p:cNvPr id="7" name="Kuva 6">
            <a:extLst>
              <a:ext uri="{FF2B5EF4-FFF2-40B4-BE49-F238E27FC236}">
                <a16:creationId xmlns:a16="http://schemas.microsoft.com/office/drawing/2014/main" xmlns="" id="{0A31CDA1-0A78-F847-8CA2-E58BBB754E8D}"/>
              </a:ext>
            </a:extLst>
          </p:cNvPr>
          <p:cNvPicPr>
            <a:picLocks noChangeAspect="1"/>
          </p:cNvPicPr>
          <p:nvPr/>
        </p:nvPicPr>
        <p:blipFill>
          <a:blip r:embed="rId3"/>
          <a:stretch>
            <a:fillRect/>
          </a:stretch>
        </p:blipFill>
        <p:spPr>
          <a:xfrm>
            <a:off x="0" y="1690688"/>
            <a:ext cx="3488953" cy="5167312"/>
          </a:xfrm>
          <a:prstGeom prst="rect">
            <a:avLst/>
          </a:prstGeom>
        </p:spPr>
      </p:pic>
    </p:spTree>
    <p:extLst>
      <p:ext uri="{BB962C8B-B14F-4D97-AF65-F5344CB8AC3E}">
        <p14:creationId xmlns:p14="http://schemas.microsoft.com/office/powerpoint/2010/main" val="399839464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202EDF6F-F5BC-9B4B-8842-F59BAB98B6A9}"/>
              </a:ext>
            </a:extLst>
          </p:cNvPr>
          <p:cNvSpPr>
            <a:spLocks noGrp="1"/>
          </p:cNvSpPr>
          <p:nvPr>
            <p:ph type="title"/>
          </p:nvPr>
        </p:nvSpPr>
        <p:spPr>
          <a:xfrm>
            <a:off x="838200" y="468091"/>
            <a:ext cx="10515600" cy="1325563"/>
          </a:xfrm>
        </p:spPr>
        <p:txBody>
          <a:bodyPr/>
          <a:lstStyle/>
          <a:p>
            <a:r>
              <a:rPr lang="fi-FI" dirty="0" smtClean="0"/>
              <a:t>TE</a:t>
            </a:r>
            <a:r>
              <a:rPr lang="lv-LV" dirty="0"/>
              <a:t>K</a:t>
            </a:r>
            <a:r>
              <a:rPr lang="fi-FI" dirty="0" smtClean="0"/>
              <a:t> </a:t>
            </a:r>
            <a:r>
              <a:rPr lang="lv-LV" dirty="0" smtClean="0"/>
              <a:t>Latvijā</a:t>
            </a:r>
            <a:r>
              <a:rPr lang="fi-FI" dirty="0" smtClean="0"/>
              <a:t>1940-1991</a:t>
            </a:r>
            <a:r>
              <a:rPr lang="lv-LV" dirty="0" smtClean="0"/>
              <a:t>. gadā - Padomju okupācijas periods</a:t>
            </a:r>
            <a:endParaRPr lang="fi-FI" dirty="0"/>
          </a:p>
        </p:txBody>
      </p:sp>
      <p:sp>
        <p:nvSpPr>
          <p:cNvPr id="3" name="Sisällön paikkamerkki 2">
            <a:extLst>
              <a:ext uri="{FF2B5EF4-FFF2-40B4-BE49-F238E27FC236}">
                <a16:creationId xmlns:a16="http://schemas.microsoft.com/office/drawing/2014/main" xmlns="" id="{20497952-91B0-EA42-9F74-36BE592AB4F1}"/>
              </a:ext>
            </a:extLst>
          </p:cNvPr>
          <p:cNvSpPr>
            <a:spLocks noGrp="1"/>
          </p:cNvSpPr>
          <p:nvPr>
            <p:ph idx="1"/>
          </p:nvPr>
        </p:nvSpPr>
        <p:spPr>
          <a:xfrm>
            <a:off x="838200" y="1825625"/>
            <a:ext cx="6370983" cy="4351338"/>
          </a:xfrm>
        </p:spPr>
        <p:txBody>
          <a:bodyPr>
            <a:normAutofit fontScale="70000" lnSpcReduction="20000"/>
          </a:bodyPr>
          <a:lstStyle/>
          <a:p>
            <a:r>
              <a:rPr lang="lv-LV" b="1" dirty="0" smtClean="0"/>
              <a:t>Zvejas saimniecību reorganizācija un piekrastes zvejas laivu un kuģu parka sagraušana,</a:t>
            </a:r>
            <a:r>
              <a:rPr lang="fi-FI" dirty="0" smtClean="0"/>
              <a:t>”ra</a:t>
            </a:r>
            <a:r>
              <a:rPr lang="lv-LV" dirty="0" smtClean="0"/>
              <a:t>cionālas kolektivizācijas</a:t>
            </a:r>
            <a:r>
              <a:rPr lang="fi-FI" dirty="0" smtClean="0"/>
              <a:t>”</a:t>
            </a:r>
            <a:r>
              <a:rPr lang="lv-LV" dirty="0" smtClean="0"/>
              <a:t> īstenošana</a:t>
            </a:r>
            <a:endParaRPr lang="fi-FI" dirty="0"/>
          </a:p>
          <a:p>
            <a:r>
              <a:rPr lang="lv-LV" b="1" dirty="0" smtClean="0"/>
              <a:t>Ekoloģiskā transformācija, </a:t>
            </a:r>
            <a:r>
              <a:rPr lang="lv-LV" dirty="0" smtClean="0"/>
              <a:t>kas skar arī Rīgas jūras līci – grāvju rakšana un lauku nosusināšana, hidroelektroenerģijas staciju celtniecība Daugavā, ķīmisko vielu iepludināšana Baltijas jūrā </a:t>
            </a:r>
            <a:r>
              <a:rPr lang="fi-FI" dirty="0" smtClean="0"/>
              <a:t>– </a:t>
            </a:r>
            <a:r>
              <a:rPr lang="lv-LV" dirty="0" smtClean="0"/>
              <a:t>daudzviet ietekme saglabājas līdz pat šim brīdim</a:t>
            </a:r>
            <a:endParaRPr lang="fi-FI" dirty="0"/>
          </a:p>
          <a:p>
            <a:r>
              <a:rPr lang="fi-FI" i="1" dirty="0"/>
              <a:t>Imants Ziedonis</a:t>
            </a:r>
            <a:r>
              <a:rPr lang="fi-FI" dirty="0"/>
              <a:t> </a:t>
            </a:r>
            <a:r>
              <a:rPr lang="lv-LV" dirty="0" smtClean="0"/>
              <a:t>vada ekoloģisko atmodu, un Padomju Latvijas pastāvēšanas beigu posmā sākas jaunas diskusijas, veicinot brīvības atgūšanu 1991.gadā</a:t>
            </a:r>
            <a:endParaRPr lang="fi-FI" dirty="0"/>
          </a:p>
          <a:p>
            <a:r>
              <a:rPr lang="lv-LV" dirty="0" smtClean="0"/>
              <a:t>Svarīgas liecības par šo posmu var rast no mutvārdu stāstiem un ekoloģiskajiem novērojumiem, zvejnieku dienasgrāmatām, kas dod priekšstatu par zivju krājumiem, sākotnējo stāvokli un ļauj izsekot izmaiņām laikā no 1940. līdz 1991.gadam</a:t>
            </a:r>
            <a:endParaRPr lang="fi-FI" dirty="0"/>
          </a:p>
        </p:txBody>
      </p:sp>
      <p:pic>
        <p:nvPicPr>
          <p:cNvPr id="5" name="Kuva 4" descr="miehitys">
            <a:extLst>
              <a:ext uri="{FF2B5EF4-FFF2-40B4-BE49-F238E27FC236}">
                <a16:creationId xmlns:a16="http://schemas.microsoft.com/office/drawing/2014/main" xmlns="" id="{7661C54F-C646-6944-85A5-53871FB06CD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80730" y="1825625"/>
            <a:ext cx="3811270" cy="3965575"/>
          </a:xfrm>
          <a:prstGeom prst="rect">
            <a:avLst/>
          </a:prstGeom>
          <a:noFill/>
          <a:ln w="6350" cmpd="sng">
            <a:solidFill>
              <a:srgbClr val="000000"/>
            </a:solidFill>
            <a:miter lim="800000"/>
            <a:headEnd/>
            <a:tailEnd/>
          </a:ln>
          <a:effectLst/>
        </p:spPr>
      </p:pic>
    </p:spTree>
    <p:extLst>
      <p:ext uri="{BB962C8B-B14F-4D97-AF65-F5344CB8AC3E}">
        <p14:creationId xmlns:p14="http://schemas.microsoft.com/office/powerpoint/2010/main" val="186990229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54DE604A-E834-1343-9AFE-024140CB371B}"/>
              </a:ext>
            </a:extLst>
          </p:cNvPr>
          <p:cNvSpPr>
            <a:spLocks noGrp="1"/>
          </p:cNvSpPr>
          <p:nvPr>
            <p:ph type="title"/>
          </p:nvPr>
        </p:nvSpPr>
        <p:spPr>
          <a:xfrm>
            <a:off x="4046247" y="1092234"/>
            <a:ext cx="3719527" cy="1325563"/>
          </a:xfrm>
        </p:spPr>
        <p:txBody>
          <a:bodyPr>
            <a:normAutofit fontScale="90000"/>
          </a:bodyPr>
          <a:lstStyle/>
          <a:p>
            <a:r>
              <a:rPr lang="fi-FI" dirty="0" smtClean="0"/>
              <a:t>TE</a:t>
            </a:r>
            <a:r>
              <a:rPr lang="lv-LV" dirty="0"/>
              <a:t>K</a:t>
            </a:r>
            <a:r>
              <a:rPr lang="fi-FI" dirty="0" smtClean="0"/>
              <a:t> </a:t>
            </a:r>
            <a:r>
              <a:rPr lang="lv-LV" dirty="0" smtClean="0"/>
              <a:t>Latvijā </a:t>
            </a:r>
            <a:r>
              <a:rPr lang="fi-FI" dirty="0" smtClean="0"/>
              <a:t>1991-2004</a:t>
            </a:r>
            <a:r>
              <a:rPr lang="lv-LV" dirty="0" smtClean="0"/>
              <a:t>.gadā</a:t>
            </a:r>
            <a:endParaRPr lang="fi-FI" dirty="0"/>
          </a:p>
        </p:txBody>
      </p:sp>
      <p:sp>
        <p:nvSpPr>
          <p:cNvPr id="3" name="Sisällön paikkamerkki 2">
            <a:extLst>
              <a:ext uri="{FF2B5EF4-FFF2-40B4-BE49-F238E27FC236}">
                <a16:creationId xmlns:a16="http://schemas.microsoft.com/office/drawing/2014/main" xmlns="" id="{3DAECE52-89A6-4445-911B-C493CC43D2C1}"/>
              </a:ext>
            </a:extLst>
          </p:cNvPr>
          <p:cNvSpPr>
            <a:spLocks noGrp="1"/>
          </p:cNvSpPr>
          <p:nvPr>
            <p:ph idx="1"/>
          </p:nvPr>
        </p:nvSpPr>
        <p:spPr>
          <a:xfrm>
            <a:off x="4971222" y="3554619"/>
            <a:ext cx="7220778" cy="3314839"/>
          </a:xfrm>
        </p:spPr>
        <p:txBody>
          <a:bodyPr>
            <a:normAutofit fontScale="92500" lnSpcReduction="10000"/>
          </a:bodyPr>
          <a:lstStyle/>
          <a:p>
            <a:r>
              <a:rPr lang="lv-LV" b="1" dirty="0" smtClean="0"/>
              <a:t>Vides pārvaldības veidošanās sākums, </a:t>
            </a:r>
            <a:r>
              <a:rPr lang="fi-FI" dirty="0" smtClean="0"/>
              <a:t>lob</a:t>
            </a:r>
            <a:r>
              <a:rPr lang="lv-LV" dirty="0" smtClean="0"/>
              <a:t>ēšanas grupas </a:t>
            </a:r>
            <a:r>
              <a:rPr lang="fi-FI" dirty="0" smtClean="0"/>
              <a:t>– </a:t>
            </a:r>
            <a:r>
              <a:rPr lang="lv-LV" dirty="0" smtClean="0"/>
              <a:t>Pasaules Dabas fonds (</a:t>
            </a:r>
            <a:r>
              <a:rPr lang="fi-FI" dirty="0" smtClean="0"/>
              <a:t>WWF</a:t>
            </a:r>
            <a:r>
              <a:rPr lang="lv-LV" dirty="0" smtClean="0"/>
              <a:t>) un citas</a:t>
            </a:r>
            <a:endParaRPr lang="fi-FI" dirty="0"/>
          </a:p>
          <a:p>
            <a:r>
              <a:rPr lang="lv-LV" b="1" dirty="0" smtClean="0"/>
              <a:t>Tirgus ekonomikas veidošanās </a:t>
            </a:r>
            <a:r>
              <a:rPr lang="lv-LV" dirty="0" smtClean="0"/>
              <a:t>un zvejas kolhozu un arteļu aizstāšana ar citām saimniekošanas formām</a:t>
            </a:r>
            <a:endParaRPr lang="fi-FI" dirty="0"/>
          </a:p>
          <a:p>
            <a:r>
              <a:rPr lang="lv-LV" b="1" dirty="0" smtClean="0"/>
              <a:t>Augstas prioritātes jūras un piekrastes zonu </a:t>
            </a:r>
            <a:r>
              <a:rPr lang="lv-LV" dirty="0" smtClean="0"/>
              <a:t>noteikšana, piemēram, Kolkā</a:t>
            </a:r>
          </a:p>
          <a:p>
            <a:r>
              <a:rPr lang="lv-LV" dirty="0" smtClean="0"/>
              <a:t>Laiks, kad risinās vairāki atšķirīgi diskursi par TEK </a:t>
            </a:r>
            <a:endParaRPr lang="fi-FI" dirty="0"/>
          </a:p>
        </p:txBody>
      </p:sp>
      <p:pic>
        <p:nvPicPr>
          <p:cNvPr id="4" name="Kuva 3" descr="liivi2">
            <a:extLst>
              <a:ext uri="{FF2B5EF4-FFF2-40B4-BE49-F238E27FC236}">
                <a16:creationId xmlns:a16="http://schemas.microsoft.com/office/drawing/2014/main" xmlns="" id="{30339592-6B7B-D44B-8F30-808052AEC9E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765774" y="0"/>
            <a:ext cx="4426226" cy="3202263"/>
          </a:xfrm>
          <a:prstGeom prst="rect">
            <a:avLst/>
          </a:prstGeom>
          <a:noFill/>
          <a:ln w="6350" cmpd="sng">
            <a:solidFill>
              <a:srgbClr val="000000"/>
            </a:solidFill>
            <a:miter lim="800000"/>
            <a:headEnd/>
            <a:tailEnd/>
          </a:ln>
          <a:effectLst/>
        </p:spPr>
      </p:pic>
      <p:pic>
        <p:nvPicPr>
          <p:cNvPr id="6" name="Kuva 5">
            <a:extLst>
              <a:ext uri="{FF2B5EF4-FFF2-40B4-BE49-F238E27FC236}">
                <a16:creationId xmlns:a16="http://schemas.microsoft.com/office/drawing/2014/main" xmlns="" id="{5E533B73-795A-0648-BEC9-AECBAA6140AB}"/>
              </a:ext>
            </a:extLst>
          </p:cNvPr>
          <p:cNvPicPr>
            <a:picLocks noChangeAspect="1"/>
          </p:cNvPicPr>
          <p:nvPr/>
        </p:nvPicPr>
        <p:blipFill>
          <a:blip r:embed="rId3"/>
          <a:stretch>
            <a:fillRect/>
          </a:stretch>
        </p:blipFill>
        <p:spPr>
          <a:xfrm>
            <a:off x="0" y="3543852"/>
            <a:ext cx="4971222" cy="3314148"/>
          </a:xfrm>
          <a:prstGeom prst="rect">
            <a:avLst/>
          </a:prstGeom>
        </p:spPr>
      </p:pic>
      <p:pic>
        <p:nvPicPr>
          <p:cNvPr id="8" name="Kuva 7">
            <a:extLst>
              <a:ext uri="{FF2B5EF4-FFF2-40B4-BE49-F238E27FC236}">
                <a16:creationId xmlns:a16="http://schemas.microsoft.com/office/drawing/2014/main" xmlns="" id="{AC395F14-1A5E-7A4F-B8BF-AFC1BAF899C4}"/>
              </a:ext>
            </a:extLst>
          </p:cNvPr>
          <p:cNvPicPr>
            <a:picLocks noChangeAspect="1"/>
          </p:cNvPicPr>
          <p:nvPr/>
        </p:nvPicPr>
        <p:blipFill>
          <a:blip r:embed="rId4"/>
          <a:stretch>
            <a:fillRect/>
          </a:stretch>
        </p:blipFill>
        <p:spPr>
          <a:xfrm>
            <a:off x="0" y="0"/>
            <a:ext cx="3925956" cy="2617304"/>
          </a:xfrm>
          <a:prstGeom prst="rect">
            <a:avLst/>
          </a:prstGeom>
        </p:spPr>
      </p:pic>
      <p:sp>
        <p:nvSpPr>
          <p:cNvPr id="9" name="Tekstiruutu 8">
            <a:extLst>
              <a:ext uri="{FF2B5EF4-FFF2-40B4-BE49-F238E27FC236}">
                <a16:creationId xmlns:a16="http://schemas.microsoft.com/office/drawing/2014/main" xmlns="" id="{870C53D3-BB6F-FF45-BBAB-435000F07306}"/>
              </a:ext>
            </a:extLst>
          </p:cNvPr>
          <p:cNvSpPr txBox="1"/>
          <p:nvPr/>
        </p:nvSpPr>
        <p:spPr>
          <a:xfrm>
            <a:off x="0" y="2832931"/>
            <a:ext cx="3114442" cy="369332"/>
          </a:xfrm>
          <a:prstGeom prst="rect">
            <a:avLst/>
          </a:prstGeom>
          <a:noFill/>
        </p:spPr>
        <p:txBody>
          <a:bodyPr wrap="none" rtlCol="0">
            <a:spAutoFit/>
          </a:bodyPr>
          <a:lstStyle/>
          <a:p>
            <a:r>
              <a:rPr lang="lv-LV" i="1" dirty="0" smtClean="0"/>
              <a:t>Gaujas upe ietek Rīgas jūras līcī</a:t>
            </a:r>
            <a:endParaRPr lang="fi-FI" i="1" dirty="0"/>
          </a:p>
        </p:txBody>
      </p:sp>
      <p:sp>
        <p:nvSpPr>
          <p:cNvPr id="10" name="Tekstiruutu 9">
            <a:extLst>
              <a:ext uri="{FF2B5EF4-FFF2-40B4-BE49-F238E27FC236}">
                <a16:creationId xmlns:a16="http://schemas.microsoft.com/office/drawing/2014/main" xmlns="" id="{FFE6923C-475B-9945-8B9D-802C1FB75B79}"/>
              </a:ext>
            </a:extLst>
          </p:cNvPr>
          <p:cNvSpPr txBox="1"/>
          <p:nvPr/>
        </p:nvSpPr>
        <p:spPr>
          <a:xfrm>
            <a:off x="8094823" y="3213030"/>
            <a:ext cx="2778709" cy="369332"/>
          </a:xfrm>
          <a:prstGeom prst="rect">
            <a:avLst/>
          </a:prstGeom>
          <a:noFill/>
        </p:spPr>
        <p:txBody>
          <a:bodyPr wrap="none" rtlCol="0">
            <a:spAutoFit/>
          </a:bodyPr>
          <a:lstStyle/>
          <a:p>
            <a:r>
              <a:rPr lang="lv-LV" i="1" dirty="0" smtClean="0"/>
              <a:t>Kolkas krasts, līvu mājvieta</a:t>
            </a:r>
            <a:endParaRPr lang="fi-FI" i="1" dirty="0"/>
          </a:p>
        </p:txBody>
      </p:sp>
    </p:spTree>
    <p:extLst>
      <p:ext uri="{BB962C8B-B14F-4D97-AF65-F5344CB8AC3E}">
        <p14:creationId xmlns:p14="http://schemas.microsoft.com/office/powerpoint/2010/main" val="23115258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C83DC421-AFB5-FB4A-9696-2A4F171FF228}"/>
              </a:ext>
            </a:extLst>
          </p:cNvPr>
          <p:cNvSpPr>
            <a:spLocks noGrp="1"/>
          </p:cNvSpPr>
          <p:nvPr>
            <p:ph type="title"/>
          </p:nvPr>
        </p:nvSpPr>
        <p:spPr/>
        <p:txBody>
          <a:bodyPr/>
          <a:lstStyle/>
          <a:p>
            <a:r>
              <a:rPr lang="fi-FI" dirty="0" smtClean="0"/>
              <a:t>TE</a:t>
            </a:r>
            <a:r>
              <a:rPr lang="lv-LV" dirty="0"/>
              <a:t>K</a:t>
            </a:r>
            <a:r>
              <a:rPr lang="fi-FI" dirty="0" smtClean="0"/>
              <a:t> </a:t>
            </a:r>
            <a:r>
              <a:rPr lang="lv-LV" dirty="0" smtClean="0"/>
              <a:t>Latvijā </a:t>
            </a:r>
            <a:r>
              <a:rPr lang="fi-FI" dirty="0" smtClean="0"/>
              <a:t>2004-2019</a:t>
            </a:r>
            <a:r>
              <a:rPr lang="lv-LV" dirty="0" smtClean="0"/>
              <a:t>.gadā</a:t>
            </a:r>
            <a:endParaRPr lang="fi-FI" dirty="0"/>
          </a:p>
        </p:txBody>
      </p:sp>
      <p:sp>
        <p:nvSpPr>
          <p:cNvPr id="3" name="Sisällön paikkamerkki 2">
            <a:extLst>
              <a:ext uri="{FF2B5EF4-FFF2-40B4-BE49-F238E27FC236}">
                <a16:creationId xmlns:a16="http://schemas.microsoft.com/office/drawing/2014/main" xmlns="" id="{7AEF27F9-558A-B74E-AEA8-B1100F36D16C}"/>
              </a:ext>
            </a:extLst>
          </p:cNvPr>
          <p:cNvSpPr>
            <a:spLocks noGrp="1"/>
          </p:cNvSpPr>
          <p:nvPr>
            <p:ph idx="1"/>
          </p:nvPr>
        </p:nvSpPr>
        <p:spPr>
          <a:xfrm>
            <a:off x="0" y="1825624"/>
            <a:ext cx="5459895" cy="5032375"/>
          </a:xfrm>
        </p:spPr>
        <p:txBody>
          <a:bodyPr>
            <a:normAutofit fontScale="92500" lnSpcReduction="20000"/>
          </a:bodyPr>
          <a:lstStyle/>
          <a:p>
            <a:r>
              <a:rPr lang="lv-LV" b="1" dirty="0" smtClean="0"/>
              <a:t>ES ēras iesākums </a:t>
            </a:r>
            <a:r>
              <a:rPr lang="lv-LV" dirty="0" smtClean="0"/>
              <a:t>un tās ietekme uz piekrastes zvejas saimniecībām un  zvejas kuģiem</a:t>
            </a:r>
            <a:endParaRPr lang="fi-FI" dirty="0"/>
          </a:p>
          <a:p>
            <a:r>
              <a:rPr lang="lv-LV" b="1" dirty="0" smtClean="0"/>
              <a:t>Mazo zvejas kuģu zaudēšana </a:t>
            </a:r>
            <a:r>
              <a:rPr lang="lv-LV" dirty="0" smtClean="0"/>
              <a:t>un ar to saistītie mutvārdu</a:t>
            </a:r>
            <a:r>
              <a:rPr lang="fi-FI" dirty="0" smtClean="0"/>
              <a:t> </a:t>
            </a:r>
            <a:r>
              <a:rPr lang="lv-LV" dirty="0" smtClean="0"/>
              <a:t>stāsti un zināšanas</a:t>
            </a:r>
            <a:endParaRPr lang="fi-FI" dirty="0"/>
          </a:p>
          <a:p>
            <a:r>
              <a:rPr lang="lv-LV" b="1" dirty="0" smtClean="0"/>
              <a:t>Lai cīnītos pret tradīciju izzušanu, </a:t>
            </a:r>
            <a:r>
              <a:rPr lang="fi-FI" b="1" dirty="0" smtClean="0"/>
              <a:t> </a:t>
            </a:r>
            <a:r>
              <a:rPr lang="lv-LV" b="1" dirty="0" smtClean="0"/>
              <a:t>rodas dažādi </a:t>
            </a:r>
            <a:r>
              <a:rPr lang="fi-FI" b="1" dirty="0" smtClean="0"/>
              <a:t>”</a:t>
            </a:r>
            <a:r>
              <a:rPr lang="lv-LV" b="1" dirty="0" smtClean="0"/>
              <a:t>festivāli</a:t>
            </a:r>
            <a:r>
              <a:rPr lang="fi-FI" b="1" dirty="0" smtClean="0"/>
              <a:t>”</a:t>
            </a:r>
            <a:r>
              <a:rPr lang="lv-LV" b="1" dirty="0" smtClean="0"/>
              <a:t>, </a:t>
            </a:r>
            <a:r>
              <a:rPr lang="lv-LV" dirty="0" smtClean="0"/>
              <a:t>kuros daudzina tradīcijas , jūrā iešanu un zivju zveju </a:t>
            </a:r>
          </a:p>
          <a:p>
            <a:r>
              <a:rPr lang="fi-FI" b="1" dirty="0" smtClean="0"/>
              <a:t>E</a:t>
            </a:r>
            <a:r>
              <a:rPr lang="lv-LV" b="1" dirty="0" smtClean="0"/>
              <a:t>S finansē vēsturiskā mantojuma ēku sakopšanu, </a:t>
            </a:r>
            <a:r>
              <a:rPr lang="fi-FI" dirty="0" smtClean="0"/>
              <a:t>mu</a:t>
            </a:r>
            <a:r>
              <a:rPr lang="lv-LV" dirty="0" smtClean="0"/>
              <a:t>zejus un sociālas darbības zvejas saimniecību kultūras mantojuma izpētei (zvejas saimniecības ir primārais  labuma saņēmējs)</a:t>
            </a:r>
            <a:endParaRPr lang="fi-FI" dirty="0"/>
          </a:p>
        </p:txBody>
      </p:sp>
      <p:pic>
        <p:nvPicPr>
          <p:cNvPr id="5" name="Kuva 4">
            <a:extLst>
              <a:ext uri="{FF2B5EF4-FFF2-40B4-BE49-F238E27FC236}">
                <a16:creationId xmlns:a16="http://schemas.microsoft.com/office/drawing/2014/main" xmlns="" id="{73B83148-8B77-BA4E-A570-B357F53F3386}"/>
              </a:ext>
            </a:extLst>
          </p:cNvPr>
          <p:cNvPicPr>
            <a:picLocks noChangeAspect="1"/>
          </p:cNvPicPr>
          <p:nvPr/>
        </p:nvPicPr>
        <p:blipFill>
          <a:blip r:embed="rId2"/>
          <a:stretch>
            <a:fillRect/>
          </a:stretch>
        </p:blipFill>
        <p:spPr>
          <a:xfrm>
            <a:off x="5721625" y="2544417"/>
            <a:ext cx="6470375" cy="4313583"/>
          </a:xfrm>
          <a:prstGeom prst="rect">
            <a:avLst/>
          </a:prstGeom>
        </p:spPr>
      </p:pic>
      <p:sp>
        <p:nvSpPr>
          <p:cNvPr id="6" name="Tekstiruutu 5">
            <a:extLst>
              <a:ext uri="{FF2B5EF4-FFF2-40B4-BE49-F238E27FC236}">
                <a16:creationId xmlns:a16="http://schemas.microsoft.com/office/drawing/2014/main" xmlns="" id="{3BDE542B-1473-0E41-991F-773799035F39}"/>
              </a:ext>
            </a:extLst>
          </p:cNvPr>
          <p:cNvSpPr txBox="1"/>
          <p:nvPr/>
        </p:nvSpPr>
        <p:spPr>
          <a:xfrm>
            <a:off x="7237911" y="2175085"/>
            <a:ext cx="2819746" cy="369332"/>
          </a:xfrm>
          <a:prstGeom prst="rect">
            <a:avLst/>
          </a:prstGeom>
          <a:noFill/>
        </p:spPr>
        <p:txBody>
          <a:bodyPr wrap="none" rtlCol="0">
            <a:spAutoFit/>
          </a:bodyPr>
          <a:lstStyle/>
          <a:p>
            <a:r>
              <a:rPr lang="lv-LV" i="1" dirty="0" smtClean="0"/>
              <a:t>Nēģu zveja Gaujas piekrastē</a:t>
            </a:r>
            <a:endParaRPr lang="fi-FI" i="1" dirty="0"/>
          </a:p>
        </p:txBody>
      </p:sp>
    </p:spTree>
    <p:extLst>
      <p:ext uri="{BB962C8B-B14F-4D97-AF65-F5344CB8AC3E}">
        <p14:creationId xmlns:p14="http://schemas.microsoft.com/office/powerpoint/2010/main" val="29084274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8DB3961C-CECA-5B45-AA8B-F64327CE3BA4}"/>
              </a:ext>
            </a:extLst>
          </p:cNvPr>
          <p:cNvSpPr>
            <a:spLocks noGrp="1"/>
          </p:cNvSpPr>
          <p:nvPr>
            <p:ph type="title"/>
          </p:nvPr>
        </p:nvSpPr>
        <p:spPr>
          <a:xfrm>
            <a:off x="0" y="4685334"/>
            <a:ext cx="5715000" cy="1325563"/>
          </a:xfrm>
        </p:spPr>
        <p:txBody>
          <a:bodyPr>
            <a:normAutofit fontScale="90000"/>
          </a:bodyPr>
          <a:lstStyle/>
          <a:p>
            <a:r>
              <a:rPr lang="lv-LV" dirty="0" smtClean="0"/>
              <a:t>Kā mēs varam izmantot TEK Latvijā šodienas kontekstā?</a:t>
            </a:r>
            <a:r>
              <a:rPr lang="fi-FI" dirty="0" smtClean="0"/>
              <a:t> </a:t>
            </a:r>
            <a:r>
              <a:rPr lang="fi-FI" dirty="0"/>
              <a:t>– </a:t>
            </a:r>
            <a:br>
              <a:rPr lang="fi-FI" dirty="0"/>
            </a:br>
            <a:r>
              <a:rPr lang="lv-LV" dirty="0" smtClean="0"/>
              <a:t>Daži piemēri par Rīgas </a:t>
            </a:r>
            <a:r>
              <a:rPr lang="lv-LV" dirty="0"/>
              <a:t>j</a:t>
            </a:r>
            <a:r>
              <a:rPr lang="lv-LV" dirty="0" smtClean="0"/>
              <a:t>ūras līci</a:t>
            </a:r>
            <a:endParaRPr lang="fi-FI" dirty="0"/>
          </a:p>
        </p:txBody>
      </p:sp>
      <p:pic>
        <p:nvPicPr>
          <p:cNvPr id="5" name="Kuva 4">
            <a:extLst>
              <a:ext uri="{FF2B5EF4-FFF2-40B4-BE49-F238E27FC236}">
                <a16:creationId xmlns:a16="http://schemas.microsoft.com/office/drawing/2014/main" xmlns="" id="{9C82E8D5-8C87-9644-B7C4-9435E3A2B16C}"/>
              </a:ext>
            </a:extLst>
          </p:cNvPr>
          <p:cNvPicPr>
            <a:picLocks noChangeAspect="1"/>
          </p:cNvPicPr>
          <p:nvPr/>
        </p:nvPicPr>
        <p:blipFill>
          <a:blip r:embed="rId2"/>
          <a:stretch>
            <a:fillRect/>
          </a:stretch>
        </p:blipFill>
        <p:spPr>
          <a:xfrm>
            <a:off x="0" y="0"/>
            <a:ext cx="5715000" cy="3810000"/>
          </a:xfrm>
          <a:prstGeom prst="rect">
            <a:avLst/>
          </a:prstGeom>
        </p:spPr>
      </p:pic>
      <p:pic>
        <p:nvPicPr>
          <p:cNvPr id="7" name="Kuva 6">
            <a:extLst>
              <a:ext uri="{FF2B5EF4-FFF2-40B4-BE49-F238E27FC236}">
                <a16:creationId xmlns:a16="http://schemas.microsoft.com/office/drawing/2014/main" xmlns="" id="{7DACBC1F-6612-1B49-A9AD-9C3F80F8F00D}"/>
              </a:ext>
            </a:extLst>
          </p:cNvPr>
          <p:cNvPicPr>
            <a:picLocks noChangeAspect="1"/>
          </p:cNvPicPr>
          <p:nvPr/>
        </p:nvPicPr>
        <p:blipFill>
          <a:blip r:embed="rId3"/>
          <a:stretch>
            <a:fillRect/>
          </a:stretch>
        </p:blipFill>
        <p:spPr>
          <a:xfrm>
            <a:off x="6069496" y="735496"/>
            <a:ext cx="6122504" cy="6122504"/>
          </a:xfrm>
          <a:prstGeom prst="rect">
            <a:avLst/>
          </a:prstGeom>
        </p:spPr>
      </p:pic>
    </p:spTree>
    <p:extLst>
      <p:ext uri="{BB962C8B-B14F-4D97-AF65-F5344CB8AC3E}">
        <p14:creationId xmlns:p14="http://schemas.microsoft.com/office/powerpoint/2010/main" val="100874583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3BE9E7ED-59F7-DA4A-A69A-8EA10809D861}"/>
              </a:ext>
            </a:extLst>
          </p:cNvPr>
          <p:cNvSpPr>
            <a:spLocks noGrp="1"/>
          </p:cNvSpPr>
          <p:nvPr>
            <p:ph type="title"/>
          </p:nvPr>
        </p:nvSpPr>
        <p:spPr>
          <a:xfrm>
            <a:off x="0" y="391630"/>
            <a:ext cx="10515600" cy="1325563"/>
          </a:xfrm>
        </p:spPr>
        <p:txBody>
          <a:bodyPr>
            <a:normAutofit/>
          </a:bodyPr>
          <a:lstStyle/>
          <a:p>
            <a:r>
              <a:rPr lang="lv-LV" dirty="0" smtClean="0"/>
              <a:t>Piemēri, kas raksturo ekoloģijas un TEK prioritātes</a:t>
            </a:r>
            <a:endParaRPr lang="fi-FI" dirty="0"/>
          </a:p>
        </p:txBody>
      </p:sp>
      <p:sp>
        <p:nvSpPr>
          <p:cNvPr id="3" name="Sisällön paikkamerkki 2">
            <a:extLst>
              <a:ext uri="{FF2B5EF4-FFF2-40B4-BE49-F238E27FC236}">
                <a16:creationId xmlns:a16="http://schemas.microsoft.com/office/drawing/2014/main" xmlns="" id="{7D5E47B7-D370-AB43-A7EC-0726CAE886D5}"/>
              </a:ext>
            </a:extLst>
          </p:cNvPr>
          <p:cNvSpPr>
            <a:spLocks noGrp="1"/>
          </p:cNvSpPr>
          <p:nvPr>
            <p:ph idx="1"/>
          </p:nvPr>
        </p:nvSpPr>
        <p:spPr>
          <a:xfrm>
            <a:off x="0" y="1825624"/>
            <a:ext cx="6675783" cy="3635319"/>
          </a:xfrm>
        </p:spPr>
        <p:txBody>
          <a:bodyPr>
            <a:normAutofit fontScale="70000" lnSpcReduction="20000"/>
          </a:bodyPr>
          <a:lstStyle/>
          <a:p>
            <a:r>
              <a:rPr lang="lv-LV" b="1" dirty="0" smtClean="0"/>
              <a:t>Līvu krasts un Kolka.</a:t>
            </a:r>
            <a:r>
              <a:rPr lang="fi-FI" b="1" dirty="0" smtClean="0"/>
              <a:t> </a:t>
            </a:r>
            <a:r>
              <a:rPr lang="fi-FI" dirty="0" smtClean="0"/>
              <a:t>L</a:t>
            </a:r>
            <a:r>
              <a:rPr lang="lv-LV" dirty="0" smtClean="0"/>
              <a:t>īvu vietvārdi, stāsti par jūru, purvu ekosistēmas, kas mijas ar krasta ainavu, kāpām; galvenās sugas – divvāku gliemenes, Baltijas siļķu nārsta vietas, butes, nēģi, laši</a:t>
            </a:r>
            <a:endParaRPr lang="fi-FI" dirty="0"/>
          </a:p>
          <a:p>
            <a:r>
              <a:rPr lang="fi-FI" b="1" dirty="0" smtClean="0"/>
              <a:t>Irbe</a:t>
            </a:r>
            <a:r>
              <a:rPr lang="lv-LV" b="1" dirty="0" smtClean="0"/>
              <a:t>s jūras šaurums.</a:t>
            </a:r>
            <a:r>
              <a:rPr lang="fi-FI" b="1" dirty="0" smtClean="0"/>
              <a:t> </a:t>
            </a:r>
            <a:r>
              <a:rPr lang="lv-LV" dirty="0" smtClean="0"/>
              <a:t>Zilās mīdijas</a:t>
            </a:r>
            <a:r>
              <a:rPr lang="fi-FI" dirty="0" smtClean="0"/>
              <a:t>, </a:t>
            </a:r>
            <a:r>
              <a:rPr lang="lv-LV" dirty="0" smtClean="0"/>
              <a:t>parastās jūraszīles</a:t>
            </a:r>
            <a:r>
              <a:rPr lang="fi-FI" dirty="0" smtClean="0"/>
              <a:t>, </a:t>
            </a:r>
            <a:r>
              <a:rPr lang="lv-LV" dirty="0" smtClean="0"/>
              <a:t>gliemenes</a:t>
            </a:r>
            <a:r>
              <a:rPr lang="fi-FI" dirty="0" smtClean="0"/>
              <a:t>, </a:t>
            </a:r>
            <a:r>
              <a:rPr lang="lv-LV" dirty="0" smtClean="0"/>
              <a:t>svarīgs Baltijas siļķu un sardīņu migrācijas ceļš, ļoti nozīmīga zvejas vieta</a:t>
            </a:r>
            <a:endParaRPr lang="fi-FI" dirty="0"/>
          </a:p>
          <a:p>
            <a:r>
              <a:rPr lang="fi-FI" b="1" dirty="0" smtClean="0"/>
              <a:t>Kaltene-Engure</a:t>
            </a:r>
            <a:r>
              <a:rPr lang="lv-LV" b="1" dirty="0" smtClean="0"/>
              <a:t>.</a:t>
            </a:r>
            <a:r>
              <a:rPr lang="fi-FI" b="1" dirty="0" smtClean="0"/>
              <a:t> </a:t>
            </a:r>
            <a:r>
              <a:rPr lang="lv-LV" dirty="0" smtClean="0"/>
              <a:t>Gliemji un Baltijas siļķes</a:t>
            </a:r>
            <a:endParaRPr lang="fi-FI" dirty="0"/>
          </a:p>
          <a:p>
            <a:r>
              <a:rPr lang="lv-LV" b="1" dirty="0" smtClean="0"/>
              <a:t>Engures ezers.</a:t>
            </a:r>
            <a:r>
              <a:rPr lang="fi-FI" b="1" dirty="0" smtClean="0"/>
              <a:t> </a:t>
            </a:r>
            <a:r>
              <a:rPr lang="lv-LV" dirty="0" smtClean="0"/>
              <a:t>Lagūna</a:t>
            </a:r>
            <a:r>
              <a:rPr lang="fi-FI" dirty="0" smtClean="0"/>
              <a:t>, </a:t>
            </a:r>
            <a:r>
              <a:rPr lang="lv-LV" dirty="0" smtClean="0"/>
              <a:t>ālantu nārsta vieta</a:t>
            </a:r>
            <a:r>
              <a:rPr lang="fi-FI" dirty="0" smtClean="0"/>
              <a:t> </a:t>
            </a:r>
            <a:endParaRPr lang="lv-LV" dirty="0" smtClean="0"/>
          </a:p>
          <a:p>
            <a:r>
              <a:rPr lang="lv-LV" b="1" dirty="0" smtClean="0"/>
              <a:t>Rīgas jūras līcis.</a:t>
            </a:r>
            <a:r>
              <a:rPr lang="fi-FI" b="1" dirty="0" smtClean="0"/>
              <a:t> </a:t>
            </a:r>
            <a:r>
              <a:rPr lang="lv-LV" dirty="0" smtClean="0"/>
              <a:t>Šajā teritorijā ziemo 1,5miljoni putnu, piemēram, pelēkvaigu dūkuris, kākaulis</a:t>
            </a:r>
            <a:endParaRPr lang="fi-FI" dirty="0"/>
          </a:p>
          <a:p>
            <a:r>
              <a:rPr lang="fi-FI" b="1" dirty="0" smtClean="0"/>
              <a:t>Dze</a:t>
            </a:r>
            <a:r>
              <a:rPr lang="lv-LV" b="1" dirty="0" smtClean="0"/>
              <a:t>ņ</a:t>
            </a:r>
            <a:r>
              <a:rPr lang="fi-FI" b="1" dirty="0" smtClean="0"/>
              <a:t>i-Aina</a:t>
            </a:r>
            <a:r>
              <a:rPr lang="lv-LV" b="1" dirty="0" smtClean="0"/>
              <a:t>ž</a:t>
            </a:r>
            <a:r>
              <a:rPr lang="fi-FI" b="1" dirty="0" smtClean="0"/>
              <a:t>i</a:t>
            </a:r>
            <a:r>
              <a:rPr lang="lv-LV" b="1" dirty="0"/>
              <a:t>.</a:t>
            </a:r>
            <a:r>
              <a:rPr lang="fi-FI" b="1" dirty="0" smtClean="0"/>
              <a:t> </a:t>
            </a:r>
            <a:r>
              <a:rPr lang="lv-LV" dirty="0" smtClean="0"/>
              <a:t>Molusku bedres</a:t>
            </a:r>
            <a:r>
              <a:rPr lang="fi-FI" dirty="0" smtClean="0"/>
              <a:t>, </a:t>
            </a:r>
            <a:r>
              <a:rPr lang="lv-LV" dirty="0" smtClean="0"/>
              <a:t>lašu nārsta vietas Austrumbaltijā, nēģi, luči</a:t>
            </a:r>
            <a:endParaRPr lang="fi-FI" dirty="0"/>
          </a:p>
        </p:txBody>
      </p:sp>
      <p:pic>
        <p:nvPicPr>
          <p:cNvPr id="5" name="Kuva 4">
            <a:extLst>
              <a:ext uri="{FF2B5EF4-FFF2-40B4-BE49-F238E27FC236}">
                <a16:creationId xmlns:a16="http://schemas.microsoft.com/office/drawing/2014/main" xmlns="" id="{77A3A109-1232-DF43-A28A-E6319A933D83}"/>
              </a:ext>
            </a:extLst>
          </p:cNvPr>
          <p:cNvPicPr>
            <a:picLocks noChangeAspect="1"/>
          </p:cNvPicPr>
          <p:nvPr/>
        </p:nvPicPr>
        <p:blipFill>
          <a:blip r:embed="rId2"/>
          <a:stretch>
            <a:fillRect/>
          </a:stretch>
        </p:blipFill>
        <p:spPr>
          <a:xfrm>
            <a:off x="6675783" y="1152939"/>
            <a:ext cx="5320045" cy="3546696"/>
          </a:xfrm>
          <a:prstGeom prst="rect">
            <a:avLst/>
          </a:prstGeom>
        </p:spPr>
      </p:pic>
      <p:sp>
        <p:nvSpPr>
          <p:cNvPr id="6" name="Tekstiruutu 5">
            <a:extLst>
              <a:ext uri="{FF2B5EF4-FFF2-40B4-BE49-F238E27FC236}">
                <a16:creationId xmlns:a16="http://schemas.microsoft.com/office/drawing/2014/main" xmlns="" id="{AA396646-AE5D-F349-BA15-E2B867C3F776}"/>
              </a:ext>
            </a:extLst>
          </p:cNvPr>
          <p:cNvSpPr txBox="1"/>
          <p:nvPr/>
        </p:nvSpPr>
        <p:spPr>
          <a:xfrm>
            <a:off x="7628381" y="4699635"/>
            <a:ext cx="3465245" cy="1477328"/>
          </a:xfrm>
          <a:prstGeom prst="rect">
            <a:avLst/>
          </a:prstGeom>
          <a:noFill/>
        </p:spPr>
        <p:txBody>
          <a:bodyPr wrap="square" rtlCol="0">
            <a:spAutoFit/>
          </a:bodyPr>
          <a:lstStyle/>
          <a:p>
            <a:r>
              <a:rPr lang="fi-FI" i="1" dirty="0"/>
              <a:t>Baiba </a:t>
            </a:r>
            <a:r>
              <a:rPr lang="fi-FI" i="1" dirty="0" smtClean="0"/>
              <a:t>Suvc</a:t>
            </a:r>
            <a:r>
              <a:rPr lang="lv-LV" i="1" dirty="0" smtClean="0"/>
              <a:t>āne ir starptautiski pazīstama līvu etnosa pārstāve; viņa ir veltījusi </a:t>
            </a:r>
            <a:r>
              <a:rPr lang="fi-FI" i="1" dirty="0" smtClean="0"/>
              <a:t> </a:t>
            </a:r>
            <a:r>
              <a:rPr lang="lv-LV" i="1" dirty="0" smtClean="0"/>
              <a:t>dzīvi savas tautas ar jūru saistīto tradīciju saglabāšanai</a:t>
            </a:r>
            <a:endParaRPr lang="fi-FI" i="1" dirty="0"/>
          </a:p>
        </p:txBody>
      </p:sp>
      <p:pic>
        <p:nvPicPr>
          <p:cNvPr id="8" name="Kuva 7">
            <a:extLst>
              <a:ext uri="{FF2B5EF4-FFF2-40B4-BE49-F238E27FC236}">
                <a16:creationId xmlns:a16="http://schemas.microsoft.com/office/drawing/2014/main" xmlns="" id="{5F56C49F-9FC8-F947-BAD6-E7F3FF9559A8}"/>
              </a:ext>
            </a:extLst>
          </p:cNvPr>
          <p:cNvPicPr>
            <a:picLocks noChangeAspect="1"/>
          </p:cNvPicPr>
          <p:nvPr/>
        </p:nvPicPr>
        <p:blipFill>
          <a:blip r:embed="rId3"/>
          <a:stretch>
            <a:fillRect/>
          </a:stretch>
        </p:blipFill>
        <p:spPr>
          <a:xfrm>
            <a:off x="3879574" y="5322608"/>
            <a:ext cx="2756452" cy="1535392"/>
          </a:xfrm>
          <a:prstGeom prst="rect">
            <a:avLst/>
          </a:prstGeom>
        </p:spPr>
      </p:pic>
    </p:spTree>
    <p:extLst>
      <p:ext uri="{BB962C8B-B14F-4D97-AF65-F5344CB8AC3E}">
        <p14:creationId xmlns:p14="http://schemas.microsoft.com/office/powerpoint/2010/main" val="233026125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7F9778DC-BAF6-A344-A256-41B94A2519B5}"/>
              </a:ext>
            </a:extLst>
          </p:cNvPr>
          <p:cNvSpPr>
            <a:spLocks noGrp="1"/>
          </p:cNvSpPr>
          <p:nvPr>
            <p:ph type="title"/>
          </p:nvPr>
        </p:nvSpPr>
        <p:spPr>
          <a:xfrm>
            <a:off x="0" y="391629"/>
            <a:ext cx="7272130" cy="1325563"/>
          </a:xfrm>
        </p:spPr>
        <p:txBody>
          <a:bodyPr>
            <a:normAutofit/>
          </a:bodyPr>
          <a:lstStyle/>
          <a:p>
            <a:r>
              <a:rPr lang="lv-LV" dirty="0" smtClean="0"/>
              <a:t>Dažu TEK darbību piemēri</a:t>
            </a:r>
            <a:endParaRPr lang="fi-FI" dirty="0"/>
          </a:p>
        </p:txBody>
      </p:sp>
      <p:sp>
        <p:nvSpPr>
          <p:cNvPr id="3" name="Sisällön paikkamerkki 2">
            <a:extLst>
              <a:ext uri="{FF2B5EF4-FFF2-40B4-BE49-F238E27FC236}">
                <a16:creationId xmlns:a16="http://schemas.microsoft.com/office/drawing/2014/main" xmlns="" id="{3F35C88E-8335-0F44-86A0-243DC13F5AB3}"/>
              </a:ext>
            </a:extLst>
          </p:cNvPr>
          <p:cNvSpPr>
            <a:spLocks noGrp="1"/>
          </p:cNvSpPr>
          <p:nvPr>
            <p:ph idx="1"/>
          </p:nvPr>
        </p:nvSpPr>
        <p:spPr>
          <a:xfrm>
            <a:off x="0" y="1878633"/>
            <a:ext cx="7076661" cy="4979366"/>
          </a:xfrm>
        </p:spPr>
        <p:txBody>
          <a:bodyPr>
            <a:normAutofit fontScale="77500" lnSpcReduction="20000"/>
          </a:bodyPr>
          <a:lstStyle/>
          <a:p>
            <a:r>
              <a:rPr lang="fi-FI" b="1" dirty="0" smtClean="0"/>
              <a:t>TE</a:t>
            </a:r>
            <a:r>
              <a:rPr lang="lv-LV" b="1" dirty="0"/>
              <a:t>K</a:t>
            </a:r>
            <a:r>
              <a:rPr lang="fi-FI" b="1" dirty="0" smtClean="0"/>
              <a:t> </a:t>
            </a:r>
            <a:r>
              <a:rPr lang="lv-LV" b="1" dirty="0" smtClean="0"/>
              <a:t>noder ne tikai muzejiem</a:t>
            </a:r>
            <a:r>
              <a:rPr lang="fi-FI" dirty="0" smtClean="0"/>
              <a:t>, </a:t>
            </a:r>
            <a:r>
              <a:rPr lang="lv-LV" dirty="0" smtClean="0"/>
              <a:t>šīs zināšanas ir svarīgas arī mūsdienu zvejniekiem un vietējai sabiedrībai </a:t>
            </a:r>
            <a:r>
              <a:rPr lang="fi-FI" dirty="0" smtClean="0"/>
              <a:t>– </a:t>
            </a:r>
            <a:r>
              <a:rPr lang="lv-LV" dirty="0" smtClean="0"/>
              <a:t>kas darāms, lai veidotu sasaisti ar šiem cilvēkiem un viņu prioritātēm</a:t>
            </a:r>
            <a:r>
              <a:rPr lang="fi-FI" dirty="0" smtClean="0"/>
              <a:t>?</a:t>
            </a:r>
            <a:endParaRPr lang="fi-FI" dirty="0"/>
          </a:p>
          <a:p>
            <a:r>
              <a:rPr lang="lv-LV" b="1" dirty="0" smtClean="0"/>
              <a:t>Mutvārdu stāstu un TEK vākšana </a:t>
            </a:r>
            <a:r>
              <a:rPr lang="lv-LV" dirty="0" smtClean="0"/>
              <a:t>par to, kā laikā no 1930. līdz 2019.gadam mainījies Rīgas jūras līcis. Vēl ir iespēja parunāt </a:t>
            </a:r>
            <a:r>
              <a:rPr lang="fi-FI" dirty="0" smtClean="0"/>
              <a:t>”</a:t>
            </a:r>
            <a:r>
              <a:rPr lang="lv-LV" dirty="0" smtClean="0"/>
              <a:t>ar vecajiem jūras vilkiem par 1996.gada vētrām</a:t>
            </a:r>
            <a:r>
              <a:rPr lang="fi-FI" dirty="0" smtClean="0"/>
              <a:t>!”</a:t>
            </a:r>
            <a:endParaRPr lang="fi-FI" dirty="0"/>
          </a:p>
          <a:p>
            <a:r>
              <a:rPr lang="lv-LV" b="1" dirty="0" smtClean="0"/>
              <a:t>TEK iekļaušana zvejas saimniecību un aizsargājamo krasta zonu pārvaldības plānos </a:t>
            </a:r>
            <a:r>
              <a:rPr lang="fi-FI" dirty="0" smtClean="0"/>
              <a:t>– </a:t>
            </a:r>
            <a:r>
              <a:rPr lang="lv-LV" dirty="0" smtClean="0"/>
              <a:t>pasaules klases piemēri</a:t>
            </a:r>
            <a:r>
              <a:rPr lang="fi-FI" dirty="0" smtClean="0"/>
              <a:t>! </a:t>
            </a:r>
            <a:r>
              <a:rPr lang="lv-LV" dirty="0" smtClean="0"/>
              <a:t>Sadarbīgā vadīšana, roņu problēmas dokumentēšana un reaģēšana uz to, saiknes ar Eiropas organizācijām </a:t>
            </a:r>
            <a:r>
              <a:rPr lang="fi-FI" dirty="0"/>
              <a:t>” Low Impact Fishermen of Europe ” </a:t>
            </a:r>
            <a:r>
              <a:rPr lang="lv-LV" dirty="0" smtClean="0"/>
              <a:t>utt.</a:t>
            </a:r>
            <a:endParaRPr lang="fi-FI" dirty="0"/>
          </a:p>
          <a:p>
            <a:r>
              <a:rPr lang="lv-LV" b="1" dirty="0" smtClean="0"/>
              <a:t>Lielāka pašcieņa un lepnums </a:t>
            </a:r>
            <a:r>
              <a:rPr lang="lv-LV" dirty="0" smtClean="0"/>
              <a:t>zvejas saimniecībās un vēsturiskā mantojuma saglabāšana, tūrisms, darbs ar jauniešiem un identitātes saglabāšanu, ekoloģiskais monitorings</a:t>
            </a:r>
            <a:endParaRPr lang="fi-FI" dirty="0"/>
          </a:p>
        </p:txBody>
      </p:sp>
      <p:pic>
        <p:nvPicPr>
          <p:cNvPr id="5" name="Kuva 4">
            <a:extLst>
              <a:ext uri="{FF2B5EF4-FFF2-40B4-BE49-F238E27FC236}">
                <a16:creationId xmlns:a16="http://schemas.microsoft.com/office/drawing/2014/main" xmlns="" id="{FA9DB5E2-0442-AC4B-8942-A6857F8445E8}"/>
              </a:ext>
            </a:extLst>
          </p:cNvPr>
          <p:cNvPicPr>
            <a:picLocks noChangeAspect="1"/>
          </p:cNvPicPr>
          <p:nvPr/>
        </p:nvPicPr>
        <p:blipFill>
          <a:blip r:embed="rId2"/>
          <a:stretch>
            <a:fillRect/>
          </a:stretch>
        </p:blipFill>
        <p:spPr>
          <a:xfrm>
            <a:off x="7272130" y="864704"/>
            <a:ext cx="4919870" cy="3279913"/>
          </a:xfrm>
          <a:prstGeom prst="rect">
            <a:avLst/>
          </a:prstGeom>
        </p:spPr>
      </p:pic>
      <p:pic>
        <p:nvPicPr>
          <p:cNvPr id="7" name="Kuva 6">
            <a:extLst>
              <a:ext uri="{FF2B5EF4-FFF2-40B4-BE49-F238E27FC236}">
                <a16:creationId xmlns:a16="http://schemas.microsoft.com/office/drawing/2014/main" xmlns="" id="{B7D197F1-157D-A44C-9741-73197810EC8A}"/>
              </a:ext>
            </a:extLst>
          </p:cNvPr>
          <p:cNvPicPr>
            <a:picLocks noChangeAspect="1"/>
          </p:cNvPicPr>
          <p:nvPr/>
        </p:nvPicPr>
        <p:blipFill>
          <a:blip r:embed="rId3"/>
          <a:stretch>
            <a:fillRect/>
          </a:stretch>
        </p:blipFill>
        <p:spPr>
          <a:xfrm>
            <a:off x="7272130" y="4213086"/>
            <a:ext cx="3967370" cy="2644913"/>
          </a:xfrm>
          <a:prstGeom prst="rect">
            <a:avLst/>
          </a:prstGeom>
        </p:spPr>
      </p:pic>
    </p:spTree>
    <p:extLst>
      <p:ext uri="{BB962C8B-B14F-4D97-AF65-F5344CB8AC3E}">
        <p14:creationId xmlns:p14="http://schemas.microsoft.com/office/powerpoint/2010/main" val="168029391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770</Words>
  <Application>Microsoft Macintosh PowerPoint</Application>
  <PresentationFormat>Custom</PresentationFormat>
  <Paragraphs>48</Paragraphs>
  <Slides>9</Slides>
  <Notes>0</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Office-teema</vt:lpstr>
      <vt:lpstr>Tradicionālās ekoloģiskās zināšanas Latvijā</vt:lpstr>
      <vt:lpstr>Kas ir tradicionālās ekoloģiskās zināšanas?</vt:lpstr>
      <vt:lpstr>TEK pozicionēšana Latvijas kontekstā (pieaicināto ekspertu ieskatā!)</vt:lpstr>
      <vt:lpstr>TEK Latvijā1940-1991. gadā - Padomju okupācijas periods</vt:lpstr>
      <vt:lpstr>TEK Latvijā 1991-2004.gadā</vt:lpstr>
      <vt:lpstr>TEK Latvijā 2004-2019.gadā</vt:lpstr>
      <vt:lpstr>Kā mēs varam izmantot TEK Latvijā šodienas kontekstā? –  Daži piemēri par Rīgas jūras līci</vt:lpstr>
      <vt:lpstr>Piemēri, kas raksturo ekoloģijas un TEK prioritātes</vt:lpstr>
      <vt:lpstr>Dažu TEK darbību piemēri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Microsoft Office -käyttäjä</dc:creator>
  <cp:lastModifiedBy>User</cp:lastModifiedBy>
  <cp:revision>42</cp:revision>
  <dcterms:created xsi:type="dcterms:W3CDTF">2019-05-07T06:14:10Z</dcterms:created>
  <dcterms:modified xsi:type="dcterms:W3CDTF">2019-05-10T07:13:22Z</dcterms:modified>
</cp:coreProperties>
</file>