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450" r:id="rId3"/>
    <p:sldId id="416" r:id="rId4"/>
    <p:sldId id="435" r:id="rId5"/>
    <p:sldId id="419" r:id="rId6"/>
    <p:sldId id="429" r:id="rId7"/>
    <p:sldId id="421" r:id="rId8"/>
    <p:sldId id="446" r:id="rId9"/>
    <p:sldId id="437" r:id="rId10"/>
    <p:sldId id="438" r:id="rId11"/>
    <p:sldId id="439" r:id="rId12"/>
    <p:sldId id="440" r:id="rId13"/>
    <p:sldId id="453" r:id="rId14"/>
    <p:sldId id="426" r:id="rId15"/>
    <p:sldId id="374" r:id="rId16"/>
    <p:sldId id="382" r:id="rId17"/>
    <p:sldId id="430" r:id="rId18"/>
    <p:sldId id="448" r:id="rId19"/>
    <p:sldId id="449" r:id="rId20"/>
    <p:sldId id="436" r:id="rId21"/>
    <p:sldId id="445" r:id="rId22"/>
    <p:sldId id="451" r:id="rId23"/>
    <p:sldId id="452" r:id="rId24"/>
    <p:sldId id="447" r:id="rId25"/>
    <p:sldId id="414" r:id="rId26"/>
    <p:sldId id="432" r:id="rId27"/>
    <p:sldId id="427" r:id="rId28"/>
  </p:sldIdLst>
  <p:sldSz cx="9144000" cy="6858000" type="screen4x3"/>
  <p:notesSz cx="9866313" cy="6735763"/>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33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4467" autoAdjust="0"/>
  </p:normalViewPr>
  <p:slideViewPr>
    <p:cSldViewPr snapToGrid="0" snapToObjects="1">
      <p:cViewPr varScale="1">
        <p:scale>
          <a:sx n="56" d="100"/>
          <a:sy n="56" d="100"/>
        </p:scale>
        <p:origin x="1584" y="48"/>
      </p:cViewPr>
      <p:guideLst>
        <p:guide orient="horz" pos="220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zegoba\Downloads\ISG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oleObject" Target="file:///C:\Users\ilzegoba\Downloads\IM020%20(4).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lzegoba\Desktop\Anketu%20uzskait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lzegoba\Desktop\Anketu%20uzskait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lv-LV" dirty="0"/>
              <a:t>IKP  faktiskajās cenās (tūkst </a:t>
            </a:r>
            <a:r>
              <a:rPr lang="lv-LV" dirty="0" err="1"/>
              <a:t>euro</a:t>
            </a:r>
            <a:r>
              <a:rPr lang="lv-LV" dirty="0"/>
              <a:t>, 2015.g</a:t>
            </a:r>
            <a:r>
              <a:rPr lang="lv-LV" dirty="0" smtClean="0"/>
              <a:t>.)</a:t>
            </a:r>
          </a:p>
          <a:p>
            <a:pPr>
              <a:defRPr/>
            </a:pPr>
            <a:endParaRPr lang="lv-LV" dirty="0"/>
          </a:p>
        </c:rich>
      </c:tx>
      <c:layout>
        <c:manualLayout>
          <c:xMode val="edge"/>
          <c:yMode val="edge"/>
          <c:x val="0.16741407933189653"/>
          <c:y val="1.62193489425623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lv-LV"/>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5"/>
              <c:layout>
                <c:manualLayout>
                  <c:x val="0.13701762791892147"/>
                  <c:y val="-3.2437420771034794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730920073756788"/>
                      <c:h val="9.1899336768374001E-2"/>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[IKG10_110.xlsx]IKG10_110!$B$5:$B$10</c:f>
              <c:strCache>
                <c:ptCount val="6"/>
                <c:pt idx="0">
                  <c:v>Rīgas reģions</c:v>
                </c:pt>
                <c:pt idx="1">
                  <c:v>Pierīgas reģions</c:v>
                </c:pt>
                <c:pt idx="2">
                  <c:v>Vidzemes reģions</c:v>
                </c:pt>
                <c:pt idx="3">
                  <c:v>Kurzemes reģions</c:v>
                </c:pt>
                <c:pt idx="4">
                  <c:v>Zemgales reģions</c:v>
                </c:pt>
                <c:pt idx="5">
                  <c:v>Latgales reģions</c:v>
                </c:pt>
              </c:strCache>
            </c:strRef>
          </c:cat>
          <c:val>
            <c:numRef>
              <c:f>[IKG10_110.xlsx]IKG10_110!$C$5:$C$10</c:f>
              <c:numCache>
                <c:formatCode>0</c:formatCode>
                <c:ptCount val="6"/>
                <c:pt idx="0">
                  <c:v>13157621</c:v>
                </c:pt>
                <c:pt idx="1">
                  <c:v>3611709</c:v>
                </c:pt>
                <c:pt idx="2">
                  <c:v>1592028</c:v>
                </c:pt>
                <c:pt idx="3">
                  <c:v>2287829</c:v>
                </c:pt>
                <c:pt idx="4">
                  <c:v>1886192</c:v>
                </c:pt>
                <c:pt idx="5">
                  <c:v>1781187</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lv-LV" dirty="0">
                <a:solidFill>
                  <a:schemeClr val="tx1"/>
                </a:solidFill>
                <a:latin typeface="Arial" panose="020B0604020202020204" pitchFamily="34" charset="0"/>
                <a:cs typeface="Arial" panose="020B0604020202020204" pitchFamily="34" charset="0"/>
              </a:rPr>
              <a:t>Iedzīvotāju skaits statistiskajos </a:t>
            </a:r>
            <a:r>
              <a:rPr lang="lv-LV" dirty="0" smtClean="0">
                <a:solidFill>
                  <a:schemeClr val="tx1"/>
                </a:solidFill>
                <a:latin typeface="Arial" panose="020B0604020202020204" pitchFamily="34" charset="0"/>
                <a:cs typeface="Arial" panose="020B0604020202020204" pitchFamily="34" charset="0"/>
              </a:rPr>
              <a:t>reģionos, 2018.g.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lv-LV"/>
        </a:p>
      </c:txPr>
    </c:title>
    <c:autoTitleDeleted val="0"/>
    <c:plotArea>
      <c:layout/>
      <c:pieChart>
        <c:varyColors val="1"/>
        <c:ser>
          <c:idx val="0"/>
          <c:order val="0"/>
          <c:cat>
            <c:strRef>
              <c:f>'[ISG020.xlsx]ISG020'!$B$5:$B$10</c:f>
              <c:strCache>
                <c:ptCount val="6"/>
                <c:pt idx="0">
                  <c:v>Rīgas reģions</c:v>
                </c:pt>
                <c:pt idx="1">
                  <c:v>Pierīgas reģions</c:v>
                </c:pt>
                <c:pt idx="2">
                  <c:v>Vidzemes reģions</c:v>
                </c:pt>
                <c:pt idx="3">
                  <c:v>Kurzemes reģions</c:v>
                </c:pt>
                <c:pt idx="4">
                  <c:v>Zemgales reģions</c:v>
                </c:pt>
                <c:pt idx="5">
                  <c:v>Latgales reģions</c:v>
                </c:pt>
              </c:strCache>
            </c:strRef>
          </c:cat>
          <c:val>
            <c:numRef>
              <c:f>'[ISG020.xlsx]ISG020'!$C$5:$C$10</c:f>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'[ISG020.xlsx]ISG020'!$B$5:$B$10</c:f>
              <c:strCache>
                <c:ptCount val="6"/>
                <c:pt idx="0">
                  <c:v>Rīgas reģions</c:v>
                </c:pt>
                <c:pt idx="1">
                  <c:v>Pierīgas reģions</c:v>
                </c:pt>
                <c:pt idx="2">
                  <c:v>Vidzemes reģions</c:v>
                </c:pt>
                <c:pt idx="3">
                  <c:v>Kurzemes reģions</c:v>
                </c:pt>
                <c:pt idx="4">
                  <c:v>Zemgales reģions</c:v>
                </c:pt>
                <c:pt idx="5">
                  <c:v>Latgales reģions</c:v>
                </c:pt>
              </c:strCache>
            </c:strRef>
          </c:cat>
          <c:val>
            <c:numRef>
              <c:f>'[ISG020.xlsx]ISG020'!$D$5:$D$10</c:f>
              <c:numCache>
                <c:formatCode>0%</c:formatCode>
                <c:ptCount val="6"/>
                <c:pt idx="0">
                  <c:v>0.32980662010908929</c:v>
                </c:pt>
                <c:pt idx="1">
                  <c:v>0.18986248299841965</c:v>
                </c:pt>
                <c:pt idx="2">
                  <c:v>9.7444192684060363E-2</c:v>
                </c:pt>
                <c:pt idx="3">
                  <c:v>0.12563825393058961</c:v>
                </c:pt>
                <c:pt idx="4">
                  <c:v>0.1203275056232517</c:v>
                </c:pt>
                <c:pt idx="5">
                  <c:v>0.1369209446545894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275553914032119"/>
          <c:y val="0.85535182534317689"/>
          <c:w val="0.79724439991202645"/>
          <c:h val="0.114643668182079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lv-LV" sz="1800" b="1" i="0" baseline="0" dirty="0" smtClean="0">
                <a:effectLst/>
                <a:latin typeface="Arial" panose="020B0604020202020204" pitchFamily="34" charset="0"/>
                <a:cs typeface="Arial" panose="020B0604020202020204" pitchFamily="34" charset="0"/>
              </a:rPr>
              <a:t>Strādājošo mēneša vidējā darba samaksa statistiskajos reģionos 2001. - 2018. gadā (bruto, </a:t>
            </a:r>
            <a:r>
              <a:rPr lang="lv-LV" sz="1800" b="1" i="0" baseline="0" dirty="0" err="1" smtClean="0">
                <a:effectLst/>
                <a:latin typeface="Arial" panose="020B0604020202020204" pitchFamily="34" charset="0"/>
                <a:cs typeface="Arial" panose="020B0604020202020204" pitchFamily="34" charset="0"/>
              </a:rPr>
              <a:t>euro</a:t>
            </a:r>
            <a:r>
              <a:rPr lang="lv-LV" sz="1800" b="1" i="0" baseline="0" dirty="0" smtClean="0">
                <a:effectLst/>
                <a:latin typeface="Arial" panose="020B0604020202020204" pitchFamily="34" charset="0"/>
                <a:cs typeface="Arial" panose="020B0604020202020204" pitchFamily="34" charset="0"/>
              </a:rPr>
              <a:t>)</a:t>
            </a:r>
            <a:endParaRPr lang="lv-LV" dirty="0">
              <a:effectLst/>
              <a:latin typeface="Arial" panose="020B0604020202020204" pitchFamily="34" charset="0"/>
              <a:cs typeface="Arial" panose="020B0604020202020204" pitchFamily="34" charset="0"/>
            </a:endParaRPr>
          </a:p>
        </c:rich>
      </c:tx>
      <c:layout/>
      <c:overlay val="1"/>
    </c:title>
    <c:autoTitleDeleted val="0"/>
    <c:plotArea>
      <c:layout/>
      <c:barChart>
        <c:barDir val="col"/>
        <c:grouping val="clustered"/>
        <c:varyColors val="0"/>
        <c:ser>
          <c:idx val="0"/>
          <c:order val="0"/>
          <c:tx>
            <c:strRef>
              <c:f>Sheet1!$A$2</c:f>
              <c:strCache>
                <c:ptCount val="1"/>
                <c:pt idx="0">
                  <c:v>Rīga</c:v>
                </c:pt>
              </c:strCache>
            </c:strRef>
          </c:tx>
          <c:invertIfNegative val="0"/>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Sheet1!$B$2:$S$2</c:f>
              <c:numCache>
                <c:formatCode>0</c:formatCode>
                <c:ptCount val="18"/>
                <c:pt idx="0">
                  <c:v>261.25</c:v>
                </c:pt>
                <c:pt idx="1">
                  <c:v>284.25</c:v>
                </c:pt>
                <c:pt idx="2">
                  <c:v>316.5</c:v>
                </c:pt>
                <c:pt idx="3">
                  <c:v>337.75</c:v>
                </c:pt>
                <c:pt idx="4">
                  <c:v>398.25</c:v>
                </c:pt>
                <c:pt idx="5">
                  <c:v>492.5</c:v>
                </c:pt>
                <c:pt idx="6">
                  <c:v>642.5</c:v>
                </c:pt>
                <c:pt idx="7">
                  <c:v>771.25</c:v>
                </c:pt>
                <c:pt idx="8">
                  <c:v>751.5</c:v>
                </c:pt>
                <c:pt idx="9">
                  <c:v>723.75</c:v>
                </c:pt>
                <c:pt idx="10">
                  <c:v>756.5</c:v>
                </c:pt>
                <c:pt idx="11">
                  <c:v>778.25</c:v>
                </c:pt>
                <c:pt idx="12">
                  <c:v>814.5</c:v>
                </c:pt>
                <c:pt idx="13">
                  <c:v>868.75</c:v>
                </c:pt>
                <c:pt idx="14">
                  <c:v>925</c:v>
                </c:pt>
                <c:pt idx="15">
                  <c:v>970.5</c:v>
                </c:pt>
                <c:pt idx="16">
                  <c:v>1044.25</c:v>
                </c:pt>
                <c:pt idx="17">
                  <c:v>1106.5</c:v>
                </c:pt>
              </c:numCache>
            </c:numRef>
          </c:val>
        </c:ser>
        <c:ser>
          <c:idx val="1"/>
          <c:order val="1"/>
          <c:tx>
            <c:strRef>
              <c:f>Sheet1!$A$3</c:f>
              <c:strCache>
                <c:ptCount val="1"/>
                <c:pt idx="0">
                  <c:v>Pierīga</c:v>
                </c:pt>
              </c:strCache>
            </c:strRef>
          </c:tx>
          <c:invertIfNegative val="0"/>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Sheet1!$B$3:$S$3</c:f>
              <c:numCache>
                <c:formatCode>0</c:formatCode>
                <c:ptCount val="18"/>
                <c:pt idx="0">
                  <c:v>207</c:v>
                </c:pt>
                <c:pt idx="1">
                  <c:v>219.25</c:v>
                </c:pt>
                <c:pt idx="2">
                  <c:v>238</c:v>
                </c:pt>
                <c:pt idx="3">
                  <c:v>278.25</c:v>
                </c:pt>
                <c:pt idx="4">
                  <c:v>324</c:v>
                </c:pt>
                <c:pt idx="5">
                  <c:v>409</c:v>
                </c:pt>
                <c:pt idx="6">
                  <c:v>543</c:v>
                </c:pt>
                <c:pt idx="7">
                  <c:v>657.5</c:v>
                </c:pt>
                <c:pt idx="8">
                  <c:v>622.5</c:v>
                </c:pt>
                <c:pt idx="9">
                  <c:v>602.25</c:v>
                </c:pt>
                <c:pt idx="10">
                  <c:v>621.75</c:v>
                </c:pt>
                <c:pt idx="11">
                  <c:v>649.25</c:v>
                </c:pt>
                <c:pt idx="12">
                  <c:v>676.75</c:v>
                </c:pt>
                <c:pt idx="13">
                  <c:v>720.25</c:v>
                </c:pt>
                <c:pt idx="14">
                  <c:v>770</c:v>
                </c:pt>
                <c:pt idx="15">
                  <c:v>806</c:v>
                </c:pt>
                <c:pt idx="16">
                  <c:v>870.75</c:v>
                </c:pt>
                <c:pt idx="17">
                  <c:v>930.5</c:v>
                </c:pt>
              </c:numCache>
            </c:numRef>
          </c:val>
        </c:ser>
        <c:ser>
          <c:idx val="2"/>
          <c:order val="2"/>
          <c:tx>
            <c:strRef>
              <c:f>Sheet1!$A$4</c:f>
              <c:strCache>
                <c:ptCount val="1"/>
                <c:pt idx="0">
                  <c:v>Vidzeme</c:v>
                </c:pt>
              </c:strCache>
            </c:strRef>
          </c:tx>
          <c:invertIfNegative val="0"/>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Sheet1!$B$4:$S$4</c:f>
              <c:numCache>
                <c:formatCode>0</c:formatCode>
                <c:ptCount val="18"/>
                <c:pt idx="0">
                  <c:v>172.75</c:v>
                </c:pt>
                <c:pt idx="1">
                  <c:v>190.75</c:v>
                </c:pt>
                <c:pt idx="2">
                  <c:v>217.5</c:v>
                </c:pt>
                <c:pt idx="3">
                  <c:v>240.5</c:v>
                </c:pt>
                <c:pt idx="4">
                  <c:v>276.75</c:v>
                </c:pt>
                <c:pt idx="5">
                  <c:v>335</c:v>
                </c:pt>
                <c:pt idx="6">
                  <c:v>440</c:v>
                </c:pt>
                <c:pt idx="7">
                  <c:v>541.75</c:v>
                </c:pt>
                <c:pt idx="8">
                  <c:v>502.25</c:v>
                </c:pt>
                <c:pt idx="9">
                  <c:v>485</c:v>
                </c:pt>
                <c:pt idx="10">
                  <c:v>518</c:v>
                </c:pt>
                <c:pt idx="11">
                  <c:v>527.5</c:v>
                </c:pt>
                <c:pt idx="12">
                  <c:v>559.25</c:v>
                </c:pt>
                <c:pt idx="13">
                  <c:v>597.5</c:v>
                </c:pt>
                <c:pt idx="14">
                  <c:v>642.75</c:v>
                </c:pt>
                <c:pt idx="15">
                  <c:v>674.25</c:v>
                </c:pt>
                <c:pt idx="16">
                  <c:v>738.5</c:v>
                </c:pt>
                <c:pt idx="17">
                  <c:v>781</c:v>
                </c:pt>
              </c:numCache>
            </c:numRef>
          </c:val>
        </c:ser>
        <c:ser>
          <c:idx val="3"/>
          <c:order val="3"/>
          <c:tx>
            <c:strRef>
              <c:f>Sheet1!$A$5</c:f>
              <c:strCache>
                <c:ptCount val="1"/>
                <c:pt idx="0">
                  <c:v>Kurzeme</c:v>
                </c:pt>
              </c:strCache>
            </c:strRef>
          </c:tx>
          <c:invertIfNegative val="0"/>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Sheet1!$B$5:$S$5</c:f>
              <c:numCache>
                <c:formatCode>0</c:formatCode>
                <c:ptCount val="18"/>
                <c:pt idx="0">
                  <c:v>209.75</c:v>
                </c:pt>
                <c:pt idx="1">
                  <c:v>220.5</c:v>
                </c:pt>
                <c:pt idx="2">
                  <c:v>243.5</c:v>
                </c:pt>
                <c:pt idx="3">
                  <c:v>264.75</c:v>
                </c:pt>
                <c:pt idx="4">
                  <c:v>296.75</c:v>
                </c:pt>
                <c:pt idx="5">
                  <c:v>353.25</c:v>
                </c:pt>
                <c:pt idx="6">
                  <c:v>475</c:v>
                </c:pt>
                <c:pt idx="7">
                  <c:v>581.25</c:v>
                </c:pt>
                <c:pt idx="8">
                  <c:v>548.25</c:v>
                </c:pt>
                <c:pt idx="9">
                  <c:v>543.5</c:v>
                </c:pt>
                <c:pt idx="10">
                  <c:v>559</c:v>
                </c:pt>
                <c:pt idx="11">
                  <c:v>598</c:v>
                </c:pt>
                <c:pt idx="12">
                  <c:v>607.75</c:v>
                </c:pt>
                <c:pt idx="13">
                  <c:v>650.25</c:v>
                </c:pt>
                <c:pt idx="14">
                  <c:v>692.5</c:v>
                </c:pt>
                <c:pt idx="15">
                  <c:v>716.25</c:v>
                </c:pt>
                <c:pt idx="16">
                  <c:v>774.5</c:v>
                </c:pt>
                <c:pt idx="17">
                  <c:v>833</c:v>
                </c:pt>
              </c:numCache>
            </c:numRef>
          </c:val>
        </c:ser>
        <c:ser>
          <c:idx val="4"/>
          <c:order val="4"/>
          <c:tx>
            <c:strRef>
              <c:f>Sheet1!$A$6</c:f>
              <c:strCache>
                <c:ptCount val="1"/>
                <c:pt idx="0">
                  <c:v>Zemgale</c:v>
                </c:pt>
              </c:strCache>
            </c:strRef>
          </c:tx>
          <c:invertIfNegative val="0"/>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Sheet1!$B$6:$S$6</c:f>
              <c:numCache>
                <c:formatCode>0</c:formatCode>
                <c:ptCount val="18"/>
                <c:pt idx="0">
                  <c:v>179.5</c:v>
                </c:pt>
                <c:pt idx="1">
                  <c:v>199.5</c:v>
                </c:pt>
                <c:pt idx="2">
                  <c:v>224.25</c:v>
                </c:pt>
                <c:pt idx="3">
                  <c:v>247.5</c:v>
                </c:pt>
                <c:pt idx="4">
                  <c:v>285</c:v>
                </c:pt>
                <c:pt idx="5">
                  <c:v>349</c:v>
                </c:pt>
                <c:pt idx="6">
                  <c:v>462.5</c:v>
                </c:pt>
                <c:pt idx="7">
                  <c:v>563.25</c:v>
                </c:pt>
                <c:pt idx="8">
                  <c:v>525</c:v>
                </c:pt>
                <c:pt idx="9">
                  <c:v>507.25</c:v>
                </c:pt>
                <c:pt idx="10">
                  <c:v>546.5</c:v>
                </c:pt>
                <c:pt idx="11">
                  <c:v>570.75</c:v>
                </c:pt>
                <c:pt idx="12">
                  <c:v>597</c:v>
                </c:pt>
                <c:pt idx="13">
                  <c:v>644.25</c:v>
                </c:pt>
                <c:pt idx="14">
                  <c:v>683</c:v>
                </c:pt>
                <c:pt idx="15">
                  <c:v>724.25</c:v>
                </c:pt>
                <c:pt idx="16">
                  <c:v>785.5</c:v>
                </c:pt>
                <c:pt idx="17">
                  <c:v>822.5</c:v>
                </c:pt>
              </c:numCache>
            </c:numRef>
          </c:val>
        </c:ser>
        <c:ser>
          <c:idx val="5"/>
          <c:order val="5"/>
          <c:tx>
            <c:strRef>
              <c:f>Sheet1!$A$7</c:f>
              <c:strCache>
                <c:ptCount val="1"/>
                <c:pt idx="0">
                  <c:v>Latgale</c:v>
                </c:pt>
              </c:strCache>
            </c:strRef>
          </c:tx>
          <c:invertIfNegative val="0"/>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Sheet1!$B$7:$S$7</c:f>
              <c:numCache>
                <c:formatCode>0</c:formatCode>
                <c:ptCount val="18"/>
                <c:pt idx="0">
                  <c:v>162</c:v>
                </c:pt>
                <c:pt idx="1">
                  <c:v>175.25</c:v>
                </c:pt>
                <c:pt idx="2">
                  <c:v>198.75</c:v>
                </c:pt>
                <c:pt idx="3">
                  <c:v>225.25</c:v>
                </c:pt>
                <c:pt idx="4">
                  <c:v>252.25</c:v>
                </c:pt>
                <c:pt idx="5">
                  <c:v>303.5</c:v>
                </c:pt>
                <c:pt idx="6">
                  <c:v>393.75</c:v>
                </c:pt>
                <c:pt idx="7">
                  <c:v>485</c:v>
                </c:pt>
                <c:pt idx="8">
                  <c:v>454.25</c:v>
                </c:pt>
                <c:pt idx="9">
                  <c:v>439.25</c:v>
                </c:pt>
                <c:pt idx="10">
                  <c:v>468</c:v>
                </c:pt>
                <c:pt idx="11">
                  <c:v>475.25</c:v>
                </c:pt>
                <c:pt idx="12">
                  <c:v>490.25</c:v>
                </c:pt>
                <c:pt idx="13">
                  <c:v>521.5</c:v>
                </c:pt>
                <c:pt idx="14">
                  <c:v>564</c:v>
                </c:pt>
                <c:pt idx="15">
                  <c:v>592</c:v>
                </c:pt>
                <c:pt idx="16">
                  <c:v>640</c:v>
                </c:pt>
                <c:pt idx="17">
                  <c:v>683.5</c:v>
                </c:pt>
              </c:numCache>
            </c:numRef>
          </c:val>
        </c:ser>
        <c:dLbls>
          <c:showLegendKey val="0"/>
          <c:showVal val="0"/>
          <c:showCatName val="0"/>
          <c:showSerName val="0"/>
          <c:showPercent val="0"/>
          <c:showBubbleSize val="0"/>
        </c:dLbls>
        <c:gapWidth val="75"/>
        <c:axId val="339534296"/>
        <c:axId val="339539000"/>
      </c:barChart>
      <c:catAx>
        <c:axId val="339534296"/>
        <c:scaling>
          <c:orientation val="minMax"/>
        </c:scaling>
        <c:delete val="0"/>
        <c:axPos val="b"/>
        <c:numFmt formatCode="General" sourceLinked="1"/>
        <c:majorTickMark val="none"/>
        <c:minorTickMark val="none"/>
        <c:tickLblPos val="nextTo"/>
        <c:crossAx val="339539000"/>
        <c:crosses val="autoZero"/>
        <c:auto val="1"/>
        <c:lblAlgn val="ctr"/>
        <c:lblOffset val="100"/>
        <c:noMultiLvlLbl val="0"/>
      </c:catAx>
      <c:valAx>
        <c:axId val="339539000"/>
        <c:scaling>
          <c:orientation val="minMax"/>
        </c:scaling>
        <c:delete val="0"/>
        <c:axPos val="l"/>
        <c:numFmt formatCode="0" sourceLinked="1"/>
        <c:majorTickMark val="none"/>
        <c:minorTickMark val="none"/>
        <c:tickLblPos val="nextTo"/>
        <c:crossAx val="339534296"/>
        <c:crosses val="autoZero"/>
        <c:crossBetween val="between"/>
      </c:valAx>
    </c:plotArea>
    <c:legend>
      <c:legendPos val="b"/>
      <c:layout/>
      <c:overlay val="0"/>
      <c:txPr>
        <a:bodyPr/>
        <a:lstStyle/>
        <a:p>
          <a:pPr>
            <a:defRPr sz="1050">
              <a:latin typeface="Arial" panose="020B0604020202020204" pitchFamily="34" charset="0"/>
              <a:cs typeface="Arial" panose="020B0604020202020204" pitchFamily="34" charset="0"/>
            </a:defRPr>
          </a:pPr>
          <a:endParaRPr lang="lv-LV"/>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rPr>
              <a:t>Migrācijas saldo un dabiskais pieaugums </a:t>
            </a:r>
            <a:r>
              <a:rPr lang="lv-LV"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2017.g</a:t>
            </a:r>
            <a:r>
              <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lv-LV"/>
        </a:p>
      </c:txPr>
    </c:title>
    <c:autoTitleDeleted val="0"/>
    <c:plotArea>
      <c:layout/>
      <c:barChart>
        <c:barDir val="bar"/>
        <c:grouping val="clustered"/>
        <c:varyColors val="0"/>
        <c:ser>
          <c:idx val="0"/>
          <c:order val="0"/>
          <c:tx>
            <c:strRef>
              <c:f>'[IM020 (4).xlsx]IM020'!$C$5</c:f>
              <c:strCache>
                <c:ptCount val="1"/>
                <c:pt idx="0">
                  <c:v>Mirušie</c:v>
                </c:pt>
              </c:strCache>
            </c:strRef>
          </c:tx>
          <c:spPr>
            <a:solidFill>
              <a:schemeClr val="accent1"/>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(4).xlsx]IM020'!$C$6:$C$11</c:f>
            </c:numRef>
          </c:val>
        </c:ser>
        <c:ser>
          <c:idx val="1"/>
          <c:order val="1"/>
          <c:tx>
            <c:strRef>
              <c:f>'[IM020 (4).xlsx]IM020'!$D$5</c:f>
              <c:strCache>
                <c:ptCount val="1"/>
              </c:strCache>
            </c:strRef>
          </c:tx>
          <c:spPr>
            <a:solidFill>
              <a:schemeClr val="accent2"/>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(4).xlsx]IM020'!$D$6:$D$11</c:f>
            </c:numRef>
          </c:val>
        </c:ser>
        <c:ser>
          <c:idx val="2"/>
          <c:order val="2"/>
          <c:tx>
            <c:strRef>
              <c:f>'[IM020 (4).xlsx]IM020'!$E$5</c:f>
              <c:strCache>
                <c:ptCount val="1"/>
                <c:pt idx="0">
                  <c:v>Dabiskais pieaugums 2017</c:v>
                </c:pt>
              </c:strCache>
            </c:strRef>
          </c:tx>
          <c:spPr>
            <a:solidFill>
              <a:schemeClr val="accent3"/>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(4).xlsx]IM020'!$E$6:$E$11</c:f>
              <c:numCache>
                <c:formatCode>#,##0</c:formatCode>
                <c:ptCount val="6"/>
                <c:pt idx="0">
                  <c:v>-1996</c:v>
                </c:pt>
                <c:pt idx="1">
                  <c:v>44</c:v>
                </c:pt>
                <c:pt idx="2">
                  <c:v>-1088</c:v>
                </c:pt>
                <c:pt idx="3">
                  <c:v>-1378</c:v>
                </c:pt>
                <c:pt idx="4">
                  <c:v>-859</c:v>
                </c:pt>
                <c:pt idx="5">
                  <c:v>-2652</c:v>
                </c:pt>
              </c:numCache>
            </c:numRef>
          </c:val>
        </c:ser>
        <c:ser>
          <c:idx val="3"/>
          <c:order val="3"/>
          <c:tx>
            <c:strRef>
              <c:f>'[IM020 (4).xlsx]IM020'!$F$5</c:f>
              <c:strCache>
                <c:ptCount val="1"/>
                <c:pt idx="0">
                  <c:v>Migrācijas saldo</c:v>
                </c:pt>
              </c:strCache>
            </c:strRef>
          </c:tx>
          <c:spPr>
            <a:solidFill>
              <a:schemeClr val="accent4"/>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(4).xlsx]IM020'!$F$6:$F$11</c:f>
              <c:numCache>
                <c:formatCode>General</c:formatCode>
                <c:ptCount val="6"/>
                <c:pt idx="0">
                  <c:v>-1456</c:v>
                </c:pt>
                <c:pt idx="1">
                  <c:v>2268</c:v>
                </c:pt>
                <c:pt idx="2">
                  <c:v>-2212</c:v>
                </c:pt>
                <c:pt idx="3">
                  <c:v>-1907</c:v>
                </c:pt>
                <c:pt idx="4">
                  <c:v>-1799</c:v>
                </c:pt>
                <c:pt idx="5">
                  <c:v>-2702</c:v>
                </c:pt>
              </c:numCache>
            </c:numRef>
          </c:val>
        </c:ser>
        <c:dLbls>
          <c:showLegendKey val="0"/>
          <c:showVal val="0"/>
          <c:showCatName val="0"/>
          <c:showSerName val="0"/>
          <c:showPercent val="0"/>
          <c:showBubbleSize val="0"/>
        </c:dLbls>
        <c:gapWidth val="182"/>
        <c:axId val="336961536"/>
        <c:axId val="336959968"/>
      </c:barChart>
      <c:catAx>
        <c:axId val="336961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v-LV"/>
          </a:p>
        </c:txPr>
        <c:crossAx val="336959968"/>
        <c:crosses val="autoZero"/>
        <c:auto val="1"/>
        <c:lblAlgn val="ctr"/>
        <c:lblOffset val="100"/>
        <c:noMultiLvlLbl val="0"/>
      </c:catAx>
      <c:valAx>
        <c:axId val="336959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lv-LV"/>
          </a:p>
        </c:txPr>
        <c:crossAx val="336961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0" i="0" u="none" strike="noStrike" baseline="0">
                <a:effectLst/>
              </a:rPr>
              <a:t>Pieprasījuma apjoms ar 3 projektu ierobežojumu</a:t>
            </a:r>
            <a:endParaRPr lang="lv-LV"/>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dLbl>
              <c:idx val="6"/>
              <c:layout>
                <c:manualLayout>
                  <c:x val="1.6666666666666666E-2"/>
                  <c:y val="-2.1218890680033321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Apkopojums!$A$126:$A$132</c:f>
              <c:strCache>
                <c:ptCount val="7"/>
                <c:pt idx="0">
                  <c:v>Uzņēmējdarbības infrastruktūra</c:v>
                </c:pt>
                <c:pt idx="1">
                  <c:v>Tiešs atbalsts uzņēmējiem</c:v>
                </c:pt>
                <c:pt idx="2">
                  <c:v>Energoefektivitāte</c:v>
                </c:pt>
                <c:pt idx="3">
                  <c:v>Daba/tūrisms un kultūra</c:v>
                </c:pt>
                <c:pt idx="4">
                  <c:v>Publiskā ārtelpa un ielas</c:v>
                </c:pt>
                <c:pt idx="5">
                  <c:v>Pašvaldību ceļi</c:v>
                </c:pt>
                <c:pt idx="6">
                  <c:v>Cita veida atbalsts</c:v>
                </c:pt>
              </c:strCache>
            </c:strRef>
          </c:cat>
          <c:val>
            <c:numRef>
              <c:f>Apkopojums!$B$126:$B$132</c:f>
              <c:numCache>
                <c:formatCode>#,##0</c:formatCode>
                <c:ptCount val="7"/>
                <c:pt idx="0">
                  <c:v>595937226.60000002</c:v>
                </c:pt>
                <c:pt idx="1">
                  <c:v>212546000</c:v>
                </c:pt>
                <c:pt idx="2">
                  <c:v>320180950</c:v>
                </c:pt>
                <c:pt idx="3">
                  <c:v>367427345.32999998</c:v>
                </c:pt>
                <c:pt idx="4">
                  <c:v>429815743</c:v>
                </c:pt>
                <c:pt idx="5">
                  <c:v>657651171.26312852</c:v>
                </c:pt>
                <c:pt idx="6">
                  <c:v>620707382</c:v>
                </c:pt>
              </c:numCache>
            </c:numRef>
          </c:val>
        </c:ser>
        <c:dLbls>
          <c:showLegendKey val="0"/>
          <c:showVal val="0"/>
          <c:showCatName val="0"/>
          <c:showSerName val="0"/>
          <c:showPercent val="0"/>
          <c:showBubbleSize val="0"/>
        </c:dLbls>
        <c:gapWidth val="219"/>
        <c:overlap val="-27"/>
        <c:axId val="336961928"/>
        <c:axId val="336960752"/>
      </c:barChart>
      <c:catAx>
        <c:axId val="33696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6960752"/>
        <c:crosses val="autoZero"/>
        <c:auto val="1"/>
        <c:lblAlgn val="ctr"/>
        <c:lblOffset val="100"/>
        <c:noMultiLvlLbl val="0"/>
      </c:catAx>
      <c:valAx>
        <c:axId val="33696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6961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0" i="0" u="none" strike="noStrike" baseline="0" dirty="0" smtClean="0">
                <a:effectLst/>
              </a:rPr>
              <a:t>RPR pieprasījuma </a:t>
            </a:r>
            <a:r>
              <a:rPr lang="lv-LV" sz="1400" b="0" i="0" u="none" strike="noStrike" baseline="0" dirty="0">
                <a:effectLst/>
              </a:rPr>
              <a:t>apjoms ar 3 projektu ierobežojumu</a:t>
            </a:r>
            <a:endParaRPr lang="lv-LV"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dLbl>
              <c:idx val="6"/>
              <c:layout>
                <c:manualLayout>
                  <c:x val="1.6666666666666666E-2"/>
                  <c:y val="-2.1218890680033321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RPR!$A$37:$A$43</c:f>
              <c:strCache>
                <c:ptCount val="7"/>
                <c:pt idx="0">
                  <c:v>Uzņēmējdarbības infrastruktūra</c:v>
                </c:pt>
                <c:pt idx="1">
                  <c:v>Tiešs atbalsts uzņēmējiem</c:v>
                </c:pt>
                <c:pt idx="2">
                  <c:v>Energoefektivitāte</c:v>
                </c:pt>
                <c:pt idx="3">
                  <c:v>Daba/tūrisms un kultūra</c:v>
                </c:pt>
                <c:pt idx="4">
                  <c:v>Publiskā ārtelpa un ielas</c:v>
                </c:pt>
                <c:pt idx="5">
                  <c:v>Pašvaldību ceļi</c:v>
                </c:pt>
                <c:pt idx="6">
                  <c:v>Cita veida atbalsts</c:v>
                </c:pt>
              </c:strCache>
            </c:strRef>
          </c:cat>
          <c:val>
            <c:numRef>
              <c:f>RPR!$B$37:$B$43</c:f>
              <c:numCache>
                <c:formatCode>#,##0</c:formatCode>
                <c:ptCount val="7"/>
                <c:pt idx="0">
                  <c:v>193278500</c:v>
                </c:pt>
                <c:pt idx="1">
                  <c:v>44107000</c:v>
                </c:pt>
                <c:pt idx="2">
                  <c:v>109915000</c:v>
                </c:pt>
                <c:pt idx="3">
                  <c:v>113370000</c:v>
                </c:pt>
                <c:pt idx="4">
                  <c:v>192190750</c:v>
                </c:pt>
                <c:pt idx="5">
                  <c:v>244937600</c:v>
                </c:pt>
                <c:pt idx="6">
                  <c:v>291154910</c:v>
                </c:pt>
              </c:numCache>
            </c:numRef>
          </c:val>
        </c:ser>
        <c:dLbls>
          <c:showLegendKey val="0"/>
          <c:showVal val="0"/>
          <c:showCatName val="0"/>
          <c:showSerName val="0"/>
          <c:showPercent val="0"/>
          <c:showBubbleSize val="0"/>
        </c:dLbls>
        <c:gapWidth val="219"/>
        <c:overlap val="-27"/>
        <c:axId val="336963888"/>
        <c:axId val="336964672"/>
      </c:barChart>
      <c:catAx>
        <c:axId val="33696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6964672"/>
        <c:crosses val="autoZero"/>
        <c:auto val="1"/>
        <c:lblAlgn val="ctr"/>
        <c:lblOffset val="100"/>
        <c:noMultiLvlLbl val="0"/>
      </c:catAx>
      <c:valAx>
        <c:axId val="33696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696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DA794-5D51-4A21-962A-95806DB3723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E376BD61-CBA7-4B4A-B6BF-41654637D5D9}">
      <dgm:prSet phldrT="[Text]" custT="1"/>
      <dgm:spPr/>
      <dgm:t>
        <a:bodyPr/>
        <a:lstStyle/>
        <a:p>
          <a:pPr rtl="0"/>
          <a:r>
            <a:rPr lang="lv-LV" sz="2000" b="1" i="0" u="none" strike="noStrike" cap="none" spc="0" baseline="0" dirty="0" smtClean="0">
              <a:solidFill>
                <a:srgbClr val="FFFFFF"/>
              </a:solidFill>
              <a:uFillTx/>
              <a:latin typeface="Verdana" panose="020B0604030504040204" pitchFamily="34" charset="0"/>
              <a:ea typeface="Verdana" panose="020B0604030504040204" pitchFamily="34" charset="0"/>
              <a:cs typeface="Verdana" panose="020B0604030504040204" pitchFamily="34" charset="0"/>
            </a:rPr>
            <a:t>Reģioni un pašvaldība kā attīstības virzītājs</a:t>
          </a:r>
          <a:endParaRPr lang="en-GB" sz="2000" b="1" dirty="0">
            <a:latin typeface="Verdana" panose="020B0604030504040204" pitchFamily="34" charset="0"/>
            <a:ea typeface="Verdana" panose="020B0604030504040204" pitchFamily="34" charset="0"/>
            <a:cs typeface="Verdana" panose="020B0604030504040204" pitchFamily="34" charset="0"/>
          </a:endParaRPr>
        </a:p>
      </dgm:t>
    </dgm:pt>
    <dgm:pt modelId="{ECB9B05F-60D8-4204-A588-194DD7179FA4}" type="parTrans" cxnId="{A691041C-2C93-4559-866D-F283B96D8CB3}">
      <dgm:prSet/>
      <dgm:spPr/>
      <dgm:t>
        <a:bodyPr/>
        <a:lstStyle/>
        <a:p>
          <a:endParaRPr lang="en-GB" sz="2000"/>
        </a:p>
      </dgm:t>
    </dgm:pt>
    <dgm:pt modelId="{D4F8A826-4B21-41C2-8470-C34EB957D5C4}" type="sibTrans" cxnId="{A691041C-2C93-4559-866D-F283B96D8CB3}">
      <dgm:prSet custT="1"/>
      <dgm:spPr/>
      <dgm:t>
        <a:bodyPr/>
        <a:lstStyle/>
        <a:p>
          <a:endParaRPr lang="en-GB" sz="4400"/>
        </a:p>
      </dgm:t>
    </dgm:pt>
    <dgm:pt modelId="{8735A93C-FE19-4526-A967-4F13B5E55C88}">
      <dgm:prSet phldrT="[Text]" custT="1"/>
      <dgm:spPr/>
      <dgm:t>
        <a:bodyPr/>
        <a:lstStyle/>
        <a:p>
          <a:r>
            <a:rPr lang="lv-LV" sz="2400" b="1" dirty="0" smtClean="0">
              <a:latin typeface="Verdana" panose="020B0604030504040204" pitchFamily="34" charset="0"/>
              <a:ea typeface="Verdana" panose="020B0604030504040204" pitchFamily="34" charset="0"/>
              <a:cs typeface="Verdana" panose="020B0604030504040204" pitchFamily="34" charset="0"/>
            </a:rPr>
            <a:t>Pakalpojumu efektivitāte</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3FF30DA7-26D2-43C2-B9E3-9F9A8C47A962}" type="parTrans" cxnId="{2CD8055C-7007-405C-AE33-7658FBB284C8}">
      <dgm:prSet/>
      <dgm:spPr/>
      <dgm:t>
        <a:bodyPr/>
        <a:lstStyle/>
        <a:p>
          <a:endParaRPr lang="en-GB" sz="2000"/>
        </a:p>
      </dgm:t>
    </dgm:pt>
    <dgm:pt modelId="{8E5D300B-06A6-4681-B6BE-2A81742E8B52}" type="sibTrans" cxnId="{2CD8055C-7007-405C-AE33-7658FBB284C8}">
      <dgm:prSet custT="1"/>
      <dgm:spPr>
        <a:noFill/>
      </dgm:spPr>
      <dgm:t>
        <a:bodyPr/>
        <a:lstStyle/>
        <a:p>
          <a:endParaRPr lang="en-GB" sz="1600"/>
        </a:p>
      </dgm:t>
    </dgm:pt>
    <dgm:pt modelId="{59B05F2F-B1E7-4350-A934-D48B450332B5}">
      <dgm:prSet phldrT="[Text]" custT="1"/>
      <dgm:spPr/>
      <dgm:t>
        <a:bodyPr/>
        <a:lstStyle/>
        <a:p>
          <a:r>
            <a:rPr lang="lv-LV" sz="2400" b="1" dirty="0" smtClean="0">
              <a:latin typeface="Verdana" panose="020B0604030504040204" pitchFamily="34" charset="0"/>
              <a:ea typeface="Verdana" panose="020B0604030504040204" pitchFamily="34" charset="0"/>
              <a:cs typeface="Verdana" panose="020B0604030504040204" pitchFamily="34" charset="0"/>
            </a:rPr>
            <a:t>Uzņēmējdarbības atbalsts</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26C905D1-D9F7-4704-9EC2-2E8DC10CD2DE}" type="parTrans" cxnId="{B76003D8-CA57-40DD-8309-94D8EBBEE8D0}">
      <dgm:prSet/>
      <dgm:spPr/>
      <dgm:t>
        <a:bodyPr/>
        <a:lstStyle/>
        <a:p>
          <a:endParaRPr lang="en-GB" sz="2000"/>
        </a:p>
      </dgm:t>
    </dgm:pt>
    <dgm:pt modelId="{5A0F6A86-1894-4AA1-B058-E6EE9409F847}" type="sibTrans" cxnId="{B76003D8-CA57-40DD-8309-94D8EBBEE8D0}">
      <dgm:prSet custT="1"/>
      <dgm:spPr/>
      <dgm:t>
        <a:bodyPr/>
        <a:lstStyle/>
        <a:p>
          <a:endParaRPr lang="en-GB" sz="4400" dirty="0"/>
        </a:p>
      </dgm:t>
    </dgm:pt>
    <dgm:pt modelId="{5ECDDB68-5840-4EC4-8236-582975C88902}" type="pres">
      <dgm:prSet presAssocID="{806DA794-5D51-4A21-962A-95806DB37230}" presName="Name0" presStyleCnt="0">
        <dgm:presLayoutVars>
          <dgm:dir/>
          <dgm:resizeHandles val="exact"/>
        </dgm:presLayoutVars>
      </dgm:prSet>
      <dgm:spPr/>
      <dgm:t>
        <a:bodyPr/>
        <a:lstStyle/>
        <a:p>
          <a:endParaRPr lang="en-GB"/>
        </a:p>
      </dgm:t>
    </dgm:pt>
    <dgm:pt modelId="{BA9FD485-8A5D-4AAF-A388-4C683E5EC93A}" type="pres">
      <dgm:prSet presAssocID="{E376BD61-CBA7-4B4A-B6BF-41654637D5D9}" presName="node" presStyleLbl="node1" presStyleIdx="0" presStyleCnt="3" custScaleX="128703">
        <dgm:presLayoutVars>
          <dgm:bulletEnabled val="1"/>
        </dgm:presLayoutVars>
      </dgm:prSet>
      <dgm:spPr/>
      <dgm:t>
        <a:bodyPr/>
        <a:lstStyle/>
        <a:p>
          <a:endParaRPr lang="en-GB"/>
        </a:p>
      </dgm:t>
    </dgm:pt>
    <dgm:pt modelId="{16CB5888-C6B2-4B56-8E2D-F16B4321EBF7}" type="pres">
      <dgm:prSet presAssocID="{D4F8A826-4B21-41C2-8470-C34EB957D5C4}" presName="sibTrans" presStyleLbl="sibTrans2D1" presStyleIdx="0" presStyleCnt="3" custAng="16520318" custScaleX="164652" custScaleY="301464" custLinFactNeighborX="-2079" custLinFactNeighborY="12587"/>
      <dgm:spPr>
        <a:prstGeom prst="downArrow">
          <a:avLst/>
        </a:prstGeom>
      </dgm:spPr>
      <dgm:t>
        <a:bodyPr/>
        <a:lstStyle/>
        <a:p>
          <a:endParaRPr lang="en-GB"/>
        </a:p>
      </dgm:t>
    </dgm:pt>
    <dgm:pt modelId="{378305E4-FB96-4463-AEAD-5F4C885394B9}" type="pres">
      <dgm:prSet presAssocID="{D4F8A826-4B21-41C2-8470-C34EB957D5C4}" presName="connectorText" presStyleLbl="sibTrans2D1" presStyleIdx="0" presStyleCnt="3"/>
      <dgm:spPr/>
      <dgm:t>
        <a:bodyPr/>
        <a:lstStyle/>
        <a:p>
          <a:endParaRPr lang="en-GB"/>
        </a:p>
      </dgm:t>
    </dgm:pt>
    <dgm:pt modelId="{5AA9DB4C-20D7-418F-866D-ED6DA0A28DBE}" type="pres">
      <dgm:prSet presAssocID="{8735A93C-FE19-4526-A967-4F13B5E55C88}" presName="node" presStyleLbl="node1" presStyleIdx="1" presStyleCnt="3" custScaleX="122551" custRadScaleRad="132231" custRadScaleInc="-26234">
        <dgm:presLayoutVars>
          <dgm:bulletEnabled val="1"/>
        </dgm:presLayoutVars>
      </dgm:prSet>
      <dgm:spPr/>
      <dgm:t>
        <a:bodyPr/>
        <a:lstStyle/>
        <a:p>
          <a:endParaRPr lang="en-GB"/>
        </a:p>
      </dgm:t>
    </dgm:pt>
    <dgm:pt modelId="{1D0B977E-773A-431C-A6E7-2457FFBDD939}" type="pres">
      <dgm:prSet presAssocID="{8E5D300B-06A6-4681-B6BE-2A81742E8B52}" presName="sibTrans" presStyleLbl="sibTrans2D1" presStyleIdx="1" presStyleCnt="3"/>
      <dgm:spPr/>
      <dgm:t>
        <a:bodyPr/>
        <a:lstStyle/>
        <a:p>
          <a:endParaRPr lang="en-GB"/>
        </a:p>
      </dgm:t>
    </dgm:pt>
    <dgm:pt modelId="{0074A18D-1A44-4BA3-A148-06154C205544}" type="pres">
      <dgm:prSet presAssocID="{8E5D300B-06A6-4681-B6BE-2A81742E8B52}" presName="connectorText" presStyleLbl="sibTrans2D1" presStyleIdx="1" presStyleCnt="3"/>
      <dgm:spPr/>
      <dgm:t>
        <a:bodyPr/>
        <a:lstStyle/>
        <a:p>
          <a:endParaRPr lang="en-GB"/>
        </a:p>
      </dgm:t>
    </dgm:pt>
    <dgm:pt modelId="{EAB0A3BE-D23F-433E-AD48-A2CA8815B6AC}" type="pres">
      <dgm:prSet presAssocID="{59B05F2F-B1E7-4350-A934-D48B450332B5}" presName="node" presStyleLbl="node1" presStyleIdx="2" presStyleCnt="3" custScaleX="146926" custRadScaleRad="134637" custRadScaleInc="24697">
        <dgm:presLayoutVars>
          <dgm:bulletEnabled val="1"/>
        </dgm:presLayoutVars>
      </dgm:prSet>
      <dgm:spPr/>
      <dgm:t>
        <a:bodyPr/>
        <a:lstStyle/>
        <a:p>
          <a:endParaRPr lang="en-GB"/>
        </a:p>
      </dgm:t>
    </dgm:pt>
    <dgm:pt modelId="{7079C9D4-2EC5-4E82-BB76-60BA9641056D}" type="pres">
      <dgm:prSet presAssocID="{5A0F6A86-1894-4AA1-B058-E6EE9409F847}" presName="sibTrans" presStyleLbl="sibTrans2D1" presStyleIdx="2" presStyleCnt="3" custAng="5143296" custScaleX="174750" custScaleY="293267"/>
      <dgm:spPr>
        <a:prstGeom prst="downArrow">
          <a:avLst/>
        </a:prstGeom>
      </dgm:spPr>
      <dgm:t>
        <a:bodyPr/>
        <a:lstStyle/>
        <a:p>
          <a:endParaRPr lang="en-GB"/>
        </a:p>
      </dgm:t>
    </dgm:pt>
    <dgm:pt modelId="{646D9B33-03BA-4284-8305-2BB16D3270AD}" type="pres">
      <dgm:prSet presAssocID="{5A0F6A86-1894-4AA1-B058-E6EE9409F847}" presName="connectorText" presStyleLbl="sibTrans2D1" presStyleIdx="2" presStyleCnt="3"/>
      <dgm:spPr/>
      <dgm:t>
        <a:bodyPr/>
        <a:lstStyle/>
        <a:p>
          <a:endParaRPr lang="en-GB"/>
        </a:p>
      </dgm:t>
    </dgm:pt>
  </dgm:ptLst>
  <dgm:cxnLst>
    <dgm:cxn modelId="{54B46026-5A0B-4E02-B586-F8C098103C04}" type="presOf" srcId="{8735A93C-FE19-4526-A967-4F13B5E55C88}" destId="{5AA9DB4C-20D7-418F-866D-ED6DA0A28DBE}" srcOrd="0" destOrd="0" presId="urn:microsoft.com/office/officeart/2005/8/layout/cycle7"/>
    <dgm:cxn modelId="{A691041C-2C93-4559-866D-F283B96D8CB3}" srcId="{806DA794-5D51-4A21-962A-95806DB37230}" destId="{E376BD61-CBA7-4B4A-B6BF-41654637D5D9}" srcOrd="0" destOrd="0" parTransId="{ECB9B05F-60D8-4204-A588-194DD7179FA4}" sibTransId="{D4F8A826-4B21-41C2-8470-C34EB957D5C4}"/>
    <dgm:cxn modelId="{B76003D8-CA57-40DD-8309-94D8EBBEE8D0}" srcId="{806DA794-5D51-4A21-962A-95806DB37230}" destId="{59B05F2F-B1E7-4350-A934-D48B450332B5}" srcOrd="2" destOrd="0" parTransId="{26C905D1-D9F7-4704-9EC2-2E8DC10CD2DE}" sibTransId="{5A0F6A86-1894-4AA1-B058-E6EE9409F847}"/>
    <dgm:cxn modelId="{C4514F5E-7777-4EBD-B576-DD1F9DC1EB68}" type="presOf" srcId="{806DA794-5D51-4A21-962A-95806DB37230}" destId="{5ECDDB68-5840-4EC4-8236-582975C88902}" srcOrd="0" destOrd="0" presId="urn:microsoft.com/office/officeart/2005/8/layout/cycle7"/>
    <dgm:cxn modelId="{49D13EBB-E80A-4540-B4FD-C0DEBF6FC94D}" type="presOf" srcId="{59B05F2F-B1E7-4350-A934-D48B450332B5}" destId="{EAB0A3BE-D23F-433E-AD48-A2CA8815B6AC}" srcOrd="0" destOrd="0" presId="urn:microsoft.com/office/officeart/2005/8/layout/cycle7"/>
    <dgm:cxn modelId="{09F30806-F370-4E66-A593-591E4A4850DC}" type="presOf" srcId="{5A0F6A86-1894-4AA1-B058-E6EE9409F847}" destId="{7079C9D4-2EC5-4E82-BB76-60BA9641056D}" srcOrd="0" destOrd="0" presId="urn:microsoft.com/office/officeart/2005/8/layout/cycle7"/>
    <dgm:cxn modelId="{61BAE014-EC9D-48BA-80B7-96100B56939D}" type="presOf" srcId="{D4F8A826-4B21-41C2-8470-C34EB957D5C4}" destId="{378305E4-FB96-4463-AEAD-5F4C885394B9}" srcOrd="1" destOrd="0" presId="urn:microsoft.com/office/officeart/2005/8/layout/cycle7"/>
    <dgm:cxn modelId="{8B9E398C-95F0-48AC-A3D0-4CDB7CC6580B}" type="presOf" srcId="{8E5D300B-06A6-4681-B6BE-2A81742E8B52}" destId="{1D0B977E-773A-431C-A6E7-2457FFBDD939}" srcOrd="0" destOrd="0" presId="urn:microsoft.com/office/officeart/2005/8/layout/cycle7"/>
    <dgm:cxn modelId="{54B804E9-2C28-4014-880F-FEF9ED512D55}" type="presOf" srcId="{8E5D300B-06A6-4681-B6BE-2A81742E8B52}" destId="{0074A18D-1A44-4BA3-A148-06154C205544}" srcOrd="1" destOrd="0" presId="urn:microsoft.com/office/officeart/2005/8/layout/cycle7"/>
    <dgm:cxn modelId="{C0124B29-E2C2-4DA6-8137-148D7B7CC488}" type="presOf" srcId="{E376BD61-CBA7-4B4A-B6BF-41654637D5D9}" destId="{BA9FD485-8A5D-4AAF-A388-4C683E5EC93A}" srcOrd="0" destOrd="0" presId="urn:microsoft.com/office/officeart/2005/8/layout/cycle7"/>
    <dgm:cxn modelId="{1341B514-6A8A-4F96-BC5A-A385CB45113D}" type="presOf" srcId="{D4F8A826-4B21-41C2-8470-C34EB957D5C4}" destId="{16CB5888-C6B2-4B56-8E2D-F16B4321EBF7}" srcOrd="0" destOrd="0" presId="urn:microsoft.com/office/officeart/2005/8/layout/cycle7"/>
    <dgm:cxn modelId="{2CD8055C-7007-405C-AE33-7658FBB284C8}" srcId="{806DA794-5D51-4A21-962A-95806DB37230}" destId="{8735A93C-FE19-4526-A967-4F13B5E55C88}" srcOrd="1" destOrd="0" parTransId="{3FF30DA7-26D2-43C2-B9E3-9F9A8C47A962}" sibTransId="{8E5D300B-06A6-4681-B6BE-2A81742E8B52}"/>
    <dgm:cxn modelId="{C9C53908-49B4-42A3-AF51-1B4C984B5851}" type="presOf" srcId="{5A0F6A86-1894-4AA1-B058-E6EE9409F847}" destId="{646D9B33-03BA-4284-8305-2BB16D3270AD}" srcOrd="1" destOrd="0" presId="urn:microsoft.com/office/officeart/2005/8/layout/cycle7"/>
    <dgm:cxn modelId="{4F75F3FB-8C8D-4D0C-8D5C-3DC4BBEAB172}" type="presParOf" srcId="{5ECDDB68-5840-4EC4-8236-582975C88902}" destId="{BA9FD485-8A5D-4AAF-A388-4C683E5EC93A}" srcOrd="0" destOrd="0" presId="urn:microsoft.com/office/officeart/2005/8/layout/cycle7"/>
    <dgm:cxn modelId="{403C2178-BCC5-4C55-8BA3-B47DE987843B}" type="presParOf" srcId="{5ECDDB68-5840-4EC4-8236-582975C88902}" destId="{16CB5888-C6B2-4B56-8E2D-F16B4321EBF7}" srcOrd="1" destOrd="0" presId="urn:microsoft.com/office/officeart/2005/8/layout/cycle7"/>
    <dgm:cxn modelId="{50097CB6-F733-4F90-A319-EC688CA1A945}" type="presParOf" srcId="{16CB5888-C6B2-4B56-8E2D-F16B4321EBF7}" destId="{378305E4-FB96-4463-AEAD-5F4C885394B9}" srcOrd="0" destOrd="0" presId="urn:microsoft.com/office/officeart/2005/8/layout/cycle7"/>
    <dgm:cxn modelId="{D0E1CD6B-BC98-4697-B59D-950230C8C001}" type="presParOf" srcId="{5ECDDB68-5840-4EC4-8236-582975C88902}" destId="{5AA9DB4C-20D7-418F-866D-ED6DA0A28DBE}" srcOrd="2" destOrd="0" presId="urn:microsoft.com/office/officeart/2005/8/layout/cycle7"/>
    <dgm:cxn modelId="{8C26B9EC-6C5B-449A-9ACC-69CF30BDD106}" type="presParOf" srcId="{5ECDDB68-5840-4EC4-8236-582975C88902}" destId="{1D0B977E-773A-431C-A6E7-2457FFBDD939}" srcOrd="3" destOrd="0" presId="urn:microsoft.com/office/officeart/2005/8/layout/cycle7"/>
    <dgm:cxn modelId="{F1C96631-5C2F-430E-B83A-42FE5272128E}" type="presParOf" srcId="{1D0B977E-773A-431C-A6E7-2457FFBDD939}" destId="{0074A18D-1A44-4BA3-A148-06154C205544}" srcOrd="0" destOrd="0" presId="urn:microsoft.com/office/officeart/2005/8/layout/cycle7"/>
    <dgm:cxn modelId="{3BB8CA95-92C1-40D1-AF4D-9AFA541A7BED}" type="presParOf" srcId="{5ECDDB68-5840-4EC4-8236-582975C88902}" destId="{EAB0A3BE-D23F-433E-AD48-A2CA8815B6AC}" srcOrd="4" destOrd="0" presId="urn:microsoft.com/office/officeart/2005/8/layout/cycle7"/>
    <dgm:cxn modelId="{59A54F0A-B98B-48D5-9266-074C703F0B08}" type="presParOf" srcId="{5ECDDB68-5840-4EC4-8236-582975C88902}" destId="{7079C9D4-2EC5-4E82-BB76-60BA9641056D}" srcOrd="5" destOrd="0" presId="urn:microsoft.com/office/officeart/2005/8/layout/cycle7"/>
    <dgm:cxn modelId="{62D034B8-0EFB-4581-A4F8-898309706ECD}" type="presParOf" srcId="{7079C9D4-2EC5-4E82-BB76-60BA9641056D}" destId="{646D9B33-03BA-4284-8305-2BB16D3270A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D485-8A5D-4AAF-A388-4C683E5EC93A}">
      <dsp:nvSpPr>
        <dsp:cNvPr id="0" name=""/>
        <dsp:cNvSpPr/>
      </dsp:nvSpPr>
      <dsp:spPr>
        <a:xfrm>
          <a:off x="1696303" y="1244"/>
          <a:ext cx="2887881" cy="1121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v-LV" sz="2000" b="1" i="0" u="none" strike="noStrike" kern="1200" cap="none" spc="0" baseline="0" dirty="0" smtClean="0">
              <a:solidFill>
                <a:srgbClr val="FFFFFF"/>
              </a:solidFill>
              <a:uFillTx/>
              <a:latin typeface="Verdana" panose="020B0604030504040204" pitchFamily="34" charset="0"/>
              <a:ea typeface="Verdana" panose="020B0604030504040204" pitchFamily="34" charset="0"/>
              <a:cs typeface="Verdana" panose="020B0604030504040204" pitchFamily="34" charset="0"/>
            </a:rPr>
            <a:t>Reģioni un pašvaldība kā attīstības virzītājs</a:t>
          </a:r>
          <a:endParaRPr lang="en-GB" sz="2000" b="1" kern="1200" dirty="0">
            <a:latin typeface="Verdana" panose="020B0604030504040204" pitchFamily="34" charset="0"/>
            <a:ea typeface="Verdana" panose="020B0604030504040204" pitchFamily="34" charset="0"/>
            <a:cs typeface="Verdana" panose="020B0604030504040204" pitchFamily="34" charset="0"/>
          </a:endParaRPr>
        </a:p>
      </dsp:txBody>
      <dsp:txXfrm>
        <a:off x="1729163" y="34104"/>
        <a:ext cx="2822161" cy="1056196"/>
      </dsp:txXfrm>
    </dsp:sp>
    <dsp:sp modelId="{16CB5888-C6B2-4B56-8E2D-F16B4321EBF7}">
      <dsp:nvSpPr>
        <dsp:cNvPr id="0" name=""/>
        <dsp:cNvSpPr/>
      </dsp:nvSpPr>
      <dsp:spPr>
        <a:xfrm rot="19931029">
          <a:off x="3605922" y="1437834"/>
          <a:ext cx="898696" cy="1183761"/>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GB" sz="4400" kern="1200"/>
        </a:p>
      </dsp:txBody>
      <dsp:txXfrm>
        <a:off x="3875531" y="1674586"/>
        <a:ext cx="359478" cy="710257"/>
      </dsp:txXfrm>
    </dsp:sp>
    <dsp:sp modelId="{5AA9DB4C-20D7-418F-866D-ED6DA0A28DBE}">
      <dsp:nvSpPr>
        <dsp:cNvPr id="0" name=""/>
        <dsp:cNvSpPr/>
      </dsp:nvSpPr>
      <dsp:spPr>
        <a:xfrm>
          <a:off x="3618072" y="2837418"/>
          <a:ext cx="2749840" cy="1121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latin typeface="Verdana" panose="020B0604030504040204" pitchFamily="34" charset="0"/>
              <a:ea typeface="Verdana" panose="020B0604030504040204" pitchFamily="34" charset="0"/>
              <a:cs typeface="Verdana" panose="020B0604030504040204" pitchFamily="34" charset="0"/>
            </a:rPr>
            <a:t>Pakalpojumu efektivitāte</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3650932" y="2870278"/>
        <a:ext cx="2684120" cy="1056196"/>
      </dsp:txXfrm>
    </dsp:sp>
    <dsp:sp modelId="{1D0B977E-773A-431C-A6E7-2457FFBDD939}">
      <dsp:nvSpPr>
        <dsp:cNvPr id="0" name=""/>
        <dsp:cNvSpPr/>
      </dsp:nvSpPr>
      <dsp:spPr>
        <a:xfrm rot="10746643">
          <a:off x="3004070" y="3228677"/>
          <a:ext cx="545815" cy="392670"/>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rot="10800000">
        <a:off x="3121871" y="3307211"/>
        <a:ext cx="310213" cy="235602"/>
      </dsp:txXfrm>
    </dsp:sp>
    <dsp:sp modelId="{EAB0A3BE-D23F-433E-AD48-A2CA8815B6AC}">
      <dsp:nvSpPr>
        <dsp:cNvPr id="0" name=""/>
        <dsp:cNvSpPr/>
      </dsp:nvSpPr>
      <dsp:spPr>
        <a:xfrm>
          <a:off x="-360890" y="2894935"/>
          <a:ext cx="3296775" cy="1121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latin typeface="Verdana" panose="020B0604030504040204" pitchFamily="34" charset="0"/>
              <a:ea typeface="Verdana" panose="020B0604030504040204" pitchFamily="34" charset="0"/>
              <a:cs typeface="Verdana" panose="020B0604030504040204" pitchFamily="34" charset="0"/>
            </a:rPr>
            <a:t>Uzņēmējdarbības atbalsts</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328030" y="2927795"/>
        <a:ext cx="3231055" cy="1056196"/>
      </dsp:txXfrm>
    </dsp:sp>
    <dsp:sp modelId="{7079C9D4-2EC5-4E82-BB76-60BA9641056D}">
      <dsp:nvSpPr>
        <dsp:cNvPr id="0" name=""/>
        <dsp:cNvSpPr/>
      </dsp:nvSpPr>
      <dsp:spPr>
        <a:xfrm rot="1701113">
          <a:off x="1736964" y="1433261"/>
          <a:ext cx="953813" cy="1151574"/>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GB" sz="4400" kern="1200" dirty="0"/>
        </a:p>
      </dsp:txBody>
      <dsp:txXfrm>
        <a:off x="2023108" y="1663576"/>
        <a:ext cx="381525" cy="69094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0.33514</cdr:x>
      <cdr:y>0.39073</cdr:y>
    </cdr:from>
    <cdr:to>
      <cdr:x>0.98991</cdr:x>
      <cdr:y>0.40586</cdr:y>
    </cdr:to>
    <cdr:cxnSp macro="">
      <cdr:nvCxnSpPr>
        <cdr:cNvPr id="3" name="Straight Connector 2"/>
        <cdr:cNvCxnSpPr/>
      </cdr:nvCxnSpPr>
      <cdr:spPr>
        <a:xfrm xmlns:a="http://schemas.openxmlformats.org/drawingml/2006/main" flipH="1">
          <a:off x="3036407" y="1828800"/>
          <a:ext cx="5932170" cy="70832"/>
        </a:xfrm>
        <a:prstGeom xmlns:a="http://schemas.openxmlformats.org/drawingml/2006/main" prst="line">
          <a:avLst/>
        </a:prstGeom>
        <a:ln xmlns:a="http://schemas.openxmlformats.org/drawingml/2006/main" w="44450">
          <a:solidFill>
            <a:srgbClr val="FF0000"/>
          </a:solidFill>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0.61017</cdr:x>
      <cdr:y>0.32039</cdr:y>
    </cdr:from>
    <cdr:to>
      <cdr:x>0.98486</cdr:x>
      <cdr:y>0.33016</cdr:y>
    </cdr:to>
    <cdr:cxnSp macro="">
      <cdr:nvCxnSpPr>
        <cdr:cNvPr id="6" name="Straight Connector 5"/>
        <cdr:cNvCxnSpPr/>
      </cdr:nvCxnSpPr>
      <cdr:spPr>
        <a:xfrm xmlns:a="http://schemas.openxmlformats.org/drawingml/2006/main" flipH="1">
          <a:off x="5528147" y="1499582"/>
          <a:ext cx="3394710" cy="45720"/>
        </a:xfrm>
        <a:prstGeom xmlns:a="http://schemas.openxmlformats.org/drawingml/2006/main" prst="line">
          <a:avLst/>
        </a:prstGeom>
        <a:ln xmlns:a="http://schemas.openxmlformats.org/drawingml/2006/main" w="41275">
          <a:solidFill>
            <a:srgbClr val="FF0000"/>
          </a:solidFill>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6788"/>
          </a:xfrm>
          <a:prstGeom prst="rect">
            <a:avLst/>
          </a:prstGeom>
        </p:spPr>
        <p:txBody>
          <a:bodyPr vert="horz" lIns="91367" tIns="45683" rIns="91367" bIns="45683" rtlCol="0"/>
          <a:lstStyle>
            <a:lvl1pPr algn="r">
              <a:defRPr sz="1200"/>
            </a:lvl1pPr>
          </a:lstStyle>
          <a:p>
            <a:fld id="{55F73659-621C-4C6B-A01B-B3C6177FB8EF}" type="datetimeFigureOut">
              <a:rPr lang="en-US" smtClean="0"/>
              <a:pPr/>
              <a:t>1/18/2019</a:t>
            </a:fld>
            <a:endParaRPr lang="en-US"/>
          </a:p>
        </p:txBody>
      </p:sp>
      <p:sp>
        <p:nvSpPr>
          <p:cNvPr id="4" name="Footer Placeholder 3"/>
          <p:cNvSpPr>
            <a:spLocks noGrp="1"/>
          </p:cNvSpPr>
          <p:nvPr>
            <p:ph type="ftr" sz="quarter" idx="2"/>
          </p:nvPr>
        </p:nvSpPr>
        <p:spPr>
          <a:xfrm>
            <a:off x="0" y="6397806"/>
            <a:ext cx="4275402" cy="336788"/>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6"/>
            <a:ext cx="4275402" cy="336788"/>
          </a:xfrm>
          <a:prstGeom prst="rect">
            <a:avLst/>
          </a:prstGeom>
        </p:spPr>
        <p:txBody>
          <a:bodyPr vert="horz" lIns="91367" tIns="45683" rIns="91367" bIns="45683" rtlCol="0" anchor="b"/>
          <a:lstStyle>
            <a:lvl1pPr algn="r">
              <a:defRPr sz="1200"/>
            </a:lvl1pPr>
          </a:lstStyle>
          <a:p>
            <a:fld id="{ACBE59FB-E231-47FC-BFA6-B05ACDCCBD19}" type="slidenum">
              <a:rPr lang="en-US" smtClean="0"/>
              <a:pPr/>
              <a:t>‹#›</a:t>
            </a:fld>
            <a:endParaRPr lang="en-US"/>
          </a:p>
        </p:txBody>
      </p:sp>
    </p:spTree>
    <p:extLst>
      <p:ext uri="{BB962C8B-B14F-4D97-AF65-F5344CB8AC3E}">
        <p14:creationId xmlns:p14="http://schemas.microsoft.com/office/powerpoint/2010/main" val="358870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367" tIns="45683" rIns="91367" bIns="45683" rtlCol="0"/>
          <a:lstStyle>
            <a:lvl1pPr algn="l" defTabSz="938823"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5588628" y="0"/>
            <a:ext cx="4275402" cy="336788"/>
          </a:xfrm>
          <a:prstGeom prst="rect">
            <a:avLst/>
          </a:prstGeom>
        </p:spPr>
        <p:txBody>
          <a:bodyPr vert="horz" lIns="91367" tIns="45683" rIns="91367" bIns="45683" rtlCol="0"/>
          <a:lstStyle>
            <a:lvl1pPr algn="r" defTabSz="938823" eaLnBrk="1" fontAlgn="auto" hangingPunct="1">
              <a:spcBef>
                <a:spcPts val="0"/>
              </a:spcBef>
              <a:spcAft>
                <a:spcPts val="0"/>
              </a:spcAft>
              <a:defRPr sz="1200">
                <a:latin typeface="+mn-lt"/>
                <a:cs typeface="+mn-cs"/>
              </a:defRPr>
            </a:lvl1pPr>
          </a:lstStyle>
          <a:p>
            <a:pPr>
              <a:defRPr/>
            </a:pPr>
            <a:fld id="{65162DFB-2DF2-49DF-AB30-1B82DA14A74A}" type="datetimeFigureOut">
              <a:rPr lang="lv-LV"/>
              <a:pPr>
                <a:defRPr/>
              </a:pPr>
              <a:t>18.01.2019</a:t>
            </a:fld>
            <a:endParaRPr lang="lv-LV"/>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367" tIns="45683" rIns="91367" bIns="45683" rtlCol="0" anchor="ctr"/>
          <a:lstStyle/>
          <a:p>
            <a:pPr lvl="0"/>
            <a:endParaRPr lang="lv-LV" noProof="0"/>
          </a:p>
        </p:txBody>
      </p:sp>
      <p:sp>
        <p:nvSpPr>
          <p:cNvPr id="5" name="Notes Placeholder 4"/>
          <p:cNvSpPr>
            <a:spLocks noGrp="1"/>
          </p:cNvSpPr>
          <p:nvPr>
            <p:ph type="body" sz="quarter" idx="3"/>
          </p:nvPr>
        </p:nvSpPr>
        <p:spPr>
          <a:xfrm>
            <a:off x="986632" y="3199489"/>
            <a:ext cx="7893050" cy="3031093"/>
          </a:xfrm>
          <a:prstGeom prst="rect">
            <a:avLst/>
          </a:prstGeom>
        </p:spPr>
        <p:txBody>
          <a:bodyPr vert="horz" lIns="91367" tIns="45683" rIns="91367" bIns="456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6397806"/>
            <a:ext cx="4275402" cy="336788"/>
          </a:xfrm>
          <a:prstGeom prst="rect">
            <a:avLst/>
          </a:prstGeom>
        </p:spPr>
        <p:txBody>
          <a:bodyPr vert="horz" lIns="91367" tIns="45683" rIns="91367" bIns="45683" rtlCol="0" anchor="b"/>
          <a:lstStyle>
            <a:lvl1pPr algn="l" defTabSz="938823"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5588628" y="6397806"/>
            <a:ext cx="4275402" cy="336788"/>
          </a:xfrm>
          <a:prstGeom prst="rect">
            <a:avLst/>
          </a:prstGeom>
        </p:spPr>
        <p:txBody>
          <a:bodyPr vert="horz" wrap="square" lIns="91367" tIns="45683" rIns="91367" bIns="45683"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041611AF-D64A-4226-A96F-FB0A1712ABB7}" type="slidenum">
              <a:rPr lang="lv-LV" altLang="en-US"/>
              <a:pPr>
                <a:defRPr/>
              </a:pPr>
              <a:t>‹#›</a:t>
            </a:fld>
            <a:endParaRPr lang="lv-LV" altLang="en-US"/>
          </a:p>
        </p:txBody>
      </p:sp>
    </p:spTree>
    <p:extLst>
      <p:ext uri="{BB962C8B-B14F-4D97-AF65-F5344CB8AC3E}">
        <p14:creationId xmlns:p14="http://schemas.microsoft.com/office/powerpoint/2010/main" val="184784602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lv-LV"/>
              <a:t>: 1. — zilā laukā uzlecošas zelta saules puse, 2. — sudraba laukā pretēji pagriezts sarkans lauva (Kurzeme, Zemgale), 3. — sarkanā laukā sudraba grifs ar zelta mēli un sudraba zobenu labajā ķetnā (Vidzeme, Latgale).</a:t>
            </a:r>
            <a:endParaRPr lang="en-US"/>
          </a:p>
        </p:txBody>
      </p:sp>
      <p:sp>
        <p:nvSpPr>
          <p:cNvPr id="4" name="Slide Number Placeholder 3"/>
          <p:cNvSpPr txBox="1"/>
          <p:nvPr/>
        </p:nvSpPr>
        <p:spPr>
          <a:xfrm>
            <a:off x="4188769" y="8522369"/>
            <a:ext cx="3204490" cy="448628"/>
          </a:xfrm>
          <a:prstGeom prst="rect">
            <a:avLst/>
          </a:prstGeom>
          <a:noFill/>
          <a:ln cap="flat">
            <a:noFill/>
          </a:ln>
        </p:spPr>
        <p:txBody>
          <a:bodyPr vert="horz" wrap="square" lIns="91367" tIns="45683" rIns="91367" bIns="45683" anchor="b" anchorCtr="0" compatLnSpc="1">
            <a:noAutofit/>
          </a:bodyPr>
          <a:lstStyle/>
          <a:p>
            <a:pPr algn="r" defTabSz="913668" fontAlgn="auto" hangingPunct="1">
              <a:spcBef>
                <a:spcPts val="0"/>
              </a:spcBef>
              <a:spcAft>
                <a:spcPts val="0"/>
              </a:spcAft>
              <a:defRPr sz="1800" b="0" i="0" u="none" strike="noStrike" kern="0" cap="none" spc="0" baseline="0">
                <a:solidFill>
                  <a:srgbClr val="000000"/>
                </a:solidFill>
                <a:uFillTx/>
              </a:defRPr>
            </a:pPr>
            <a:fld id="{7B91ED3E-4E03-4358-80B2-B1597488F4E3}" type="slidenum">
              <a:pPr algn="r" defTabSz="913668" fontAlgn="auto" hangingPunct="1">
                <a:spcBef>
                  <a:spcPts val="0"/>
                </a:spcBef>
                <a:spcAft>
                  <a:spcPts val="0"/>
                </a:spcAft>
                <a:defRPr sz="1800" b="0" i="0" u="none" strike="noStrike" kern="0" cap="none" spc="0" baseline="0">
                  <a:solidFill>
                    <a:srgbClr val="000000"/>
                  </a:solidFill>
                  <a:uFillTx/>
                </a:defRPr>
              </a:pPr>
              <a:t>2</a:t>
            </a:fld>
            <a:endParaRPr lang="en-US" sz="1200">
              <a:solidFill>
                <a:srgbClr val="000000"/>
              </a:solidFill>
              <a:latin typeface="Calibri"/>
            </a:endParaRPr>
          </a:p>
        </p:txBody>
      </p:sp>
    </p:spTree>
    <p:extLst>
      <p:ext uri="{BB962C8B-B14F-4D97-AF65-F5344CB8AC3E}">
        <p14:creationId xmlns:p14="http://schemas.microsoft.com/office/powerpoint/2010/main" val="57575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674688"/>
            <a:ext cx="4489450" cy="3367087"/>
          </a:xfrm>
          <a:solidFill>
            <a:srgbClr val="FFFFFF"/>
          </a:solidFill>
          <a:ln w="12701">
            <a:solidFill>
              <a:srgbClr val="000000"/>
            </a:solidFill>
            <a:prstDash val="solid"/>
            <a:miter/>
          </a:ln>
        </p:spPr>
      </p:sp>
      <p:sp>
        <p:nvSpPr>
          <p:cNvPr id="3" name="Text Box 2"/>
          <p:cNvSpPr txBox="1"/>
          <p:nvPr/>
        </p:nvSpPr>
        <p:spPr>
          <a:xfrm>
            <a:off x="986632" y="4265984"/>
            <a:ext cx="5424754" cy="4039893"/>
          </a:xfrm>
          <a:prstGeom prst="rect">
            <a:avLst/>
          </a:prstGeom>
          <a:noFill/>
          <a:ln cap="flat">
            <a:noFill/>
          </a:ln>
        </p:spPr>
        <p:txBody>
          <a:bodyPr vert="horz" wrap="none" lIns="91367" tIns="45683" rIns="91367" bIns="45683" anchor="ctr" anchorCtr="0" compatLnSpc="1">
            <a:noAutofit/>
          </a:bodyPr>
          <a:lstStyle/>
          <a:p>
            <a:pPr defTabSz="913668" fontAlgn="auto" hangingPunct="1">
              <a:spcBef>
                <a:spcPts val="0"/>
              </a:spcBef>
              <a:spcAft>
                <a:spcPts val="0"/>
              </a:spcAft>
              <a:defRPr sz="1800" b="0" i="0" u="none" strike="noStrike" kern="0" cap="none" spc="0" baseline="0">
                <a:solidFill>
                  <a:srgbClr val="000000"/>
                </a:solidFill>
                <a:uFillTx/>
              </a:defRPr>
            </a:pPr>
            <a:endParaRPr lang="en-US" sz="1800">
              <a:solidFill>
                <a:srgbClr val="000000"/>
              </a:solidFill>
              <a:latin typeface="Calibri"/>
            </a:endParaRPr>
          </a:p>
        </p:txBody>
      </p:sp>
    </p:spTree>
    <p:extLst>
      <p:ext uri="{BB962C8B-B14F-4D97-AF65-F5344CB8AC3E}">
        <p14:creationId xmlns:p14="http://schemas.microsoft.com/office/powerpoint/2010/main" val="25462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13</a:t>
            </a:fld>
            <a:endParaRPr lang="lv-LV" altLang="en-US"/>
          </a:p>
        </p:txBody>
      </p:sp>
    </p:spTree>
    <p:extLst>
      <p:ext uri="{BB962C8B-B14F-4D97-AF65-F5344CB8AC3E}">
        <p14:creationId xmlns:p14="http://schemas.microsoft.com/office/powerpoint/2010/main" val="85797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17</a:t>
            </a:fld>
            <a:endParaRPr lang="lv-LV" altLang="en-US"/>
          </a:p>
        </p:txBody>
      </p:sp>
    </p:spTree>
    <p:extLst>
      <p:ext uri="{BB962C8B-B14F-4D97-AF65-F5344CB8AC3E}">
        <p14:creationId xmlns:p14="http://schemas.microsoft.com/office/powerpoint/2010/main" val="4286187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9BBC18A-F18A-4857-8836-55E6C41405FE}" type="datetime1">
              <a:rPr lang="en-US" smtClean="0"/>
              <a:t>1/18/2019</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26A341F2-AA66-412B-A16B-E6EAF93BCB97}" type="slidenum">
              <a:t>‹#›</a:t>
            </a:fld>
            <a:endParaRPr lang="en-US"/>
          </a:p>
        </p:txBody>
      </p:sp>
    </p:spTree>
    <p:extLst>
      <p:ext uri="{BB962C8B-B14F-4D97-AF65-F5344CB8AC3E}">
        <p14:creationId xmlns:p14="http://schemas.microsoft.com/office/powerpoint/2010/main" val="30434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F20294E6-4D78-4A8B-ADFE-29081CB89E75}" type="datetime1">
              <a:rPr lang="en-US" smtClean="0"/>
              <a:t>1/18/2019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A6EDA36-6871-4583-B09B-0E31567077F7}" type="slidenum">
              <a:t>‹#›</a:t>
            </a:fld>
            <a:endParaRPr lang="en-US"/>
          </a:p>
        </p:txBody>
      </p:sp>
    </p:spTree>
    <p:extLst>
      <p:ext uri="{BB962C8B-B14F-4D97-AF65-F5344CB8AC3E}">
        <p14:creationId xmlns:p14="http://schemas.microsoft.com/office/powerpoint/2010/main" val="54559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229E9C5-8B39-4643-9AC7-3CB70B82D6D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32BB7B4-0127-4F07-8920-17DA66B1A82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E39644DB-4AE3-4034-BE69-BA19EB7DC70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F24072BC-730E-45B0-B387-330E0239F60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C4B583E1-95CE-4FF7-8D07-865BB81BB44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487DEC8F-7A0D-4E94-8E3F-1D8DA75BECF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2773F73F-A0AB-4429-B726-ADE44EA0B98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268B976-ACE6-4DFC-8AD0-57E32F618F5A}" type="datetime1">
              <a:rPr lang="en-US" smtClean="0"/>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F7477E8E-EDE6-4057-A4A8-E602451726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619323"/>
            <a:ext cx="7788350" cy="1720370"/>
          </a:xfrm>
        </p:spPr>
        <p:txBody>
          <a:bodyPr>
            <a:noAutofit/>
          </a:bodyPr>
          <a:lstStyle/>
          <a:p>
            <a:r>
              <a:rPr lang="lv-LV" sz="3600" dirty="0" smtClean="0">
                <a:solidFill>
                  <a:srgbClr val="336600"/>
                </a:solidFill>
              </a:rPr>
              <a:t>Reģionālā </a:t>
            </a:r>
            <a:r>
              <a:rPr lang="lv-LV" sz="3600" dirty="0">
                <a:solidFill>
                  <a:srgbClr val="336600"/>
                </a:solidFill>
              </a:rPr>
              <a:t>politika pēc 2020.gada </a:t>
            </a:r>
            <a:r>
              <a:rPr lang="lv-LV" dirty="0" smtClean="0">
                <a:solidFill>
                  <a:srgbClr val="336600"/>
                </a:solidFill>
              </a:rPr>
              <a:t/>
            </a:r>
            <a:br>
              <a:rPr lang="lv-LV" dirty="0" smtClean="0">
                <a:solidFill>
                  <a:srgbClr val="336600"/>
                </a:solidFill>
              </a:rPr>
            </a:br>
            <a:r>
              <a:rPr lang="lv-LV" sz="900" dirty="0" smtClean="0">
                <a:solidFill>
                  <a:srgbClr val="336600"/>
                </a:solidFill>
              </a:rPr>
              <a:t> </a:t>
            </a:r>
            <a:r>
              <a:rPr lang="lv-LV" dirty="0">
                <a:solidFill>
                  <a:srgbClr val="336600"/>
                </a:solidFill>
              </a:rPr>
              <a:t/>
            </a:r>
            <a:br>
              <a:rPr lang="lv-LV" dirty="0">
                <a:solidFill>
                  <a:srgbClr val="336600"/>
                </a:solidFill>
              </a:rPr>
            </a:br>
            <a:endParaRPr lang="lv-LV" altLang="en-US" dirty="0" smtClean="0">
              <a:solidFill>
                <a:srgbClr val="33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336600"/>
                </a:solidFill>
              </a:rPr>
              <a:t>Uzņēmumi reģionos</a:t>
            </a:r>
            <a:r>
              <a:rPr lang="lv-LV" dirty="0" smtClean="0">
                <a:solidFill>
                  <a:srgbClr val="336600"/>
                </a:solidFill>
              </a:rPr>
              <a:t/>
            </a:r>
            <a:br>
              <a:rPr lang="lv-LV" dirty="0" smtClean="0">
                <a:solidFill>
                  <a:srgbClr val="336600"/>
                </a:solidFill>
              </a:rPr>
            </a:br>
            <a:endParaRPr lang="lv-LV" dirty="0">
              <a:solidFill>
                <a:srgbClr val="336600"/>
              </a:solidFill>
            </a:endParaRPr>
          </a:p>
        </p:txBody>
      </p:sp>
      <p:sp>
        <p:nvSpPr>
          <p:cNvPr id="6" name="Slide Number Placeholder 5"/>
          <p:cNvSpPr>
            <a:spLocks noGrp="1"/>
          </p:cNvSpPr>
          <p:nvPr>
            <p:ph type="sldNum" sz="quarter" idx="13"/>
          </p:nvPr>
        </p:nvSpPr>
        <p:spPr>
          <a:xfrm>
            <a:off x="8534400" y="6324600"/>
            <a:ext cx="438778" cy="304800"/>
          </a:xfrm>
        </p:spPr>
        <p:txBody>
          <a:bodyPr/>
          <a:lstStyle/>
          <a:p>
            <a:pPr>
              <a:defRPr/>
            </a:pPr>
            <a:fld id="{F229E9C5-8B39-4643-9AC7-3CB70B82D6D0}" type="slidenum">
              <a:rPr lang="en-US" altLang="en-US" sz="900" smtClean="0">
                <a:ea typeface="Verdana" panose="020B0604030504040204" pitchFamily="34" charset="0"/>
                <a:cs typeface="Verdana" panose="020B0604030504040204" pitchFamily="34" charset="0"/>
              </a:rPr>
              <a:pPr>
                <a:defRPr/>
              </a:pPr>
              <a:t>10</a:t>
            </a:fld>
            <a:endParaRPr lang="en-US" altLang="en-US" sz="900">
              <a:ea typeface="Verdana" panose="020B0604030504040204" pitchFamily="34" charset="0"/>
              <a:cs typeface="Verdana" panose="020B0604030504040204" pitchFamily="34" charset="0"/>
            </a:endParaRPr>
          </a:p>
        </p:txBody>
      </p:sp>
      <p:grpSp>
        <p:nvGrpSpPr>
          <p:cNvPr id="10" name="Group 9"/>
          <p:cNvGrpSpPr/>
          <p:nvPr/>
        </p:nvGrpSpPr>
        <p:grpSpPr>
          <a:xfrm>
            <a:off x="626278" y="1903158"/>
            <a:ext cx="8406214" cy="4233568"/>
            <a:chOff x="626278" y="1717316"/>
            <a:chExt cx="8406214" cy="4233568"/>
          </a:xfrm>
        </p:grpSpPr>
        <p:sp>
          <p:nvSpPr>
            <p:cNvPr id="12" name="TextBox 11"/>
            <p:cNvSpPr txBox="1"/>
            <p:nvPr/>
          </p:nvSpPr>
          <p:spPr>
            <a:xfrm>
              <a:off x="1749191" y="4237231"/>
              <a:ext cx="7283301" cy="830997"/>
            </a:xfrm>
            <a:prstGeom prst="rect">
              <a:avLst/>
            </a:prstGeom>
            <a:noFill/>
          </p:spPr>
          <p:txBody>
            <a:bodyPr wrap="square" rtlCol="0">
              <a:spAutoFit/>
            </a:bodyPr>
            <a:lstStyle/>
            <a:p>
              <a:r>
                <a:rPr lang="lv-LV" sz="1600" b="1" dirty="0">
                  <a:latin typeface="Verdana" panose="020B0604030504040204" pitchFamily="34" charset="0"/>
                  <a:ea typeface="Verdana" panose="020B0604030504040204" pitchFamily="34" charset="0"/>
                  <a:cs typeface="Verdana" panose="020B0604030504040204" pitchFamily="34" charset="0"/>
                </a:rPr>
                <a:t>Daugavpils Lokomotīvju Remonta </a:t>
              </a:r>
              <a:r>
                <a:rPr lang="lv-LV" sz="1600" b="1" dirty="0" smtClean="0">
                  <a:latin typeface="Verdana" panose="020B0604030504040204" pitchFamily="34" charset="0"/>
                  <a:ea typeface="Verdana" panose="020B0604030504040204" pitchFamily="34" charset="0"/>
                  <a:cs typeface="Verdana" panose="020B0604030504040204" pitchFamily="34" charset="0"/>
                </a:rPr>
                <a:t>Rūpnīca - </a:t>
              </a:r>
              <a:r>
                <a:rPr lang="lv-LV" sz="1600" dirty="0" smtClean="0">
                  <a:latin typeface="Verdana" panose="020B0604030504040204" pitchFamily="34" charset="0"/>
                  <a:ea typeface="Verdana" panose="020B0604030504040204" pitchFamily="34" charset="0"/>
                  <a:cs typeface="Verdana" panose="020B0604030504040204" pitchFamily="34" charset="0"/>
                </a:rPr>
                <a:t>Dzelzceļa </a:t>
              </a:r>
              <a:r>
                <a:rPr lang="lv-LV" sz="1600" dirty="0">
                  <a:latin typeface="Verdana" panose="020B0604030504040204" pitchFamily="34" charset="0"/>
                  <a:ea typeface="Verdana" panose="020B0604030504040204" pitchFamily="34" charset="0"/>
                  <a:cs typeface="Verdana" panose="020B0604030504040204" pitchFamily="34" charset="0"/>
                </a:rPr>
                <a:t>lokomotīvju un ritošā sastāva </a:t>
              </a:r>
              <a:r>
                <a:rPr lang="lv-LV" sz="1600" dirty="0" smtClean="0">
                  <a:latin typeface="Verdana" panose="020B0604030504040204" pitchFamily="34" charset="0"/>
                  <a:ea typeface="Verdana" panose="020B0604030504040204" pitchFamily="34" charset="0"/>
                  <a:cs typeface="Verdana" panose="020B0604030504040204" pitchFamily="34" charset="0"/>
                </a:rPr>
                <a:t>ražošana.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31 520 627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626278" y="1717316"/>
              <a:ext cx="8346900" cy="4233568"/>
              <a:chOff x="626278" y="1717316"/>
              <a:chExt cx="8346900" cy="4233568"/>
            </a:xfrm>
          </p:grpSpPr>
          <p:pic>
            <p:nvPicPr>
              <p:cNvPr id="2056" name="Picture 8" descr="AttÄlu rezultÄti vaicÄjumam âbalticovo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78" y="5276200"/>
                <a:ext cx="1128562" cy="6746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ttÄlu rezultÄti vaicÄjumam âjeld wen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32" y="1717316"/>
                <a:ext cx="868073" cy="868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tÄlu rezultÄti vaicÄjumam âtukuma piens logo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408" y="2832491"/>
                <a:ext cx="890797" cy="6888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9191" y="3501624"/>
                <a:ext cx="5566893" cy="584775"/>
              </a:xfrm>
              <a:prstGeom prst="rect">
                <a:avLst/>
              </a:prstGeom>
              <a:noFill/>
            </p:spPr>
            <p:txBody>
              <a:bodyPr wrap="square" rtlCol="0">
                <a:spAutoFit/>
              </a:bodyPr>
              <a:lstStyle/>
              <a:p>
                <a:r>
                  <a:rPr lang="lv-LV" sz="1600" b="1" dirty="0" err="1" smtClean="0">
                    <a:latin typeface="Verdana" panose="020B0604030504040204" pitchFamily="34" charset="0"/>
                    <a:ea typeface="Verdana" panose="020B0604030504040204" pitchFamily="34" charset="0"/>
                    <a:cs typeface="Verdana" panose="020B0604030504040204" pitchFamily="34" charset="0"/>
                  </a:rPr>
                  <a:t>Verems</a:t>
                </a:r>
                <a:r>
                  <a:rPr lang="lv-LV" sz="1600" dirty="0" smtClean="0">
                    <a:latin typeface="Verdana" panose="020B0604030504040204" pitchFamily="34" charset="0"/>
                    <a:ea typeface="Verdana" panose="020B0604030504040204" pitchFamily="34" charset="0"/>
                    <a:cs typeface="Verdana" panose="020B0604030504040204" pitchFamily="34" charset="0"/>
                  </a:rPr>
                  <a:t> - </a:t>
                </a:r>
                <a:r>
                  <a:rPr lang="lv-LV" sz="1600" dirty="0">
                    <a:latin typeface="Verdana" panose="020B0604030504040204" pitchFamily="34" charset="0"/>
                    <a:ea typeface="Verdana" panose="020B0604030504040204" pitchFamily="34" charset="0"/>
                    <a:cs typeface="Verdana" panose="020B0604030504040204" pitchFamily="34" charset="0"/>
                  </a:rPr>
                  <a:t>Finiera lokšņu un koka paneļu </a:t>
                </a:r>
                <a:r>
                  <a:rPr lang="lv-LV" sz="1600" dirty="0" smtClean="0">
                    <a:latin typeface="Verdana" panose="020B0604030504040204" pitchFamily="34" charset="0"/>
                    <a:ea typeface="Verdana" panose="020B0604030504040204" pitchFamily="34" charset="0"/>
                    <a:cs typeface="Verdana" panose="020B0604030504040204" pitchFamily="34" charset="0"/>
                  </a:rPr>
                  <a:t>ražošana.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32 804 033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749191" y="2757517"/>
                <a:ext cx="6298430" cy="584775"/>
              </a:xfrm>
              <a:prstGeom prst="rect">
                <a:avLst/>
              </a:prstGeom>
              <a:noFill/>
            </p:spPr>
            <p:txBody>
              <a:bodyPr wrap="square" rtlCol="0">
                <a:spAutoFit/>
              </a:bodyPr>
              <a:lstStyle/>
              <a:p>
                <a:r>
                  <a:rPr lang="lv-LV" sz="1600" b="1" dirty="0" smtClean="0">
                    <a:latin typeface="Verdana" panose="020B0604030504040204" pitchFamily="34" charset="0"/>
                    <a:ea typeface="Verdana" panose="020B0604030504040204" pitchFamily="34" charset="0"/>
                    <a:cs typeface="Verdana" panose="020B0604030504040204" pitchFamily="34" charset="0"/>
                  </a:rPr>
                  <a:t>Tukuma piens - </a:t>
                </a:r>
                <a:r>
                  <a:rPr lang="it-IT" sz="1600" dirty="0" smtClean="0">
                    <a:latin typeface="Verdana" panose="020B0604030504040204" pitchFamily="34" charset="0"/>
                    <a:ea typeface="Verdana" panose="020B0604030504040204" pitchFamily="34" charset="0"/>
                    <a:cs typeface="Verdana" panose="020B0604030504040204" pitchFamily="34" charset="0"/>
                  </a:rPr>
                  <a:t>Piena </a:t>
                </a:r>
                <a:r>
                  <a:rPr lang="it-IT" sz="1600" dirty="0">
                    <a:latin typeface="Verdana" panose="020B0604030504040204" pitchFamily="34" charset="0"/>
                    <a:ea typeface="Verdana" panose="020B0604030504040204" pitchFamily="34" charset="0"/>
                    <a:cs typeface="Verdana" panose="020B0604030504040204" pitchFamily="34" charset="0"/>
                  </a:rPr>
                  <a:t>pārstrāde un siera </a:t>
                </a:r>
                <a:r>
                  <a:rPr lang="it-IT" sz="1600" dirty="0" smtClean="0">
                    <a:latin typeface="Verdana" panose="020B0604030504040204" pitchFamily="34" charset="0"/>
                    <a:ea typeface="Verdana" panose="020B0604030504040204" pitchFamily="34" charset="0"/>
                    <a:cs typeface="Verdana" panose="020B0604030504040204" pitchFamily="34" charset="0"/>
                  </a:rPr>
                  <a:t>ražošana</a:t>
                </a:r>
                <a:r>
                  <a:rPr lang="lv-LV" sz="1600" dirty="0" smtClean="0">
                    <a:latin typeface="Verdana" panose="020B0604030504040204" pitchFamily="34" charset="0"/>
                    <a:ea typeface="Verdana" panose="020B0604030504040204" pitchFamily="34" charset="0"/>
                    <a:cs typeface="Verdana" panose="020B0604030504040204" pitchFamily="34" charset="0"/>
                  </a:rPr>
                  <a:t>.</a:t>
                </a:r>
                <a:endParaRPr lang="lv-LV" sz="1600" dirty="0">
                  <a:latin typeface="Verdana" panose="020B0604030504040204" pitchFamily="34" charset="0"/>
                  <a:ea typeface="Verdana" panose="020B0604030504040204" pitchFamily="34" charset="0"/>
                  <a:cs typeface="Verdana" panose="020B0604030504040204" pitchFamily="34" charset="0"/>
                </a:endParaRP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53 186 134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685205" y="1812281"/>
                <a:ext cx="7287973" cy="830997"/>
              </a:xfrm>
              <a:prstGeom prst="rect">
                <a:avLst/>
              </a:prstGeom>
              <a:noFill/>
            </p:spPr>
            <p:txBody>
              <a:bodyPr wrap="square" rtlCol="0">
                <a:spAutoFit/>
              </a:bodyPr>
              <a:lstStyle/>
              <a:p>
                <a:r>
                  <a:rPr lang="lv-LV" sz="1600" b="1" dirty="0">
                    <a:latin typeface="Verdana" panose="020B0604030504040204" pitchFamily="34" charset="0"/>
                    <a:ea typeface="Verdana" panose="020B0604030504040204" pitchFamily="34" charset="0"/>
                    <a:cs typeface="Verdana" panose="020B0604030504040204" pitchFamily="34" charset="0"/>
                  </a:rPr>
                  <a:t>JELD-WEN </a:t>
                </a:r>
                <a:r>
                  <a:rPr lang="lv-LV" sz="1600" b="1" dirty="0" smtClean="0">
                    <a:latin typeface="Verdana" panose="020B0604030504040204" pitchFamily="34" charset="0"/>
                    <a:ea typeface="Verdana" panose="020B0604030504040204" pitchFamily="34" charset="0"/>
                    <a:cs typeface="Verdana" panose="020B0604030504040204" pitchFamily="34" charset="0"/>
                  </a:rPr>
                  <a:t>LATVIJA </a:t>
                </a:r>
                <a:r>
                  <a:rPr lang="lv-LV" sz="1600" dirty="0" smtClean="0">
                    <a:latin typeface="Verdana" panose="020B0604030504040204" pitchFamily="34" charset="0"/>
                    <a:ea typeface="Verdana" panose="020B0604030504040204" pitchFamily="34" charset="0"/>
                    <a:cs typeface="Verdana" panose="020B0604030504040204" pitchFamily="34" charset="0"/>
                  </a:rPr>
                  <a:t>- Finiera </a:t>
                </a:r>
                <a:r>
                  <a:rPr lang="lv-LV" sz="1600" dirty="0">
                    <a:latin typeface="Verdana" panose="020B0604030504040204" pitchFamily="34" charset="0"/>
                    <a:ea typeface="Verdana" panose="020B0604030504040204" pitchFamily="34" charset="0"/>
                    <a:cs typeface="Verdana" panose="020B0604030504040204" pitchFamily="34" charset="0"/>
                  </a:rPr>
                  <a:t>lokšņu un koka paneļu </a:t>
                </a:r>
                <a:r>
                  <a:rPr lang="lv-LV" sz="1600" dirty="0" smtClean="0">
                    <a:latin typeface="Verdana" panose="020B0604030504040204" pitchFamily="34" charset="0"/>
                    <a:ea typeface="Verdana" panose="020B0604030504040204" pitchFamily="34" charset="0"/>
                    <a:cs typeface="Verdana" panose="020B0604030504040204" pitchFamily="34" charset="0"/>
                  </a:rPr>
                  <a:t>ražošana, namdaru un </a:t>
                </a:r>
                <a:r>
                  <a:rPr lang="lv-LV" sz="1600" dirty="0">
                    <a:latin typeface="Verdana" panose="020B0604030504040204" pitchFamily="34" charset="0"/>
                    <a:ea typeface="Verdana" panose="020B0604030504040204" pitchFamily="34" charset="0"/>
                    <a:cs typeface="Verdana" panose="020B0604030504040204" pitchFamily="34" charset="0"/>
                  </a:rPr>
                  <a:t>galdniecības izstrādājumu </a:t>
                </a:r>
                <a:r>
                  <a:rPr lang="lv-LV" sz="1600" dirty="0" smtClean="0">
                    <a:latin typeface="Verdana" panose="020B0604030504040204" pitchFamily="34" charset="0"/>
                    <a:ea typeface="Verdana" panose="020B0604030504040204" pitchFamily="34" charset="0"/>
                    <a:cs typeface="Verdana" panose="020B0604030504040204" pitchFamily="34" charset="0"/>
                  </a:rPr>
                  <a:t>ražošana.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74 762 001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1752736" y="5291714"/>
                <a:ext cx="5192644" cy="584775"/>
              </a:xfrm>
              <a:prstGeom prst="rect">
                <a:avLst/>
              </a:prstGeom>
              <a:noFill/>
            </p:spPr>
            <p:txBody>
              <a:bodyPr wrap="square" rtlCol="0">
                <a:spAutoFit/>
              </a:bodyPr>
              <a:lstStyle/>
              <a:p>
                <a:r>
                  <a:rPr lang="lv-LV" sz="1600" b="1" dirty="0" smtClean="0">
                    <a:latin typeface="Verdana" panose="020B0604030504040204" pitchFamily="34" charset="0"/>
                    <a:ea typeface="Verdana" panose="020B0604030504040204" pitchFamily="34" charset="0"/>
                    <a:cs typeface="Verdana" panose="020B0604030504040204" pitchFamily="34" charset="0"/>
                  </a:rPr>
                  <a:t>Balticovo</a:t>
                </a:r>
                <a:r>
                  <a:rPr lang="lv-LV" sz="1600" dirty="0" smtClean="0">
                    <a:latin typeface="Verdana" panose="020B0604030504040204" pitchFamily="34" charset="0"/>
                    <a:ea typeface="Verdana" panose="020B0604030504040204" pitchFamily="34" charset="0"/>
                    <a:cs typeface="Verdana" panose="020B0604030504040204" pitchFamily="34" charset="0"/>
                  </a:rPr>
                  <a:t> – Putnkopība.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52 342 990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AttÄlu rezultÄti vaicÄjumam âverems logo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803" y="3581516"/>
                <a:ext cx="846808" cy="6887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ttÄlu rezultÄti vaicÄjumam âDaugavpils LokomotÄ«vju Remonta RÅ«pnÄ«ca logo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421" y="4350847"/>
                <a:ext cx="971543" cy="65358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Text Placeholder 4"/>
          <p:cNvSpPr txBox="1">
            <a:spLocks/>
          </p:cNvSpPr>
          <p:nvPr/>
        </p:nvSpPr>
        <p:spPr bwMode="auto">
          <a:xfrm>
            <a:off x="5029200" y="6477000"/>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mtClean="0">
                <a:solidFill>
                  <a:schemeClr val="bg1">
                    <a:lumMod val="50000"/>
                  </a:schemeClr>
                </a:solidFill>
              </a:rPr>
              <a:t>Reģionālā politika pēc 2020.gada</a:t>
            </a:r>
          </a:p>
          <a:p>
            <a:r>
              <a:rPr lang="lv-LV" smtClean="0">
                <a:solidFill>
                  <a:schemeClr val="bg1">
                    <a:lumMod val="50000"/>
                  </a:schemeClr>
                </a:solidFill>
              </a:rPr>
              <a:t>Integrēta reģionālā attīstība</a:t>
            </a:r>
            <a:endParaRPr lang="lv-LV" dirty="0">
              <a:solidFill>
                <a:schemeClr val="bg1">
                  <a:lumMod val="50000"/>
                </a:schemeClr>
              </a:solidFill>
            </a:endParaRPr>
          </a:p>
        </p:txBody>
      </p:sp>
    </p:spTree>
    <p:extLst>
      <p:ext uri="{BB962C8B-B14F-4D97-AF65-F5344CB8AC3E}">
        <p14:creationId xmlns:p14="http://schemas.microsoft.com/office/powerpoint/2010/main" val="416473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336600"/>
                </a:solidFill>
              </a:rPr>
              <a:t>Aktivitāte reģionos</a:t>
            </a:r>
            <a:endParaRPr lang="lv-LV" sz="3600" dirty="0">
              <a:solidFill>
                <a:srgbClr val="336600"/>
              </a:solidFill>
            </a:endParaRPr>
          </a:p>
        </p:txBody>
      </p:sp>
      <p:sp>
        <p:nvSpPr>
          <p:cNvPr id="6" name="Slide Number Placeholder 5"/>
          <p:cNvSpPr>
            <a:spLocks noGrp="1"/>
          </p:cNvSpPr>
          <p:nvPr>
            <p:ph type="sldNum" sz="quarter" idx="13"/>
          </p:nvPr>
        </p:nvSpPr>
        <p:spPr>
          <a:xfrm>
            <a:off x="8534399" y="6455225"/>
            <a:ext cx="398585" cy="304800"/>
          </a:xfrm>
        </p:spPr>
        <p:txBody>
          <a:bodyPr/>
          <a:lstStyle/>
          <a:p>
            <a:pPr>
              <a:defRPr/>
            </a:pPr>
            <a:fld id="{F229E9C5-8B39-4643-9AC7-3CB70B82D6D0}" type="slidenum">
              <a:rPr lang="en-US" altLang="en-US" smtClean="0"/>
              <a:pPr>
                <a:defRPr/>
              </a:pPr>
              <a:t>11</a:t>
            </a:fld>
            <a:endParaRPr lang="en-US" altLang="en-US" dirty="0"/>
          </a:p>
        </p:txBody>
      </p:sp>
      <p:pic>
        <p:nvPicPr>
          <p:cNvPr id="7" name="Picture 6"/>
          <p:cNvPicPr>
            <a:picLocks noChangeAspect="1"/>
          </p:cNvPicPr>
          <p:nvPr/>
        </p:nvPicPr>
        <p:blipFill>
          <a:blip r:embed="rId2"/>
          <a:stretch>
            <a:fillRect/>
          </a:stretch>
        </p:blipFill>
        <p:spPr>
          <a:xfrm>
            <a:off x="472273" y="1681012"/>
            <a:ext cx="8671726" cy="4708672"/>
          </a:xfrm>
          <a:prstGeom prst="rect">
            <a:avLst/>
          </a:prstGeom>
          <a:noFill/>
          <a:ln cap="flat">
            <a:noFill/>
          </a:ln>
        </p:spPr>
      </p:pic>
      <p:sp>
        <p:nvSpPr>
          <p:cNvPr id="9" name="Text Placeholder 4"/>
          <p:cNvSpPr txBox="1">
            <a:spLocks/>
          </p:cNvSpPr>
          <p:nvPr/>
        </p:nvSpPr>
        <p:spPr bwMode="auto">
          <a:xfrm>
            <a:off x="5029200" y="6477000"/>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mtClean="0">
                <a:solidFill>
                  <a:schemeClr val="bg1">
                    <a:lumMod val="50000"/>
                  </a:schemeClr>
                </a:solidFill>
              </a:rPr>
              <a:t>Reģionālā politika pēc 2020.gada</a:t>
            </a:r>
          </a:p>
          <a:p>
            <a:r>
              <a:rPr lang="lv-LV" smtClean="0">
                <a:solidFill>
                  <a:schemeClr val="bg1">
                    <a:lumMod val="50000"/>
                  </a:schemeClr>
                </a:solidFill>
              </a:rPr>
              <a:t>Integrēta reģionālā attīstība</a:t>
            </a:r>
            <a:endParaRPr lang="lv-LV" dirty="0">
              <a:solidFill>
                <a:schemeClr val="bg1">
                  <a:lumMod val="50000"/>
                </a:schemeClr>
              </a:solidFill>
            </a:endParaRPr>
          </a:p>
        </p:txBody>
      </p:sp>
    </p:spTree>
    <p:extLst>
      <p:ext uri="{BB962C8B-B14F-4D97-AF65-F5344CB8AC3E}">
        <p14:creationId xmlns:p14="http://schemas.microsoft.com/office/powerpoint/2010/main" val="315070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a:xfrm>
            <a:off x="8378456" y="6324600"/>
            <a:ext cx="460744" cy="304800"/>
          </a:xfrm>
        </p:spPr>
        <p:txBody>
          <a:bodyPr/>
          <a:lstStyle/>
          <a:p>
            <a:pPr>
              <a:defRPr/>
            </a:pPr>
            <a:fld id="{F229E9C5-8B39-4643-9AC7-3CB70B82D6D0}" type="slidenum">
              <a:rPr lang="en-US" altLang="en-US" smtClean="0"/>
              <a:pPr>
                <a:defRPr/>
              </a:pPr>
              <a:t>12</a:t>
            </a:fld>
            <a:endParaRPr lang="en-US" altLang="en-US" dirty="0"/>
          </a:p>
        </p:txBody>
      </p:sp>
      <p:sp>
        <p:nvSpPr>
          <p:cNvPr id="12" name="Title 1"/>
          <p:cNvSpPr txBox="1">
            <a:spLocks noGrp="1"/>
          </p:cNvSpPr>
          <p:nvPr>
            <p:ph type="title"/>
          </p:nvPr>
        </p:nvSpPr>
        <p:spPr>
          <a:xfrm>
            <a:off x="2083980" y="423494"/>
            <a:ext cx="6602819" cy="629129"/>
          </a:xfrm>
        </p:spPr>
        <p:txBody>
          <a:bodyPr>
            <a:normAutofit/>
          </a:bodyPr>
          <a:lstStyle/>
          <a:p>
            <a:pPr lvl="0" algn="ctr"/>
            <a:r>
              <a:rPr lang="lv-LV" sz="3200" dirty="0">
                <a:solidFill>
                  <a:srgbClr val="336600"/>
                </a:solidFill>
              </a:rPr>
              <a:t>Pašvaldības lomas nozīme</a:t>
            </a:r>
            <a:endParaRPr lang="lv-LV" sz="32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p:cNvSpPr>
            <a:spLocks noGrp="1"/>
          </p:cNvSpPr>
          <p:nvPr>
            <p:ph idx="1"/>
          </p:nvPr>
        </p:nvSpPr>
        <p:spPr>
          <a:xfrm>
            <a:off x="3884429" y="1206257"/>
            <a:ext cx="4880343" cy="4775359"/>
          </a:xfrm>
        </p:spPr>
        <p:txBody>
          <a:bodyPr>
            <a:normAutofit/>
          </a:bodyPr>
          <a:lstStyle/>
          <a:p>
            <a:pPr marL="0" indent="0">
              <a:lnSpc>
                <a:spcPct val="150000"/>
              </a:lnSpc>
              <a:buNone/>
            </a:pPr>
            <a:r>
              <a:rPr lang="lv-LV" sz="1600" b="1" dirty="0" smtClean="0">
                <a:latin typeface="Verdana" panose="020B0604030504040204" pitchFamily="34" charset="0"/>
                <a:ea typeface="Verdana" panose="020B0604030504040204" pitchFamily="34" charset="0"/>
                <a:cs typeface="Verdana" panose="020B0604030504040204" pitchFamily="34" charset="0"/>
              </a:rPr>
              <a:t>Pēteris </a:t>
            </a:r>
            <a:r>
              <a:rPr lang="lv-LV" sz="1600" b="1" dirty="0">
                <a:latin typeface="Verdana" panose="020B0604030504040204" pitchFamily="34" charset="0"/>
                <a:ea typeface="Verdana" panose="020B0604030504040204" pitchFamily="34" charset="0"/>
                <a:cs typeface="Verdana" panose="020B0604030504040204" pitchFamily="34" charset="0"/>
              </a:rPr>
              <a:t>Strautiņš: Viena ātruma Latvija pretējos </a:t>
            </a:r>
            <a:r>
              <a:rPr lang="lv-LV" sz="1600" b="1" dirty="0" smtClean="0">
                <a:latin typeface="Verdana" panose="020B0604030504040204" pitchFamily="34" charset="0"/>
                <a:ea typeface="Verdana" panose="020B0604030504040204" pitchFamily="34" charset="0"/>
                <a:cs typeface="Verdana" panose="020B0604030504040204" pitchFamily="34" charset="0"/>
              </a:rPr>
              <a:t>virzienos. </a:t>
            </a:r>
            <a:r>
              <a:rPr lang="lv-LV" sz="1600" i="1" dirty="0" smtClean="0">
                <a:latin typeface="Verdana" panose="020B0604030504040204" pitchFamily="34" charset="0"/>
                <a:ea typeface="Verdana" panose="020B0604030504040204" pitchFamily="34" charset="0"/>
                <a:cs typeface="Verdana" panose="020B0604030504040204" pitchFamily="34" charset="0"/>
              </a:rPr>
              <a:t>Delfi, 7.aug. 2018.)</a:t>
            </a:r>
            <a:endParaRPr lang="lv-LV" sz="1600" i="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Verdana" panose="020B0604030504040204" pitchFamily="34" charset="0"/>
              <a:buChar char="−"/>
            </a:pPr>
            <a:r>
              <a:rPr lang="lv-LV" sz="1400" i="1" dirty="0">
                <a:latin typeface="Verdana" panose="020B0604030504040204" pitchFamily="34" charset="0"/>
                <a:ea typeface="Verdana" panose="020B0604030504040204" pitchFamily="34" charset="0"/>
                <a:cs typeface="Verdana" panose="020B0604030504040204" pitchFamily="34" charset="0"/>
              </a:rPr>
              <a:t>Liela loma </a:t>
            </a:r>
            <a:r>
              <a:rPr lang="lv-LV" sz="1400" i="1" dirty="0" smtClean="0">
                <a:latin typeface="Verdana" panose="020B0604030504040204" pitchFamily="34" charset="0"/>
                <a:ea typeface="Verdana" panose="020B0604030504040204" pitchFamily="34" charset="0"/>
                <a:cs typeface="Verdana" panose="020B0604030504040204" pitchFamily="34" charset="0"/>
              </a:rPr>
              <a:t>ir vietējās </a:t>
            </a:r>
            <a:r>
              <a:rPr lang="lv-LV" sz="1400" i="1" dirty="0">
                <a:latin typeface="Verdana" panose="020B0604030504040204" pitchFamily="34" charset="0"/>
                <a:ea typeface="Verdana" panose="020B0604030504040204" pitchFamily="34" charset="0"/>
                <a:cs typeface="Verdana" panose="020B0604030504040204" pitchFamily="34" charset="0"/>
              </a:rPr>
              <a:t>pārvaldes kvalitātei</a:t>
            </a:r>
          </a:p>
          <a:p>
            <a:pPr marL="285750" indent="-285750">
              <a:lnSpc>
                <a:spcPct val="150000"/>
              </a:lnSpc>
              <a:buFont typeface="Verdana" panose="020B0604030504040204" pitchFamily="34" charset="0"/>
              <a:buChar char="−"/>
            </a:pPr>
            <a:r>
              <a:rPr lang="lv-LV" sz="1400" i="1" dirty="0" smtClean="0">
                <a:latin typeface="Verdana" panose="020B0604030504040204" pitchFamily="34" charset="0"/>
                <a:ea typeface="Verdana" panose="020B0604030504040204" pitchFamily="34" charset="0"/>
                <a:cs typeface="Verdana" panose="020B0604030504040204" pitchFamily="34" charset="0"/>
              </a:rPr>
              <a:t>Smiltenē </a:t>
            </a:r>
            <a:r>
              <a:rPr lang="lv-LV" sz="1400" i="1" dirty="0">
                <a:latin typeface="Verdana" panose="020B0604030504040204" pitchFamily="34" charset="0"/>
                <a:ea typeface="Verdana" panose="020B0604030504040204" pitchFamily="34" charset="0"/>
                <a:cs typeface="Verdana" panose="020B0604030504040204" pitchFamily="34" charset="0"/>
              </a:rPr>
              <a:t>dzīvo vien apmēram 5,5 tūkstoši cilvēku, taču pilsētā un tās tuvākajā apkārtnē izvietoti Latvijas Top10 pārstāvji tādās nozarēs kā mežsaimniecība, kokapstrāde, piena pārstrāde, mēbeļu ražošana, ceļu būve. Tur ir arī vairāki citi nozīmīgi mežizstrādātāji, kokapstrādātāji, arī galvenais birojs vienam no lielākajiem vietējā kapitāla tirdzniecības tīkliem. Novadā, kurā kopā dzīvo ap 13 tūkstošiem cilvēku, ir vismaz 20 uzņēmumu, kuru apgrozījums pārsniedz divus miljonus </a:t>
            </a:r>
            <a:r>
              <a:rPr lang="lv-LV" sz="1400" i="1" dirty="0" smtClean="0">
                <a:latin typeface="Verdana" panose="020B0604030504040204" pitchFamily="34" charset="0"/>
                <a:ea typeface="Verdana" panose="020B0604030504040204" pitchFamily="34" charset="0"/>
                <a:cs typeface="Verdana" panose="020B0604030504040204" pitchFamily="34" charset="0"/>
              </a:rPr>
              <a:t>eiro</a:t>
            </a:r>
            <a:endParaRPr lang="lv-LV" sz="1400" i="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lv-LV" sz="16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rotWithShape="1">
          <a:blip r:embed="rId2"/>
          <a:srcRect l="18207"/>
          <a:stretch/>
        </p:blipFill>
        <p:spPr>
          <a:xfrm>
            <a:off x="459900" y="2177941"/>
            <a:ext cx="3248159" cy="2644993"/>
          </a:xfrm>
          <a:prstGeom prst="rect">
            <a:avLst/>
          </a:prstGeom>
        </p:spPr>
      </p:pic>
      <p:sp>
        <p:nvSpPr>
          <p:cNvPr id="2" name="Text Placeholder 1"/>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142506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b="1" dirty="0" smtClean="0">
                <a:latin typeface="Verdana" panose="020B0604030504040204" pitchFamily="34" charset="0"/>
                <a:ea typeface="Verdana" panose="020B0604030504040204" pitchFamily="34" charset="0"/>
                <a:cs typeface="Verdana" panose="020B0604030504040204" pitchFamily="34" charset="0"/>
              </a:rPr>
              <a:t>Divu (trīs ātrumu) Latvija</a:t>
            </a:r>
            <a:endParaRPr lang="lv-LV" sz="3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8"/>
          </p:nvPr>
        </p:nvSpPr>
        <p:spPr/>
        <p:txBody>
          <a:bodyPr/>
          <a:lstStyle/>
          <a:p>
            <a:pPr lvl="0"/>
            <a:fld id="{DA6EDA36-6871-4583-B09B-0E31567077F7}" type="slidenum">
              <a:rPr lang="lv-LV" smtClean="0"/>
              <a:t>13</a:t>
            </a:fld>
            <a:endParaRPr lang="lv-LV"/>
          </a:p>
        </p:txBody>
      </p:sp>
      <p:cxnSp>
        <p:nvCxnSpPr>
          <p:cNvPr id="9" name="Straight Connector 8"/>
          <p:cNvCxnSpPr/>
          <p:nvPr/>
        </p:nvCxnSpPr>
        <p:spPr>
          <a:xfrm>
            <a:off x="306324" y="3529854"/>
            <a:ext cx="8531352" cy="9144"/>
          </a:xfrm>
          <a:prstGeom prst="line">
            <a:avLst/>
          </a:prstGeom>
          <a:ln w="120650"/>
        </p:spPr>
        <p:style>
          <a:lnRef idx="1">
            <a:schemeClr val="accent1"/>
          </a:lnRef>
          <a:fillRef idx="0">
            <a:schemeClr val="accent1"/>
          </a:fillRef>
          <a:effectRef idx="0">
            <a:schemeClr val="accent1"/>
          </a:effectRef>
          <a:fontRef idx="minor">
            <a:schemeClr val="tx1"/>
          </a:fontRef>
        </p:style>
      </p:cxnSp>
      <p:sp>
        <p:nvSpPr>
          <p:cNvPr id="10" name="Left-Right Arrow 9"/>
          <p:cNvSpPr/>
          <p:nvPr/>
        </p:nvSpPr>
        <p:spPr>
          <a:xfrm rot="19610419">
            <a:off x="823630" y="3333905"/>
            <a:ext cx="7202807" cy="65836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Iedzīvotāju skaits </a:t>
            </a:r>
            <a:endParaRPr lang="lv-LV" dirty="0"/>
          </a:p>
        </p:txBody>
      </p:sp>
      <p:sp>
        <p:nvSpPr>
          <p:cNvPr id="12" name="Down Arrow 11"/>
          <p:cNvSpPr/>
          <p:nvPr/>
        </p:nvSpPr>
        <p:spPr>
          <a:xfrm>
            <a:off x="966486" y="3827249"/>
            <a:ext cx="475488" cy="77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Down Arrow 12"/>
          <p:cNvSpPr/>
          <p:nvPr/>
        </p:nvSpPr>
        <p:spPr>
          <a:xfrm rot="10800000">
            <a:off x="3368472" y="2774163"/>
            <a:ext cx="321890" cy="131182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p:cNvSpPr txBox="1"/>
          <p:nvPr/>
        </p:nvSpPr>
        <p:spPr>
          <a:xfrm>
            <a:off x="736561" y="3504902"/>
            <a:ext cx="1203198" cy="353943"/>
          </a:xfrm>
          <a:prstGeom prst="rect">
            <a:avLst/>
          </a:prstGeom>
          <a:noFill/>
        </p:spPr>
        <p:txBody>
          <a:bodyPr wrap="square" rtlCol="0">
            <a:spAutoFit/>
          </a:bodyPr>
          <a:lstStyle/>
          <a:p>
            <a:r>
              <a:rPr lang="lv-LV" dirty="0" smtClean="0"/>
              <a:t>Ieņēmumi</a:t>
            </a:r>
            <a:endParaRPr lang="lv-LV" dirty="0"/>
          </a:p>
        </p:txBody>
      </p:sp>
      <p:sp>
        <p:nvSpPr>
          <p:cNvPr id="15" name="Oval 14"/>
          <p:cNvSpPr/>
          <p:nvPr/>
        </p:nvSpPr>
        <p:spPr>
          <a:xfrm>
            <a:off x="-28580" y="1883664"/>
            <a:ext cx="2606095" cy="41330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p:cNvSpPr/>
          <p:nvPr/>
        </p:nvSpPr>
        <p:spPr>
          <a:xfrm>
            <a:off x="5274830" y="1325881"/>
            <a:ext cx="2771890" cy="365961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2691882" y="1896603"/>
            <a:ext cx="2027091" cy="260159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extBox 17"/>
          <p:cNvSpPr txBox="1"/>
          <p:nvPr/>
        </p:nvSpPr>
        <p:spPr>
          <a:xfrm>
            <a:off x="3555157" y="3133375"/>
            <a:ext cx="1203198" cy="353943"/>
          </a:xfrm>
          <a:prstGeom prst="rect">
            <a:avLst/>
          </a:prstGeom>
          <a:noFill/>
        </p:spPr>
        <p:txBody>
          <a:bodyPr wrap="square" rtlCol="0">
            <a:spAutoFit/>
          </a:bodyPr>
          <a:lstStyle/>
          <a:p>
            <a:r>
              <a:rPr lang="lv-LV" dirty="0" smtClean="0"/>
              <a:t>Ieņēmumi</a:t>
            </a:r>
            <a:endParaRPr lang="lv-LV" dirty="0"/>
          </a:p>
        </p:txBody>
      </p:sp>
      <p:sp>
        <p:nvSpPr>
          <p:cNvPr id="19" name="Down Arrow 18"/>
          <p:cNvSpPr/>
          <p:nvPr/>
        </p:nvSpPr>
        <p:spPr>
          <a:xfrm rot="10800000">
            <a:off x="3662956" y="2426528"/>
            <a:ext cx="475488" cy="77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p:cNvSpPr txBox="1"/>
          <p:nvPr/>
        </p:nvSpPr>
        <p:spPr>
          <a:xfrm>
            <a:off x="6248140" y="3169461"/>
            <a:ext cx="1203198" cy="353943"/>
          </a:xfrm>
          <a:prstGeom prst="rect">
            <a:avLst/>
          </a:prstGeom>
          <a:noFill/>
        </p:spPr>
        <p:txBody>
          <a:bodyPr wrap="square" rtlCol="0">
            <a:spAutoFit/>
          </a:bodyPr>
          <a:lstStyle/>
          <a:p>
            <a:r>
              <a:rPr lang="lv-LV" dirty="0" smtClean="0"/>
              <a:t>Ieņēmumi</a:t>
            </a:r>
            <a:endParaRPr lang="lv-LV" dirty="0"/>
          </a:p>
        </p:txBody>
      </p:sp>
      <p:sp>
        <p:nvSpPr>
          <p:cNvPr id="21" name="Down Arrow 20"/>
          <p:cNvSpPr/>
          <p:nvPr/>
        </p:nvSpPr>
        <p:spPr>
          <a:xfrm rot="10800000">
            <a:off x="6516744" y="2425513"/>
            <a:ext cx="475488" cy="77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Down Arrow 21"/>
          <p:cNvSpPr/>
          <p:nvPr/>
        </p:nvSpPr>
        <p:spPr>
          <a:xfrm>
            <a:off x="6516744" y="3940864"/>
            <a:ext cx="475488" cy="779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p:cNvSpPr txBox="1"/>
          <p:nvPr/>
        </p:nvSpPr>
        <p:spPr>
          <a:xfrm>
            <a:off x="6043052" y="3551524"/>
            <a:ext cx="1740823" cy="353943"/>
          </a:xfrm>
          <a:prstGeom prst="rect">
            <a:avLst/>
          </a:prstGeom>
          <a:noFill/>
        </p:spPr>
        <p:txBody>
          <a:bodyPr wrap="square" rtlCol="0">
            <a:spAutoFit/>
          </a:bodyPr>
          <a:lstStyle/>
          <a:p>
            <a:r>
              <a:rPr lang="lv-LV" dirty="0" err="1" smtClean="0"/>
              <a:t>Pakalp.izmakas</a:t>
            </a:r>
            <a:endParaRPr lang="lv-LV" dirty="0"/>
          </a:p>
        </p:txBody>
      </p:sp>
      <p:sp>
        <p:nvSpPr>
          <p:cNvPr id="24" name="TextBox 23"/>
          <p:cNvSpPr txBox="1"/>
          <p:nvPr/>
        </p:nvSpPr>
        <p:spPr>
          <a:xfrm>
            <a:off x="485295" y="3133375"/>
            <a:ext cx="1756519" cy="353943"/>
          </a:xfrm>
          <a:prstGeom prst="rect">
            <a:avLst/>
          </a:prstGeom>
          <a:noFill/>
        </p:spPr>
        <p:txBody>
          <a:bodyPr wrap="square" rtlCol="0">
            <a:spAutoFit/>
          </a:bodyPr>
          <a:lstStyle/>
          <a:p>
            <a:r>
              <a:rPr lang="lv-LV" dirty="0" err="1" smtClean="0"/>
              <a:t>Pakalp.izmaksas</a:t>
            </a:r>
            <a:endParaRPr lang="lv-LV" dirty="0"/>
          </a:p>
        </p:txBody>
      </p:sp>
      <p:sp>
        <p:nvSpPr>
          <p:cNvPr id="25" name="Down Arrow 24"/>
          <p:cNvSpPr/>
          <p:nvPr/>
        </p:nvSpPr>
        <p:spPr>
          <a:xfrm rot="10800000">
            <a:off x="978471" y="2389427"/>
            <a:ext cx="475488" cy="779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Down Arrow 25"/>
          <p:cNvSpPr/>
          <p:nvPr/>
        </p:nvSpPr>
        <p:spPr>
          <a:xfrm>
            <a:off x="2885401" y="3459589"/>
            <a:ext cx="475488" cy="779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TextBox 26"/>
          <p:cNvSpPr txBox="1"/>
          <p:nvPr/>
        </p:nvSpPr>
        <p:spPr>
          <a:xfrm>
            <a:off x="2659004" y="3133375"/>
            <a:ext cx="896153" cy="615553"/>
          </a:xfrm>
          <a:prstGeom prst="rect">
            <a:avLst/>
          </a:prstGeom>
          <a:noFill/>
        </p:spPr>
        <p:txBody>
          <a:bodyPr wrap="square" rtlCol="0">
            <a:spAutoFit/>
          </a:bodyPr>
          <a:lstStyle/>
          <a:p>
            <a:r>
              <a:rPr lang="lv-LV" dirty="0" err="1" smtClean="0"/>
              <a:t>Pak.izm</a:t>
            </a:r>
            <a:r>
              <a:rPr lang="lv-LV" dirty="0" smtClean="0"/>
              <a:t>.</a:t>
            </a:r>
            <a:endParaRPr lang="lv-LV" dirty="0"/>
          </a:p>
        </p:txBody>
      </p:sp>
      <p:sp>
        <p:nvSpPr>
          <p:cNvPr id="28" name="TextBox 27"/>
          <p:cNvSpPr txBox="1"/>
          <p:nvPr/>
        </p:nvSpPr>
        <p:spPr>
          <a:xfrm>
            <a:off x="8228683" y="3183951"/>
            <a:ext cx="1069848" cy="353943"/>
          </a:xfrm>
          <a:prstGeom prst="rect">
            <a:avLst/>
          </a:prstGeom>
          <a:noFill/>
        </p:spPr>
        <p:txBody>
          <a:bodyPr wrap="square" rtlCol="0">
            <a:spAutoFit/>
          </a:bodyPr>
          <a:lstStyle/>
          <a:p>
            <a:r>
              <a:rPr lang="lv-LV" dirty="0" smtClean="0"/>
              <a:t>Budžets</a:t>
            </a:r>
            <a:endParaRPr lang="lv-LV" dirty="0"/>
          </a:p>
        </p:txBody>
      </p:sp>
    </p:spTree>
    <p:extLst>
      <p:ext uri="{BB962C8B-B14F-4D97-AF65-F5344CB8AC3E}">
        <p14:creationId xmlns:p14="http://schemas.microsoft.com/office/powerpoint/2010/main" val="52094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animBg="1"/>
      <p:bldP spid="17" grpId="0" animBg="1"/>
      <p:bldP spid="18" grpId="0"/>
      <p:bldP spid="19" grpId="0" animBg="1"/>
      <p:bldP spid="20" grpId="0"/>
      <p:bldP spid="21" grpId="0" animBg="1"/>
      <p:bldP spid="22" grpId="0" animBg="1"/>
      <p:bldP spid="23" grpId="0"/>
      <p:bldP spid="24" grpId="0"/>
      <p:bldP spid="25" grpId="0" animBg="1"/>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a:xfrm>
            <a:off x="8378456" y="6324600"/>
            <a:ext cx="460744" cy="304800"/>
          </a:xfrm>
        </p:spPr>
        <p:txBody>
          <a:bodyPr/>
          <a:lstStyle/>
          <a:p>
            <a:pPr>
              <a:defRPr/>
            </a:pPr>
            <a:fld id="{F229E9C5-8B39-4643-9AC7-3CB70B82D6D0}" type="slidenum">
              <a:rPr lang="en-US" altLang="en-US" smtClean="0"/>
              <a:pPr>
                <a:defRPr/>
              </a:pPr>
              <a:t>14</a:t>
            </a:fld>
            <a:endParaRPr lang="en-US" altLang="en-US" dirty="0"/>
          </a:p>
        </p:txBody>
      </p:sp>
      <p:sp>
        <p:nvSpPr>
          <p:cNvPr id="12" name="Title 1"/>
          <p:cNvSpPr txBox="1">
            <a:spLocks noGrp="1"/>
          </p:cNvSpPr>
          <p:nvPr>
            <p:ph type="title"/>
          </p:nvPr>
        </p:nvSpPr>
        <p:spPr>
          <a:xfrm>
            <a:off x="2111106" y="284840"/>
            <a:ext cx="6602819" cy="629129"/>
          </a:xfrm>
        </p:spPr>
        <p:txBody>
          <a:bodyPr>
            <a:normAutofit/>
          </a:bodyPr>
          <a:lstStyle/>
          <a:p>
            <a:pPr lvl="0" algn="ctr"/>
            <a:r>
              <a:rPr lang="lv-LV" sz="3200" dirty="0">
                <a:solidFill>
                  <a:srgbClr val="336600"/>
                </a:solidFill>
              </a:rPr>
              <a:t>Ko darīt? (galvenie virzieni)</a:t>
            </a:r>
            <a:endParaRPr lang="lv-LV" sz="32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560070" y="1350010"/>
            <a:ext cx="7505501" cy="5235316"/>
            <a:chOff x="102870" y="1504732"/>
            <a:chExt cx="7505501" cy="5235316"/>
          </a:xfrm>
        </p:grpSpPr>
        <p:graphicFrame>
          <p:nvGraphicFramePr>
            <p:cNvPr id="28" name="Diagram 27"/>
            <p:cNvGraphicFramePr/>
            <p:nvPr>
              <p:extLst>
                <p:ext uri="{D42A27DB-BD31-4B8C-83A1-F6EECF244321}">
                  <p14:modId xmlns:p14="http://schemas.microsoft.com/office/powerpoint/2010/main" val="2481824354"/>
                </p:ext>
              </p:extLst>
            </p:nvPr>
          </p:nvGraphicFramePr>
          <p:xfrm>
            <a:off x="1601349" y="1504732"/>
            <a:ext cx="6007022" cy="4333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p:cNvGrpSpPr/>
            <p:nvPr/>
          </p:nvGrpSpPr>
          <p:grpSpPr>
            <a:xfrm>
              <a:off x="3523743" y="5599559"/>
              <a:ext cx="2806493" cy="1140489"/>
              <a:chOff x="3594279" y="5823020"/>
              <a:chExt cx="2806493" cy="1140489"/>
            </a:xfrm>
          </p:grpSpPr>
          <p:sp>
            <p:nvSpPr>
              <p:cNvPr id="31" name="Rounded Rectangle 30"/>
              <p:cNvSpPr/>
              <p:nvPr/>
            </p:nvSpPr>
            <p:spPr>
              <a:xfrm>
                <a:off x="3650932" y="5841593"/>
                <a:ext cx="2749840" cy="1121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3594279" y="5823020"/>
                <a:ext cx="2684120" cy="1056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latin typeface="Verdana" panose="020B0604030504040204" pitchFamily="34" charset="0"/>
                    <a:ea typeface="Verdana" panose="020B0604030504040204" pitchFamily="34" charset="0"/>
                    <a:cs typeface="Verdana" panose="020B0604030504040204" pitchFamily="34" charset="0"/>
                  </a:rPr>
                  <a:t>Demogrāfija</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33" name="Down Arrow 4"/>
            <p:cNvSpPr/>
            <p:nvPr/>
          </p:nvSpPr>
          <p:spPr>
            <a:xfrm rot="1701113">
              <a:off x="4640975" y="2982294"/>
              <a:ext cx="129736" cy="690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GB" sz="4400" kern="1200" dirty="0"/>
            </a:p>
          </p:txBody>
        </p:sp>
        <p:sp>
          <p:nvSpPr>
            <p:cNvPr id="34" name="TextBox 33"/>
            <p:cNvSpPr txBox="1"/>
            <p:nvPr/>
          </p:nvSpPr>
          <p:spPr>
            <a:xfrm>
              <a:off x="102870" y="2377440"/>
              <a:ext cx="2903220" cy="1323439"/>
            </a:xfrm>
            <a:prstGeom prst="rect">
              <a:avLst/>
            </a:prstGeom>
            <a:noFill/>
          </p:spPr>
          <p:txBody>
            <a:bodyPr wrap="square" rtlCol="0">
              <a:spAutoFit/>
            </a:bodyPr>
            <a:lstStyle/>
            <a:p>
              <a:r>
                <a:rPr lang="lv-LV" sz="4000" b="1" dirty="0" smtClean="0">
                  <a:solidFill>
                    <a:srgbClr val="C00000"/>
                  </a:solidFill>
                </a:rPr>
                <a:t>Pašvaldības loma!</a:t>
              </a:r>
              <a:endParaRPr lang="lv-LV" sz="4000" b="1" dirty="0">
                <a:solidFill>
                  <a:srgbClr val="C00000"/>
                </a:solidFill>
              </a:endParaRPr>
            </a:p>
          </p:txBody>
        </p:sp>
      </p:grpSp>
      <p:sp>
        <p:nvSpPr>
          <p:cNvPr id="3" name="Text Placeholder 2"/>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812807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228" y="381000"/>
            <a:ext cx="6783572" cy="1036642"/>
          </a:xfrm>
        </p:spPr>
        <p:txBody>
          <a:bodyPr>
            <a:normAutofit fontScale="90000"/>
          </a:bodyPr>
          <a:lstStyle/>
          <a:p>
            <a:pPr algn="ctr"/>
            <a:r>
              <a:rPr lang="lv-LV" dirty="0">
                <a:solidFill>
                  <a:srgbClr val="336600"/>
                </a:solidFill>
              </a:rPr>
              <a:t>Politikas mērķi atbilstoši ERAF un Kohēzijas fonda 2021-2027 regulējumam </a:t>
            </a:r>
          </a:p>
        </p:txBody>
      </p:sp>
      <p:sp>
        <p:nvSpPr>
          <p:cNvPr id="3" name="Content Placeholder 2"/>
          <p:cNvSpPr>
            <a:spLocks noGrp="1"/>
          </p:cNvSpPr>
          <p:nvPr>
            <p:ph idx="1"/>
          </p:nvPr>
        </p:nvSpPr>
        <p:spPr>
          <a:xfrm>
            <a:off x="942753" y="1791604"/>
            <a:ext cx="7591647" cy="4373573"/>
          </a:xfrm>
        </p:spPr>
        <p:txBody>
          <a:bodyPr>
            <a:normAutofit/>
          </a:bodyPr>
          <a:lstStyle/>
          <a:p>
            <a:pPr marL="457200" indent="-457200">
              <a:buAutoNum type="arabicPeriod"/>
            </a:pPr>
            <a:r>
              <a:rPr lang="lv-LV" b="1" dirty="0"/>
              <a:t>Gudrāka Eiropa </a:t>
            </a:r>
            <a:r>
              <a:rPr lang="lv-LV" dirty="0"/>
              <a:t>caur inovatīvo un gudro ekonomikas transformāciju</a:t>
            </a:r>
          </a:p>
          <a:p>
            <a:pPr marL="457200" indent="-457200">
              <a:buAutoNum type="arabicPeriod"/>
            </a:pPr>
            <a:r>
              <a:rPr lang="lv-LV" b="1" dirty="0"/>
              <a:t>Zaļāka Eiropa </a:t>
            </a:r>
            <a:r>
              <a:rPr lang="lv-LV" dirty="0"/>
              <a:t>caur tīru un taisnīgu enerģijas pārvadi, zaļajiem un zilajiem ieguldījumiem, aprites ekonomiku, pielāgošanos klimatam un risku </a:t>
            </a:r>
            <a:r>
              <a:rPr lang="lv-LV" dirty="0" err="1"/>
              <a:t>prevenciju</a:t>
            </a:r>
            <a:endParaRPr lang="lv-LV" dirty="0"/>
          </a:p>
          <a:p>
            <a:pPr marL="457200" indent="-457200">
              <a:buAutoNum type="arabicPeriod"/>
            </a:pPr>
            <a:r>
              <a:rPr lang="lv-LV" b="1" dirty="0"/>
              <a:t>Labāk sasniedzama Eiropa </a:t>
            </a:r>
            <a:r>
              <a:rPr lang="lv-LV" dirty="0"/>
              <a:t>caur mobilitāti un reģionālo IKT savienojumu</a:t>
            </a:r>
          </a:p>
          <a:p>
            <a:pPr marL="457200" indent="-457200">
              <a:buAutoNum type="arabicPeriod"/>
            </a:pPr>
            <a:r>
              <a:rPr lang="lv-LV" b="1" dirty="0"/>
              <a:t>Sociālāka Eiropa </a:t>
            </a:r>
            <a:r>
              <a:rPr lang="lv-LV" dirty="0"/>
              <a:t>caur Sociālo tiesību Eiropas pīlāra ieviešanu</a:t>
            </a:r>
          </a:p>
          <a:p>
            <a:pPr marL="457200" indent="-457200">
              <a:buAutoNum type="arabicPeriod"/>
            </a:pPr>
            <a:r>
              <a:rPr lang="lv-LV" b="1" dirty="0"/>
              <a:t>Iedzīvotājiem tuvāka Eiropa </a:t>
            </a:r>
            <a:r>
              <a:rPr lang="lv-LV" dirty="0"/>
              <a:t>caur ilgtspējīgu un integrētu pilsētu, lauku, piekrastes teritoriju attīstību un vietējām iniciatīvām</a:t>
            </a:r>
            <a:endParaRPr lang="en-GB" dirty="0"/>
          </a:p>
          <a:p>
            <a:endParaRPr lang="lv-LV" dirty="0"/>
          </a:p>
        </p:txBody>
      </p:sp>
      <p:sp>
        <p:nvSpPr>
          <p:cNvPr id="6" name="Slide Number Placeholder 5"/>
          <p:cNvSpPr>
            <a:spLocks noGrp="1"/>
          </p:cNvSpPr>
          <p:nvPr>
            <p:ph type="sldNum" sz="quarter" idx="13"/>
          </p:nvPr>
        </p:nvSpPr>
        <p:spPr>
          <a:xfrm>
            <a:off x="8534400" y="6324600"/>
            <a:ext cx="388536" cy="304800"/>
          </a:xfrm>
        </p:spPr>
        <p:txBody>
          <a:bodyPr/>
          <a:lstStyle/>
          <a:p>
            <a:pPr>
              <a:defRPr/>
            </a:pPr>
            <a:fld id="{F229E9C5-8B39-4643-9AC7-3CB70B82D6D0}" type="slidenum">
              <a:rPr lang="en-US" altLang="en-US" smtClean="0"/>
              <a:pPr>
                <a:defRPr/>
              </a:pPr>
              <a:t>15</a:t>
            </a:fld>
            <a:endParaRPr lang="en-US" altLang="en-US" dirty="0"/>
          </a:p>
        </p:txBody>
      </p:sp>
      <p:sp>
        <p:nvSpPr>
          <p:cNvPr id="8" name="Text Placeholder 4"/>
          <p:cNvSpPr>
            <a:spLocks noGrp="1"/>
          </p:cNvSpPr>
          <p:nvPr>
            <p:ph type="body" sz="quarter" idx="12"/>
          </p:nvPr>
        </p:nvSpPr>
        <p:spPr>
          <a:xfrm>
            <a:off x="4876800" y="6324600"/>
            <a:ext cx="3657600" cy="304800"/>
          </a:xfrm>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4" name="Text Placeholder 3"/>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1961084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95939"/>
            <a:ext cx="6096000" cy="1036642"/>
          </a:xfrm>
        </p:spPr>
        <p:txBody>
          <a:bodyPr/>
          <a:lstStyle/>
          <a:p>
            <a:pPr algn="ctr"/>
            <a:r>
              <a:rPr lang="lv-LV" dirty="0" smtClean="0">
                <a:solidFill>
                  <a:srgbClr val="336600"/>
                </a:solidFill>
              </a:rPr>
              <a:t>Pašvaldību investīciju vajadzības </a:t>
            </a:r>
            <a:r>
              <a:rPr lang="lv-LV" sz="2000" dirty="0" smtClean="0">
                <a:solidFill>
                  <a:srgbClr val="336600"/>
                </a:solidFill>
              </a:rPr>
              <a:t>(2019.gada 7.janvāris)</a:t>
            </a:r>
            <a:endParaRPr lang="lv-LV" sz="2000" dirty="0">
              <a:solidFill>
                <a:srgbClr val="336600"/>
              </a:solidFill>
            </a:endParaRPr>
          </a:p>
        </p:txBody>
      </p:sp>
      <p:sp>
        <p:nvSpPr>
          <p:cNvPr id="3" name="Content Placeholder 2"/>
          <p:cNvSpPr>
            <a:spLocks noGrp="1"/>
          </p:cNvSpPr>
          <p:nvPr>
            <p:ph idx="1"/>
          </p:nvPr>
        </p:nvSpPr>
        <p:spPr>
          <a:xfrm>
            <a:off x="1873103" y="1070207"/>
            <a:ext cx="6508897" cy="1823518"/>
          </a:xfrm>
        </p:spPr>
        <p:txBody>
          <a:bodyPr>
            <a:normAutofit/>
          </a:bodyPr>
          <a:lstStyle/>
          <a:p>
            <a:r>
              <a:rPr lang="lv-LV" sz="1600" dirty="0" smtClean="0"/>
              <a:t>Kopējais pieprasījums </a:t>
            </a:r>
            <a:r>
              <a:rPr lang="lv-LV" sz="1600" u="sng" dirty="0" smtClean="0"/>
              <a:t>ar 3 projektu ierobežojumu</a:t>
            </a:r>
            <a:r>
              <a:rPr lang="lv-LV" sz="1600" dirty="0" smtClean="0"/>
              <a:t>:</a:t>
            </a:r>
          </a:p>
          <a:p>
            <a:r>
              <a:rPr lang="lv-LV" sz="1600" dirty="0" smtClean="0"/>
              <a:t>Kopā: </a:t>
            </a:r>
            <a:r>
              <a:rPr lang="lv-LV" sz="1600" b="1" dirty="0"/>
              <a:t>3 205 365 818</a:t>
            </a:r>
            <a:r>
              <a:rPr lang="lv-LV" sz="1600" dirty="0"/>
              <a:t> </a:t>
            </a:r>
            <a:r>
              <a:rPr lang="lv-LV" sz="1600" b="1" dirty="0" err="1" smtClean="0"/>
              <a:t>euro</a:t>
            </a:r>
            <a:r>
              <a:rPr lang="lv-LV" sz="1600" dirty="0" smtClean="0"/>
              <a:t> </a:t>
            </a:r>
          </a:p>
          <a:p>
            <a:r>
              <a:rPr lang="lv-LV" sz="1600" dirty="0"/>
              <a:t>9</a:t>
            </a:r>
            <a:r>
              <a:rPr lang="lv-LV" sz="1600" dirty="0" smtClean="0"/>
              <a:t> pilsētu pieprasījums: </a:t>
            </a:r>
            <a:r>
              <a:rPr lang="lv-LV" sz="1600" b="1" dirty="0"/>
              <a:t>1 108 616 928 </a:t>
            </a:r>
            <a:r>
              <a:rPr lang="lv-LV" sz="1600" b="1" dirty="0" err="1" smtClean="0"/>
              <a:t>euro</a:t>
            </a:r>
            <a:endParaRPr lang="lv-LV" sz="1600" b="1" dirty="0" smtClean="0"/>
          </a:p>
          <a:p>
            <a:r>
              <a:rPr lang="lv-LV" sz="1600" dirty="0" smtClean="0"/>
              <a:t>21 centra pieprasījums: </a:t>
            </a:r>
            <a:r>
              <a:rPr lang="lv-LV" sz="1600" b="1" dirty="0"/>
              <a:t>865 846 714 </a:t>
            </a:r>
            <a:r>
              <a:rPr lang="lv-LV" sz="1600" b="1" dirty="0" err="1" smtClean="0"/>
              <a:t>euro</a:t>
            </a:r>
            <a:endParaRPr lang="lv-LV" sz="1600" b="1" dirty="0" smtClean="0"/>
          </a:p>
          <a:p>
            <a:r>
              <a:rPr lang="lv-LV" sz="1600" dirty="0" smtClean="0"/>
              <a:t>89 pašvaldību pieprasījums: </a:t>
            </a:r>
            <a:r>
              <a:rPr lang="lv-LV" sz="1600" b="1" dirty="0"/>
              <a:t>1 230 902 176 </a:t>
            </a:r>
            <a:r>
              <a:rPr lang="lv-LV" sz="1600" b="1" dirty="0" err="1" smtClean="0"/>
              <a:t>euro</a:t>
            </a:r>
            <a:endParaRPr lang="lv-LV" sz="1600" b="1" dirty="0"/>
          </a:p>
        </p:txBody>
      </p:sp>
      <p:sp>
        <p:nvSpPr>
          <p:cNvPr id="6" name="Slide Number Placeholder 5"/>
          <p:cNvSpPr>
            <a:spLocks noGrp="1"/>
          </p:cNvSpPr>
          <p:nvPr>
            <p:ph type="sldNum" sz="quarter" idx="13"/>
          </p:nvPr>
        </p:nvSpPr>
        <p:spPr>
          <a:xfrm>
            <a:off x="8534400" y="6324600"/>
            <a:ext cx="428730" cy="304800"/>
          </a:xfrm>
        </p:spPr>
        <p:txBody>
          <a:bodyPr/>
          <a:lstStyle/>
          <a:p>
            <a:pPr>
              <a:defRPr/>
            </a:pPr>
            <a:fld id="{F229E9C5-8B39-4643-9AC7-3CB70B82D6D0}" type="slidenum">
              <a:rPr lang="en-US" altLang="en-US" smtClean="0"/>
              <a:pPr>
                <a:defRPr/>
              </a:pPr>
              <a:t>16</a:t>
            </a:fld>
            <a:endParaRPr lang="en-US" altLang="en-US" dirty="0"/>
          </a:p>
        </p:txBody>
      </p:sp>
      <p:sp>
        <p:nvSpPr>
          <p:cNvPr id="10" name="Text Placeholder 4"/>
          <p:cNvSpPr txBox="1">
            <a:spLocks/>
          </p:cNvSpPr>
          <p:nvPr/>
        </p:nvSpPr>
        <p:spPr bwMode="auto">
          <a:xfrm>
            <a:off x="5014128" y="6324600"/>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smtClean="0">
                <a:solidFill>
                  <a:schemeClr val="bg1">
                    <a:lumMod val="50000"/>
                  </a:schemeClr>
                </a:solidFill>
              </a:rPr>
              <a:t>Reģionālā politika pēc 2020.gada</a:t>
            </a:r>
          </a:p>
          <a:p>
            <a:r>
              <a:rPr lang="lv-LV" dirty="0" smtClean="0">
                <a:solidFill>
                  <a:schemeClr val="bg1">
                    <a:lumMod val="50000"/>
                  </a:schemeClr>
                </a:solidFill>
              </a:rPr>
              <a:t>Integrēta reģionālā attīstība</a:t>
            </a:r>
            <a:endParaRPr lang="lv-LV" dirty="0">
              <a:solidFill>
                <a:schemeClr val="bg1">
                  <a:lumMod val="50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2989944329"/>
              </p:ext>
            </p:extLst>
          </p:nvPr>
        </p:nvGraphicFramePr>
        <p:xfrm>
          <a:off x="1733340" y="2893725"/>
          <a:ext cx="5471328" cy="3217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924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solidFill>
                  <a:srgbClr val="336600"/>
                </a:solidFill>
              </a:rPr>
              <a:t>Rīgas plānošanas reģiona </a:t>
            </a:r>
            <a:r>
              <a:rPr lang="lv-LV" dirty="0">
                <a:solidFill>
                  <a:srgbClr val="336600"/>
                </a:solidFill>
              </a:rPr>
              <a:t>anketas</a:t>
            </a:r>
          </a:p>
        </p:txBody>
      </p:sp>
      <p:sp>
        <p:nvSpPr>
          <p:cNvPr id="4" name="Text Placeholder 3"/>
          <p:cNvSpPr>
            <a:spLocks noGrp="1"/>
          </p:cNvSpPr>
          <p:nvPr>
            <p:ph type="body" sz="quarter" idx="10"/>
          </p:nvPr>
        </p:nvSpPr>
        <p:spPr/>
        <p:txBody>
          <a:bodyPr/>
          <a:lstStyle/>
          <a:p>
            <a:endParaRPr lang="lv-LV"/>
          </a:p>
        </p:txBody>
      </p:sp>
      <p:sp>
        <p:nvSpPr>
          <p:cNvPr id="6" name="Slide Number Placeholder 5"/>
          <p:cNvSpPr>
            <a:spLocks noGrp="1"/>
          </p:cNvSpPr>
          <p:nvPr>
            <p:ph type="sldNum" sz="quarter" idx="13"/>
          </p:nvPr>
        </p:nvSpPr>
        <p:spPr>
          <a:xfrm>
            <a:off x="8410470" y="6324600"/>
            <a:ext cx="428730" cy="304800"/>
          </a:xfrm>
        </p:spPr>
        <p:txBody>
          <a:bodyPr/>
          <a:lstStyle/>
          <a:p>
            <a:pPr>
              <a:defRPr/>
            </a:pPr>
            <a:fld id="{F229E9C5-8B39-4643-9AC7-3CB70B82D6D0}" type="slidenum">
              <a:rPr lang="en-US" altLang="en-US" smtClean="0"/>
              <a:pPr>
                <a:defRPr/>
              </a:pPr>
              <a:t>17</a:t>
            </a:fld>
            <a:endParaRPr lang="en-US" altLang="en-US" dirty="0"/>
          </a:p>
        </p:txBody>
      </p:sp>
      <p:sp>
        <p:nvSpPr>
          <p:cNvPr id="7" name="Content Placeholder 2"/>
          <p:cNvSpPr>
            <a:spLocks noGrp="1"/>
          </p:cNvSpPr>
          <p:nvPr>
            <p:ph idx="1"/>
          </p:nvPr>
        </p:nvSpPr>
        <p:spPr>
          <a:xfrm>
            <a:off x="240030" y="1752601"/>
            <a:ext cx="8812530" cy="1573530"/>
          </a:xfrm>
        </p:spPr>
        <p:txBody>
          <a:bodyPr>
            <a:normAutofit/>
          </a:bodyPr>
          <a:lstStyle/>
          <a:p>
            <a:r>
              <a:rPr lang="lv-LV" sz="1800" dirty="0" smtClean="0"/>
              <a:t>Anketas </a:t>
            </a:r>
            <a:r>
              <a:rPr lang="lv-LV" sz="1800" dirty="0"/>
              <a:t>iesūtījušas </a:t>
            </a:r>
            <a:r>
              <a:rPr lang="lv-LV" sz="1800" dirty="0" smtClean="0"/>
              <a:t>27 </a:t>
            </a:r>
            <a:r>
              <a:rPr lang="lv-LV" sz="1800" dirty="0"/>
              <a:t>no </a:t>
            </a:r>
            <a:r>
              <a:rPr lang="lv-LV" sz="1800" dirty="0" smtClean="0"/>
              <a:t>30 pašvaldībām </a:t>
            </a:r>
            <a:r>
              <a:rPr lang="lv-LV" sz="1800" dirty="0"/>
              <a:t>(nav </a:t>
            </a:r>
            <a:r>
              <a:rPr lang="lv-LV" sz="1800" dirty="0" smtClean="0"/>
              <a:t>iesūtījuši Olaines, Saulkrastu un Sējas novads) </a:t>
            </a:r>
            <a:r>
              <a:rPr lang="lv-LV" sz="1800" dirty="0"/>
              <a:t> </a:t>
            </a:r>
            <a:endParaRPr lang="lv-LV" sz="1800" dirty="0" smtClean="0"/>
          </a:p>
          <a:p>
            <a:endParaRPr lang="lv-LV" sz="1800" dirty="0"/>
          </a:p>
          <a:p>
            <a:r>
              <a:rPr lang="lv-LV" sz="1800" dirty="0"/>
              <a:t>Kopējais pieprasījums (ar 3 projektu ierobežojumu): </a:t>
            </a:r>
            <a:r>
              <a:rPr lang="lv-LV" sz="1800" b="1" dirty="0"/>
              <a:t>1 189 453 760</a:t>
            </a:r>
            <a:r>
              <a:rPr lang="lv-LV" sz="1800" dirty="0"/>
              <a:t> </a:t>
            </a:r>
            <a:r>
              <a:rPr lang="lv-LV" sz="1800" dirty="0" err="1" smtClean="0"/>
              <a:t>euro</a:t>
            </a:r>
            <a:endParaRPr lang="lv-LV" sz="1800" dirty="0"/>
          </a:p>
          <a:p>
            <a:endParaRPr lang="lv-LV" dirty="0"/>
          </a:p>
        </p:txBody>
      </p:sp>
      <p:sp>
        <p:nvSpPr>
          <p:cNvPr id="10" name="Text Placeholder 4"/>
          <p:cNvSpPr txBox="1">
            <a:spLocks/>
          </p:cNvSpPr>
          <p:nvPr/>
        </p:nvSpPr>
        <p:spPr bwMode="auto">
          <a:xfrm>
            <a:off x="4888523" y="6324600"/>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smtClean="0">
                <a:solidFill>
                  <a:schemeClr val="bg1">
                    <a:lumMod val="50000"/>
                  </a:schemeClr>
                </a:solidFill>
              </a:rPr>
              <a:t>Reģionālā politika pēc 2020.gada</a:t>
            </a:r>
          </a:p>
          <a:p>
            <a:r>
              <a:rPr lang="lv-LV" dirty="0" smtClean="0">
                <a:solidFill>
                  <a:schemeClr val="bg1">
                    <a:lumMod val="50000"/>
                  </a:schemeClr>
                </a:solidFill>
              </a:rPr>
              <a:t>Integrēta reģionālā attīstība</a:t>
            </a:r>
            <a:endParaRPr lang="lv-LV" dirty="0">
              <a:solidFill>
                <a:schemeClr val="bg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933037725"/>
              </p:ext>
            </p:extLst>
          </p:nvPr>
        </p:nvGraphicFramePr>
        <p:xfrm>
          <a:off x="1589084" y="3165231"/>
          <a:ext cx="6114422" cy="3179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5793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RPR investīciju vajadzības Rīgas metropoles areālā</a:t>
            </a:r>
            <a:endParaRPr lang="lv-LV" dirty="0"/>
          </a:p>
        </p:txBody>
      </p:sp>
      <p:sp>
        <p:nvSpPr>
          <p:cNvPr id="3" name="Content Placeholder 2"/>
          <p:cNvSpPr>
            <a:spLocks noGrp="1"/>
          </p:cNvSpPr>
          <p:nvPr>
            <p:ph idx="1"/>
          </p:nvPr>
        </p:nvSpPr>
        <p:spPr>
          <a:xfrm>
            <a:off x="2590800" y="1752600"/>
            <a:ext cx="6096000" cy="4572000"/>
          </a:xfrm>
        </p:spPr>
        <p:txBody>
          <a:bodyPr>
            <a:normAutofit lnSpcReduction="10000"/>
          </a:bodyPr>
          <a:lstStyle/>
          <a:p>
            <a:pPr marL="457200" indent="-457200">
              <a:buFont typeface="+mj-lt"/>
              <a:buAutoNum type="arabicPeriod"/>
            </a:pPr>
            <a:r>
              <a:rPr lang="lv-LV" b="1" dirty="0"/>
              <a:t>Reģionālā un starptautiskā </a:t>
            </a:r>
            <a:r>
              <a:rPr lang="lv-LV" b="1" dirty="0" smtClean="0"/>
              <a:t>konkurētspēja </a:t>
            </a:r>
            <a:r>
              <a:rPr lang="lv-LV" sz="1400" dirty="0" smtClean="0"/>
              <a:t>(</a:t>
            </a:r>
            <a:r>
              <a:rPr lang="lv-LV" sz="1400" dirty="0"/>
              <a:t>Industriālo un ražošanas teritoriju izvietojums </a:t>
            </a:r>
            <a:r>
              <a:rPr lang="lv-LV" sz="1400" dirty="0" smtClean="0"/>
              <a:t>metropolē, </a:t>
            </a:r>
            <a:r>
              <a:rPr lang="lv-LV" sz="1400" dirty="0"/>
              <a:t>reģionāla mēroga tūrisma piedāvājuma </a:t>
            </a:r>
            <a:r>
              <a:rPr lang="lv-LV" sz="1400" dirty="0" smtClean="0"/>
              <a:t>veidošana u.c.)</a:t>
            </a:r>
          </a:p>
          <a:p>
            <a:pPr marL="457200" indent="-457200">
              <a:buFont typeface="+mj-lt"/>
              <a:buAutoNum type="arabicPeriod"/>
            </a:pPr>
            <a:r>
              <a:rPr lang="lv-LV" b="1" dirty="0" err="1"/>
              <a:t>Apdzīvojuma</a:t>
            </a:r>
            <a:r>
              <a:rPr lang="lv-LV" b="1" dirty="0"/>
              <a:t> </a:t>
            </a:r>
            <a:r>
              <a:rPr lang="lv-LV" b="1" dirty="0" smtClean="0"/>
              <a:t>struktūra </a:t>
            </a:r>
            <a:r>
              <a:rPr lang="lv-LV" sz="1400" dirty="0" smtClean="0"/>
              <a:t>(</a:t>
            </a:r>
            <a:r>
              <a:rPr lang="lv-LV" sz="1400" dirty="0"/>
              <a:t>Iedzīvotāju kopienu atbalstīšana un stiprināšana, </a:t>
            </a:r>
            <a:r>
              <a:rPr lang="lv-LV" sz="1400" dirty="0" smtClean="0"/>
              <a:t>veidojot </a:t>
            </a:r>
            <a:r>
              <a:rPr lang="lv-LV" sz="1400" dirty="0"/>
              <a:t>kopienu centrus (infrastruktūru</a:t>
            </a:r>
            <a:r>
              <a:rPr lang="lv-LV" sz="1400" dirty="0" smtClean="0"/>
              <a:t>), </a:t>
            </a:r>
            <a:r>
              <a:rPr lang="lv-LV" sz="1400" dirty="0"/>
              <a:t>infrastruktūras risinājumi jauno “augošo”, kā arī “sarūkošo” apdzīvoto vietu gadījumos </a:t>
            </a:r>
            <a:r>
              <a:rPr lang="lv-LV" sz="1400" dirty="0" smtClean="0"/>
              <a:t>u.c.)</a:t>
            </a:r>
          </a:p>
          <a:p>
            <a:pPr marL="457200" indent="-457200">
              <a:buFont typeface="+mj-lt"/>
              <a:buAutoNum type="arabicPeriod"/>
            </a:pPr>
            <a:r>
              <a:rPr lang="lv-LV" b="1" dirty="0"/>
              <a:t>Transports un </a:t>
            </a:r>
            <a:r>
              <a:rPr lang="lv-LV" b="1" dirty="0" smtClean="0"/>
              <a:t>mobilitāte </a:t>
            </a:r>
            <a:r>
              <a:rPr lang="lv-LV" sz="1400" dirty="0" smtClean="0"/>
              <a:t>(Kompleksu satiksmes </a:t>
            </a:r>
            <a:r>
              <a:rPr lang="lv-LV" sz="1400" dirty="0"/>
              <a:t>mezglu (mobilitātes punktu) </a:t>
            </a:r>
            <a:r>
              <a:rPr lang="lv-LV" sz="1400" dirty="0" smtClean="0"/>
              <a:t>izveide, </a:t>
            </a:r>
            <a:r>
              <a:rPr lang="es-ES" sz="1400" dirty="0" err="1" smtClean="0"/>
              <a:t>vienota</a:t>
            </a:r>
            <a:r>
              <a:rPr lang="es-ES" sz="1400" dirty="0" smtClean="0"/>
              <a:t> </a:t>
            </a:r>
            <a:r>
              <a:rPr lang="es-ES" sz="1400" dirty="0" err="1" smtClean="0"/>
              <a:t>sabiedriskā</a:t>
            </a:r>
            <a:r>
              <a:rPr lang="es-ES" sz="1400" dirty="0" smtClean="0"/>
              <a:t> </a:t>
            </a:r>
            <a:r>
              <a:rPr lang="es-ES" sz="1400" dirty="0"/>
              <a:t>transporta </a:t>
            </a:r>
            <a:r>
              <a:rPr lang="es-ES" sz="1400" dirty="0" err="1"/>
              <a:t>tīkla</a:t>
            </a:r>
            <a:r>
              <a:rPr lang="es-ES" sz="1400" dirty="0"/>
              <a:t> un </a:t>
            </a:r>
            <a:r>
              <a:rPr lang="es-ES" sz="1400" dirty="0" err="1"/>
              <a:t>sistēmas</a:t>
            </a:r>
            <a:r>
              <a:rPr lang="es-ES" sz="1400" dirty="0"/>
              <a:t> </a:t>
            </a:r>
            <a:r>
              <a:rPr lang="es-ES" sz="1400" dirty="0" err="1" smtClean="0"/>
              <a:t>izveide</a:t>
            </a:r>
            <a:r>
              <a:rPr lang="lv-LV" sz="1400" dirty="0" smtClean="0"/>
              <a:t> u.c.)</a:t>
            </a:r>
          </a:p>
          <a:p>
            <a:pPr marL="457200" indent="-457200">
              <a:buFont typeface="+mj-lt"/>
              <a:buAutoNum type="arabicPeriod"/>
            </a:pPr>
            <a:r>
              <a:rPr lang="lv-LV" b="1" dirty="0"/>
              <a:t>Publiskie </a:t>
            </a:r>
            <a:r>
              <a:rPr lang="lv-LV" b="1" dirty="0" smtClean="0"/>
              <a:t>pakalpojumi </a:t>
            </a:r>
            <a:r>
              <a:rPr lang="lv-LV" sz="1400" dirty="0" smtClean="0"/>
              <a:t>(Pamatota izglītības </a:t>
            </a:r>
            <a:r>
              <a:rPr lang="lv-LV" sz="1400" dirty="0"/>
              <a:t>iestāžu izvietojuma piedāvājuma </a:t>
            </a:r>
            <a:r>
              <a:rPr lang="lv-LV" sz="1400" dirty="0" smtClean="0"/>
              <a:t>izstrāde, </a:t>
            </a:r>
            <a:r>
              <a:rPr lang="lv-LV" sz="1400" dirty="0"/>
              <a:t>s</a:t>
            </a:r>
            <a:r>
              <a:rPr lang="lv-LV" sz="1400" dirty="0" smtClean="0"/>
              <a:t>porta </a:t>
            </a:r>
            <a:r>
              <a:rPr lang="lv-LV" sz="1400" dirty="0"/>
              <a:t>un kultūras iestādes, pakalpojumi, specializācija, balstoties uz kompleksu plānojumu </a:t>
            </a:r>
            <a:r>
              <a:rPr lang="lv-LV" sz="1400" dirty="0" smtClean="0"/>
              <a:t>u.c.) </a:t>
            </a:r>
            <a:endParaRPr lang="lv-LV" dirty="0" smtClean="0"/>
          </a:p>
          <a:p>
            <a:pPr marL="457200" indent="-457200">
              <a:buFont typeface="+mj-lt"/>
              <a:buAutoNum type="arabicPeriod"/>
            </a:pPr>
            <a:r>
              <a:rPr lang="lv-LV" b="1" dirty="0"/>
              <a:t>Dabas </a:t>
            </a:r>
            <a:r>
              <a:rPr lang="lv-LV" b="1" dirty="0" smtClean="0"/>
              <a:t>vide </a:t>
            </a:r>
            <a:r>
              <a:rPr lang="lv-LV" sz="1400" dirty="0" smtClean="0"/>
              <a:t>(</a:t>
            </a:r>
            <a:r>
              <a:rPr lang="lv-LV" sz="1400" dirty="0"/>
              <a:t>Vides aizsardzības infrastruktūras koordinēta attīstība </a:t>
            </a:r>
            <a:r>
              <a:rPr lang="lv-LV" sz="1400" dirty="0" smtClean="0"/>
              <a:t>reģionā, aprites ekonomikas attīstība u.c.)</a:t>
            </a:r>
            <a:endParaRPr lang="lv-LV" sz="1400" dirty="0"/>
          </a:p>
        </p:txBody>
      </p:sp>
      <p:sp>
        <p:nvSpPr>
          <p:cNvPr id="4" name="Text Placeholder 3"/>
          <p:cNvSpPr>
            <a:spLocks noGrp="1"/>
          </p:cNvSpPr>
          <p:nvPr>
            <p:ph type="body" sz="quarter" idx="10"/>
          </p:nvPr>
        </p:nvSpPr>
        <p:spPr/>
        <p:txBody>
          <a:bodyPr/>
          <a:lstStyle/>
          <a:p>
            <a:endParaRPr lang="lv-LV"/>
          </a:p>
        </p:txBody>
      </p:sp>
      <p:sp>
        <p:nvSpPr>
          <p:cNvPr id="6" name="Slide Number Placeholder 5"/>
          <p:cNvSpPr>
            <a:spLocks noGrp="1"/>
          </p:cNvSpPr>
          <p:nvPr>
            <p:ph type="sldNum" sz="quarter" idx="13"/>
          </p:nvPr>
        </p:nvSpPr>
        <p:spPr>
          <a:xfrm>
            <a:off x="8450664" y="6324600"/>
            <a:ext cx="388536" cy="304800"/>
          </a:xfrm>
        </p:spPr>
        <p:txBody>
          <a:bodyPr/>
          <a:lstStyle/>
          <a:p>
            <a:pPr>
              <a:defRPr/>
            </a:pPr>
            <a:fld id="{F229E9C5-8B39-4643-9AC7-3CB70B82D6D0}" type="slidenum">
              <a:rPr lang="en-US" altLang="en-US" smtClean="0"/>
              <a:pPr>
                <a:defRPr/>
              </a:pPr>
              <a:t>18</a:t>
            </a:fld>
            <a:endParaRPr lang="en-US" altLang="en-US" dirty="0"/>
          </a:p>
        </p:txBody>
      </p:sp>
      <p:sp>
        <p:nvSpPr>
          <p:cNvPr id="8" name="Text Placeholder 4"/>
          <p:cNvSpPr txBox="1">
            <a:spLocks/>
          </p:cNvSpPr>
          <p:nvPr/>
        </p:nvSpPr>
        <p:spPr bwMode="auto">
          <a:xfrm>
            <a:off x="4888523" y="6324600"/>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smtClean="0">
                <a:solidFill>
                  <a:schemeClr val="bg1">
                    <a:lumMod val="50000"/>
                  </a:schemeClr>
                </a:solidFill>
              </a:rPr>
              <a:t>Reģionālā politika pēc 2020.gada</a:t>
            </a:r>
          </a:p>
          <a:p>
            <a:r>
              <a:rPr lang="lv-LV" dirty="0" smtClean="0">
                <a:solidFill>
                  <a:schemeClr val="bg1">
                    <a:lumMod val="50000"/>
                  </a:schemeClr>
                </a:solidFill>
              </a:rPr>
              <a:t>Integrēta reģionālā attīstība</a:t>
            </a:r>
            <a:endParaRPr lang="lv-LV" dirty="0">
              <a:solidFill>
                <a:schemeClr val="bg1">
                  <a:lumMod val="50000"/>
                </a:schemeClr>
              </a:solidFill>
            </a:endParaRPr>
          </a:p>
        </p:txBody>
      </p:sp>
    </p:spTree>
    <p:extLst>
      <p:ext uri="{BB962C8B-B14F-4D97-AF65-F5344CB8AC3E}">
        <p14:creationId xmlns:p14="http://schemas.microsoft.com/office/powerpoint/2010/main" val="369980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RPR investīciju vajadzības Baltijas jūras piekrastē</a:t>
            </a:r>
            <a:endParaRPr lang="lv-LV"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lv-LV" b="1" dirty="0"/>
              <a:t>Publiskās infrastruktūras attīstība Piekrastē, tai skaitā kurortoloģijas </a:t>
            </a:r>
            <a:r>
              <a:rPr lang="lv-LV" b="1" dirty="0" smtClean="0"/>
              <a:t>teritorijās </a:t>
            </a:r>
            <a:r>
              <a:rPr lang="lv-LV" sz="1500" dirty="0" smtClean="0"/>
              <a:t>(prioritāri attīstāmo vietu kompleksa izbūve, infrastruktūra velo un gājējiem)</a:t>
            </a:r>
            <a:endParaRPr lang="lv-LV" sz="1500" dirty="0"/>
          </a:p>
          <a:p>
            <a:pPr marL="457200" indent="-457200">
              <a:buFont typeface="+mj-lt"/>
              <a:buAutoNum type="arabicPeriod"/>
            </a:pPr>
            <a:r>
              <a:rPr lang="lv-LV" b="1" dirty="0"/>
              <a:t>Piekrastes dabu, kultūru un </a:t>
            </a:r>
            <a:r>
              <a:rPr lang="lv-LV" b="1" dirty="0" err="1"/>
              <a:t>apdzīvojumu</a:t>
            </a:r>
            <a:r>
              <a:rPr lang="lv-LV" b="1" dirty="0"/>
              <a:t> raksturojošās ainavas </a:t>
            </a:r>
            <a:r>
              <a:rPr lang="lv-LV" b="1" dirty="0" smtClean="0"/>
              <a:t>aizsardzība </a:t>
            </a:r>
            <a:r>
              <a:rPr lang="lv-LV" sz="1500" dirty="0" smtClean="0"/>
              <a:t>(īpaši aizsargājamo dabas teritoriju attīstība, kultūras pasākumu organizēšana)</a:t>
            </a:r>
          </a:p>
          <a:p>
            <a:pPr marL="457200" indent="-457200">
              <a:buFont typeface="+mj-lt"/>
              <a:buAutoNum type="arabicPeriod"/>
            </a:pPr>
            <a:r>
              <a:rPr lang="lv-LV" b="1" dirty="0"/>
              <a:t>Mazo ostu un zvejniecības piestātņu piegulošo teritoriju </a:t>
            </a:r>
            <a:r>
              <a:rPr lang="lv-LV" b="1" dirty="0" smtClean="0"/>
              <a:t>attīstība </a:t>
            </a:r>
            <a:r>
              <a:rPr lang="lv-LV" sz="1500" dirty="0" smtClean="0"/>
              <a:t>(ostu sasniedzamība, piekrastes zvejas infrastruktūra)</a:t>
            </a:r>
          </a:p>
          <a:p>
            <a:pPr marL="457200" indent="-457200">
              <a:buFont typeface="+mj-lt"/>
              <a:buAutoNum type="arabicPeriod"/>
            </a:pPr>
            <a:r>
              <a:rPr lang="lv-LV" b="1" dirty="0"/>
              <a:t>Piekrastes kurortoloģijas pakalpojumu </a:t>
            </a:r>
            <a:r>
              <a:rPr lang="lv-LV" b="1" dirty="0" smtClean="0"/>
              <a:t>attīstība </a:t>
            </a:r>
            <a:r>
              <a:rPr lang="lv-LV" sz="1500" dirty="0" smtClean="0"/>
              <a:t>(resursu izpēte, klastera darbība, uzņēmējdarbībai nepieciešamo infrastruktūras objektu izveidošana)</a:t>
            </a:r>
          </a:p>
          <a:p>
            <a:pPr marL="457200" indent="-457200">
              <a:buFont typeface="+mj-lt"/>
              <a:buAutoNum type="arabicPeriod"/>
            </a:pPr>
            <a:r>
              <a:rPr lang="lv-LV" b="1" dirty="0"/>
              <a:t>Uzņēmējdarbība un inovācijas </a:t>
            </a:r>
            <a:r>
              <a:rPr lang="lv-LV" b="1" dirty="0" smtClean="0"/>
              <a:t>piekrastē </a:t>
            </a:r>
            <a:r>
              <a:rPr lang="lv-LV" sz="1500" dirty="0" smtClean="0"/>
              <a:t>(jūras un piekrastes resursu ilgtspējīga izmantošana)</a:t>
            </a:r>
            <a:endParaRPr lang="lv-LV" sz="1500" dirty="0"/>
          </a:p>
        </p:txBody>
      </p:sp>
      <p:sp>
        <p:nvSpPr>
          <p:cNvPr id="4" name="Text Placeholder 3"/>
          <p:cNvSpPr>
            <a:spLocks noGrp="1"/>
          </p:cNvSpPr>
          <p:nvPr>
            <p:ph type="body" sz="quarter" idx="10"/>
          </p:nvPr>
        </p:nvSpPr>
        <p:spPr/>
        <p:txBody>
          <a:bodyPr/>
          <a:lstStyle/>
          <a:p>
            <a:endParaRPr lang="lv-LV"/>
          </a:p>
        </p:txBody>
      </p:sp>
      <p:sp>
        <p:nvSpPr>
          <p:cNvPr id="6" name="Slide Number Placeholder 5"/>
          <p:cNvSpPr>
            <a:spLocks noGrp="1"/>
          </p:cNvSpPr>
          <p:nvPr>
            <p:ph type="sldNum" sz="quarter" idx="13"/>
          </p:nvPr>
        </p:nvSpPr>
        <p:spPr>
          <a:xfrm>
            <a:off x="8450664" y="6324600"/>
            <a:ext cx="388536" cy="304800"/>
          </a:xfrm>
        </p:spPr>
        <p:txBody>
          <a:bodyPr/>
          <a:lstStyle/>
          <a:p>
            <a:pPr>
              <a:defRPr/>
            </a:pPr>
            <a:fld id="{F229E9C5-8B39-4643-9AC7-3CB70B82D6D0}" type="slidenum">
              <a:rPr lang="en-US" altLang="en-US" smtClean="0"/>
              <a:pPr>
                <a:defRPr/>
              </a:pPr>
              <a:t>19</a:t>
            </a:fld>
            <a:endParaRPr lang="en-US" altLang="en-US" dirty="0"/>
          </a:p>
        </p:txBody>
      </p:sp>
      <p:sp>
        <p:nvSpPr>
          <p:cNvPr id="8" name="Text Placeholder 4"/>
          <p:cNvSpPr txBox="1">
            <a:spLocks/>
          </p:cNvSpPr>
          <p:nvPr/>
        </p:nvSpPr>
        <p:spPr bwMode="auto">
          <a:xfrm>
            <a:off x="4888523" y="6324600"/>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smtClean="0">
                <a:solidFill>
                  <a:schemeClr val="bg1">
                    <a:lumMod val="50000"/>
                  </a:schemeClr>
                </a:solidFill>
              </a:rPr>
              <a:t>Reģionālā politika pēc 2020.gada</a:t>
            </a:r>
          </a:p>
          <a:p>
            <a:r>
              <a:rPr lang="lv-LV" dirty="0" smtClean="0">
                <a:solidFill>
                  <a:schemeClr val="bg1">
                    <a:lumMod val="50000"/>
                  </a:schemeClr>
                </a:solidFill>
              </a:rPr>
              <a:t>Integrēta reģionālā attīstība</a:t>
            </a:r>
            <a:endParaRPr lang="lv-LV" dirty="0">
              <a:solidFill>
                <a:schemeClr val="bg1">
                  <a:lumMod val="50000"/>
                </a:schemeClr>
              </a:solidFill>
            </a:endParaRPr>
          </a:p>
        </p:txBody>
      </p:sp>
    </p:spTree>
    <p:extLst>
      <p:ext uri="{BB962C8B-B14F-4D97-AF65-F5344CB8AC3E}">
        <p14:creationId xmlns:p14="http://schemas.microsoft.com/office/powerpoint/2010/main" val="12332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3600" b="1" dirty="0">
                <a:solidFill>
                  <a:srgbClr val="336600"/>
                </a:solidFill>
                <a:latin typeface="Verdana" panose="020B0604030504040204" pitchFamily="34" charset="0"/>
                <a:ea typeface="Verdana" panose="020B0604030504040204" pitchFamily="34" charset="0"/>
                <a:cs typeface="Verdana" panose="020B0604030504040204" pitchFamily="34" charset="0"/>
              </a:rPr>
              <a:t>Satversme un ģerbonis </a:t>
            </a:r>
            <a:endParaRPr lang="en-US" sz="36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txBox="1">
            <a:spLocks noGrp="1"/>
          </p:cNvSpPr>
          <p:nvPr>
            <p:ph idx="1"/>
          </p:nvPr>
        </p:nvSpPr>
        <p:spPr>
          <a:xfrm>
            <a:off x="467541" y="1274737"/>
            <a:ext cx="8229600" cy="4525959"/>
          </a:xfrm>
        </p:spPr>
        <p:txBody>
          <a:bodyPr/>
          <a:lstStyle/>
          <a:p>
            <a:pPr lvl="0"/>
            <a:r>
              <a:rPr lang="lv-LV" sz="2800" dirty="0">
                <a:latin typeface="Verdana" panose="020B0604030504040204" pitchFamily="34" charset="0"/>
                <a:ea typeface="Verdana" panose="020B0604030504040204" pitchFamily="34" charset="0"/>
                <a:cs typeface="Verdana" panose="020B0604030504040204" pitchFamily="34" charset="0"/>
              </a:rPr>
              <a:t>Satversme</a:t>
            </a:r>
          </a:p>
          <a:p>
            <a:pPr marL="0" lvl="0" indent="0">
              <a:buNone/>
            </a:pPr>
            <a:r>
              <a:rPr lang="en-GB" sz="2800"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Latvijas</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valsts</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teritoriju</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starptautiskos</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līgumos</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noteiktās</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robežās</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dirty="0" err="1" smtClean="0">
                <a:latin typeface="Verdana" panose="020B0604030504040204" pitchFamily="34" charset="0"/>
                <a:ea typeface="Verdana" panose="020B0604030504040204" pitchFamily="34" charset="0"/>
                <a:cs typeface="Verdana" panose="020B0604030504040204" pitchFamily="34" charset="0"/>
              </a:rPr>
              <a:t>sastāda</a:t>
            </a:r>
            <a:r>
              <a:rPr lang="en-GB" sz="1800" i="1" dirty="0" smtClean="0">
                <a:latin typeface="Verdana" panose="020B0604030504040204" pitchFamily="34" charset="0"/>
                <a:ea typeface="Verdana" panose="020B0604030504040204" pitchFamily="34" charset="0"/>
                <a:cs typeface="Verdana" panose="020B0604030504040204" pitchFamily="34" charset="0"/>
              </a:rPr>
              <a:t> </a:t>
            </a:r>
            <a:r>
              <a:rPr lang="en-GB" sz="1800" i="1" u="sng" dirty="0" err="1" smtClean="0">
                <a:latin typeface="Verdana" panose="020B0604030504040204" pitchFamily="34" charset="0"/>
                <a:ea typeface="Verdana" panose="020B0604030504040204" pitchFamily="34" charset="0"/>
                <a:cs typeface="Verdana" panose="020B0604030504040204" pitchFamily="34" charset="0"/>
              </a:rPr>
              <a:t>Vidzeme</a:t>
            </a:r>
            <a:r>
              <a:rPr lang="en-GB" sz="1800" i="1" u="sng" dirty="0" smtClean="0">
                <a:latin typeface="Verdana" panose="020B0604030504040204" pitchFamily="34" charset="0"/>
                <a:ea typeface="Verdana" panose="020B0604030504040204" pitchFamily="34" charset="0"/>
                <a:cs typeface="Verdana" panose="020B0604030504040204" pitchFamily="34" charset="0"/>
              </a:rPr>
              <a:t>, </a:t>
            </a:r>
            <a:r>
              <a:rPr lang="en-GB" sz="1800" i="1" u="sng" dirty="0" err="1" smtClean="0">
                <a:latin typeface="Verdana" panose="020B0604030504040204" pitchFamily="34" charset="0"/>
                <a:ea typeface="Verdana" panose="020B0604030504040204" pitchFamily="34" charset="0"/>
                <a:cs typeface="Verdana" panose="020B0604030504040204" pitchFamily="34" charset="0"/>
              </a:rPr>
              <a:t>Latgale</a:t>
            </a:r>
            <a:r>
              <a:rPr lang="en-GB" sz="1800" i="1" u="sng" dirty="0" smtClean="0">
                <a:latin typeface="Verdana" panose="020B0604030504040204" pitchFamily="34" charset="0"/>
                <a:ea typeface="Verdana" panose="020B0604030504040204" pitchFamily="34" charset="0"/>
                <a:cs typeface="Verdana" panose="020B0604030504040204" pitchFamily="34" charset="0"/>
              </a:rPr>
              <a:t>, </a:t>
            </a:r>
            <a:r>
              <a:rPr lang="en-GB" sz="1800" i="1" u="sng" dirty="0" err="1" smtClean="0">
                <a:latin typeface="Verdana" panose="020B0604030504040204" pitchFamily="34" charset="0"/>
                <a:ea typeface="Verdana" panose="020B0604030504040204" pitchFamily="34" charset="0"/>
                <a:cs typeface="Verdana" panose="020B0604030504040204" pitchFamily="34" charset="0"/>
              </a:rPr>
              <a:t>Kurzeme</a:t>
            </a:r>
            <a:r>
              <a:rPr lang="en-GB" sz="1800" i="1" u="sng" dirty="0" smtClean="0">
                <a:latin typeface="Verdana" panose="020B0604030504040204" pitchFamily="34" charset="0"/>
                <a:ea typeface="Verdana" panose="020B0604030504040204" pitchFamily="34" charset="0"/>
                <a:cs typeface="Verdana" panose="020B0604030504040204" pitchFamily="34" charset="0"/>
              </a:rPr>
              <a:t> un </a:t>
            </a:r>
            <a:r>
              <a:rPr lang="en-GB" sz="1800" i="1" u="sng" dirty="0" err="1" smtClean="0">
                <a:latin typeface="Verdana" panose="020B0604030504040204" pitchFamily="34" charset="0"/>
                <a:ea typeface="Verdana" panose="020B0604030504040204" pitchFamily="34" charset="0"/>
                <a:cs typeface="Verdana" panose="020B0604030504040204" pitchFamily="34" charset="0"/>
              </a:rPr>
              <a:t>Zemgale</a:t>
            </a:r>
            <a:endParaRPr lang="lv-LV" sz="1800" i="1" u="sng" dirty="0" smtClean="0">
              <a:latin typeface="Verdana" panose="020B0604030504040204" pitchFamily="34" charset="0"/>
              <a:ea typeface="Verdana" panose="020B0604030504040204" pitchFamily="34" charset="0"/>
              <a:cs typeface="Verdana" panose="020B0604030504040204" pitchFamily="34" charset="0"/>
            </a:endParaRPr>
          </a:p>
          <a:p>
            <a:pPr lvl="0"/>
            <a:endParaRPr lang="lv-LV" sz="3200" dirty="0">
              <a:latin typeface="Verdana" panose="020B0604030504040204" pitchFamily="34" charset="0"/>
              <a:ea typeface="Verdana" panose="020B0604030504040204" pitchFamily="34" charset="0"/>
              <a:cs typeface="Verdana" panose="020B0604030504040204" pitchFamily="34" charset="0"/>
            </a:endParaRPr>
          </a:p>
          <a:p>
            <a:pPr lvl="0"/>
            <a:r>
              <a:rPr lang="lv-LV" sz="2800" dirty="0" err="1">
                <a:latin typeface="Verdana" panose="020B0604030504040204" pitchFamily="34" charset="0"/>
                <a:ea typeface="Verdana" panose="020B0604030504040204" pitchFamily="34" charset="0"/>
                <a:cs typeface="Verdana" panose="020B0604030504040204" pitchFamily="34" charset="0"/>
              </a:rPr>
              <a:t>Ģērbonis</a:t>
            </a:r>
            <a:endParaRPr lang="lv-LV" sz="2800" dirty="0">
              <a:latin typeface="Verdana" panose="020B0604030504040204" pitchFamily="34" charset="0"/>
              <a:ea typeface="Verdana" panose="020B0604030504040204" pitchFamily="34" charset="0"/>
              <a:cs typeface="Verdana" panose="020B0604030504040204" pitchFamily="34" charset="0"/>
            </a:endParaRPr>
          </a:p>
          <a:p>
            <a:pPr lvl="1"/>
            <a:r>
              <a:rPr lang="lv-LV" sz="2400" dirty="0">
                <a:latin typeface="Verdana" panose="020B0604030504040204" pitchFamily="34" charset="0"/>
                <a:ea typeface="Verdana" panose="020B0604030504040204" pitchFamily="34" charset="0"/>
                <a:cs typeface="Verdana" panose="020B0604030504040204" pitchFamily="34" charset="0"/>
              </a:rPr>
              <a:t>Kurzeme-Zemgale</a:t>
            </a:r>
          </a:p>
          <a:p>
            <a:pPr lvl="1"/>
            <a:r>
              <a:rPr lang="lv-LV" sz="2400" dirty="0">
                <a:latin typeface="Verdana" panose="020B0604030504040204" pitchFamily="34" charset="0"/>
                <a:ea typeface="Verdana" panose="020B0604030504040204" pitchFamily="34" charset="0"/>
                <a:cs typeface="Verdana" panose="020B0604030504040204" pitchFamily="34" charset="0"/>
              </a:rPr>
              <a:t>Vidzeme un Latgale</a:t>
            </a:r>
          </a:p>
          <a:p>
            <a:pPr lvl="0"/>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ttp://www.president.lv/images/modules/items/JPEG/gerbonis-lielais.jpg"/>
          <p:cNvPicPr>
            <a:picLocks noChangeAspect="1"/>
          </p:cNvPicPr>
          <p:nvPr/>
        </p:nvPicPr>
        <p:blipFill>
          <a:blip r:embed="rId3"/>
          <a:srcRect/>
          <a:stretch>
            <a:fillRect/>
          </a:stretch>
        </p:blipFill>
        <p:spPr>
          <a:xfrm>
            <a:off x="4860036" y="3502600"/>
            <a:ext cx="3581000" cy="2808634"/>
          </a:xfrm>
          <a:prstGeom prst="rect">
            <a:avLst/>
          </a:prstGeom>
          <a:noFill/>
          <a:ln cap="flat">
            <a:noFill/>
          </a:ln>
        </p:spPr>
      </p:pic>
      <p:sp>
        <p:nvSpPr>
          <p:cNvPr id="5" name="Slide Number Placeholder 4"/>
          <p:cNvSpPr>
            <a:spLocks noGrp="1"/>
          </p:cNvSpPr>
          <p:nvPr>
            <p:ph type="sldNum" sz="quarter" idx="8"/>
          </p:nvPr>
        </p:nvSpPr>
        <p:spPr/>
        <p:txBody>
          <a:bodyPr/>
          <a:lstStyle/>
          <a:p>
            <a:pPr lvl="0"/>
            <a:fld id="{DA6EDA36-6871-4583-B09B-0E31567077F7}" type="slidenum">
              <a:rPr lang="lv-LV" smtClean="0"/>
              <a:t>2</a:t>
            </a:fld>
            <a:endParaRPr lang="lv-LV"/>
          </a:p>
        </p:txBody>
      </p:sp>
    </p:spTree>
    <p:extLst>
      <p:ext uri="{BB962C8B-B14F-4D97-AF65-F5344CB8AC3E}">
        <p14:creationId xmlns:p14="http://schemas.microsoft.com/office/powerpoint/2010/main" val="392138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534400" y="6324600"/>
            <a:ext cx="442546" cy="304800"/>
          </a:xfrm>
        </p:spPr>
        <p:txBody>
          <a:bodyPr/>
          <a:lstStyle/>
          <a:p>
            <a:pPr>
              <a:defRPr/>
            </a:pPr>
            <a:fld id="{F229E9C5-8B39-4643-9AC7-3CB70B82D6D0}" type="slidenum">
              <a:rPr lang="en-US" altLang="en-US" smtClean="0"/>
              <a:pPr>
                <a:defRPr/>
              </a:pPr>
              <a:t>20</a:t>
            </a:fld>
            <a:endParaRPr lang="en-US" altLang="en-US" dirty="0"/>
          </a:p>
        </p:txBody>
      </p:sp>
      <p:sp>
        <p:nvSpPr>
          <p:cNvPr id="7" name="Title 1"/>
          <p:cNvSpPr txBox="1">
            <a:spLocks/>
          </p:cNvSpPr>
          <p:nvPr/>
        </p:nvSpPr>
        <p:spPr bwMode="auto">
          <a:xfrm>
            <a:off x="1903228" y="387258"/>
            <a:ext cx="6935972" cy="986755"/>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3200" dirty="0" smtClean="0">
                <a:solidFill>
                  <a:srgbClr val="336600"/>
                </a:solidFill>
              </a:rPr>
              <a:t>Integrēta reģionālā attīstība 2021-2027.g.</a:t>
            </a:r>
            <a:endParaRPr lang="lv-LV" sz="3200" dirty="0">
              <a:solidFill>
                <a:srgbClr val="3366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979316064"/>
              </p:ext>
            </p:extLst>
          </p:nvPr>
        </p:nvGraphicFramePr>
        <p:xfrm>
          <a:off x="274877" y="1828634"/>
          <a:ext cx="8480796" cy="3897796"/>
        </p:xfrm>
        <a:graphic>
          <a:graphicData uri="http://schemas.openxmlformats.org/drawingml/2006/table">
            <a:tbl>
              <a:tblPr firstRow="1" bandRow="1">
                <a:tableStyleId>{5C22544A-7EE6-4342-B048-85BDC9FD1C3A}</a:tableStyleId>
              </a:tblPr>
              <a:tblGrid>
                <a:gridCol w="1679653"/>
                <a:gridCol w="6801143"/>
              </a:tblGrid>
              <a:tr h="357851">
                <a:tc>
                  <a:txBody>
                    <a:bodyPr/>
                    <a:lstStyle/>
                    <a:p>
                      <a:pPr algn="ctr"/>
                      <a:r>
                        <a:rPr lang="lv-LV" sz="1200" dirty="0" smtClean="0">
                          <a:latin typeface="Verdana" panose="020B0604030504040204" pitchFamily="34" charset="0"/>
                          <a:ea typeface="Verdana" panose="020B0604030504040204" pitchFamily="34" charset="0"/>
                          <a:cs typeface="Verdana" panose="020B0604030504040204" pitchFamily="34" charset="0"/>
                        </a:rPr>
                        <a:t>Mērķis</a:t>
                      </a:r>
                      <a:endParaRPr lang="lv-LV"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ea typeface="Verdana" panose="020B0604030504040204" pitchFamily="34" charset="0"/>
                          <a:cs typeface="Verdana" panose="020B0604030504040204" pitchFamily="34" charset="0"/>
                        </a:rPr>
                        <a:t>Iespējamie ieguldījumu virzieni </a:t>
                      </a:r>
                    </a:p>
                  </a:txBody>
                  <a:tcPr/>
                </a:tc>
              </a:tr>
              <a:tr h="470925">
                <a:tc rowSpan="3">
                  <a:txBody>
                    <a:bodyPr/>
                    <a:lstStyle/>
                    <a:p>
                      <a:pPr algn="ctr"/>
                      <a:r>
                        <a:rPr lang="lv-LV" sz="1200" b="1" dirty="0" smtClean="0">
                          <a:latin typeface="Verdana" panose="020B0604030504040204" pitchFamily="34" charset="0"/>
                          <a:ea typeface="Verdana" panose="020B0604030504040204" pitchFamily="34" charset="0"/>
                          <a:cs typeface="Verdana" panose="020B0604030504040204" pitchFamily="34" charset="0"/>
                        </a:rPr>
                        <a:t>Uzņēmējdarbība</a:t>
                      </a:r>
                      <a:endParaRPr lang="lv-LV" sz="1200" b="1"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dirty="0" smtClean="0">
                          <a:effectLst/>
                          <a:latin typeface="Verdana" panose="020B0604030504040204" pitchFamily="34" charset="0"/>
                          <a:ea typeface="Verdana" panose="020B0604030504040204" pitchFamily="34" charset="0"/>
                          <a:cs typeface="Verdana" panose="020B0604030504040204" pitchFamily="34" charset="0"/>
                        </a:rPr>
                        <a:t>Publiskā</a:t>
                      </a:r>
                      <a:r>
                        <a:rPr lang="lv-LV" sz="1100" b="0" baseline="0" dirty="0" smtClean="0">
                          <a:effectLst/>
                          <a:latin typeface="Verdana" panose="020B0604030504040204" pitchFamily="34" charset="0"/>
                          <a:ea typeface="Verdana" panose="020B0604030504040204" pitchFamily="34" charset="0"/>
                          <a:cs typeface="Verdana" panose="020B0604030504040204" pitchFamily="34" charset="0"/>
                        </a:rPr>
                        <a:t> infrastruktūra</a:t>
                      </a:r>
                      <a:r>
                        <a:rPr lang="lv-LV" sz="1100" b="0" dirty="0" smtClean="0">
                          <a:effectLst/>
                          <a:latin typeface="Verdana" panose="020B0604030504040204" pitchFamily="34" charset="0"/>
                          <a:ea typeface="Verdana" panose="020B0604030504040204" pitchFamily="34" charset="0"/>
                          <a:cs typeface="Verdana" panose="020B0604030504040204" pitchFamily="34" charset="0"/>
                        </a:rPr>
                        <a:t> uzņēmējdarbības atbalstam – turpinājums SA</a:t>
                      </a:r>
                      <a:r>
                        <a:rPr lang="lv-LV" sz="1100" b="0" baseline="0" dirty="0" smtClean="0">
                          <a:effectLst/>
                          <a:latin typeface="Verdana" panose="020B0604030504040204" pitchFamily="34" charset="0"/>
                          <a:ea typeface="Verdana" panose="020B0604030504040204" pitchFamily="34" charset="0"/>
                          <a:cs typeface="Verdana" panose="020B0604030504040204" pitchFamily="34" charset="0"/>
                        </a:rPr>
                        <a:t>M 331/562 (VARAM)</a:t>
                      </a:r>
                      <a:endParaRPr lang="lv-LV" sz="1100" b="0" dirty="0">
                        <a:latin typeface="Verdana" panose="020B0604030504040204" pitchFamily="34" charset="0"/>
                        <a:ea typeface="Verdana" panose="020B0604030504040204" pitchFamily="34" charset="0"/>
                        <a:cs typeface="Verdana" panose="020B0604030504040204" pitchFamily="34" charset="0"/>
                      </a:endParaRPr>
                    </a:p>
                  </a:txBody>
                  <a:tcPr>
                    <a:solidFill>
                      <a:schemeClr val="accent1">
                        <a:lumMod val="20000"/>
                        <a:lumOff val="80000"/>
                      </a:schemeClr>
                    </a:solidFill>
                  </a:tcPr>
                </a:tc>
              </a:tr>
              <a:tr h="385374">
                <a:tc vMerge="1">
                  <a:txBody>
                    <a:bodyPr/>
                    <a:lstStyle/>
                    <a:p>
                      <a:endParaRPr lang="lv-LV"/>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1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Atbalsts produktivitātes celšanai reģionos –  ieguldījumi pamatlīdzekļos esošo/jaunu produktu un pakalpojumu attīstībai (EM)</a:t>
                      </a:r>
                    </a:p>
                    <a:p>
                      <a:pPr marL="0" marR="0" lvl="0" indent="0" algn="l" defTabSz="914400" rtl="0" eaLnBrk="1" fontAlgn="auto" latinLnBrk="0" hangingPunct="1">
                        <a:lnSpc>
                          <a:spcPct val="107000"/>
                        </a:lnSpc>
                        <a:spcBef>
                          <a:spcPts val="0"/>
                        </a:spcBef>
                        <a:spcAft>
                          <a:spcPts val="0"/>
                        </a:spcAft>
                        <a:buClrTx/>
                        <a:buSzTx/>
                        <a:buFontTx/>
                        <a:buNone/>
                        <a:tabLst/>
                        <a:defRPr/>
                      </a:pPr>
                      <a:endParaRPr lang="lv-LV" sz="11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20000"/>
                        <a:lumOff val="80000"/>
                      </a:schemeClr>
                    </a:solidFill>
                  </a:tcPr>
                </a:tc>
              </a:tr>
              <a:tr h="302007">
                <a:tc vMerge="1">
                  <a:txBody>
                    <a:bodyPr/>
                    <a:lstStyle/>
                    <a:p>
                      <a:endParaRPr lang="lv-LV"/>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100" b="0" dirty="0" smtClean="0">
                          <a:latin typeface="Verdana" panose="020B0604030504040204" pitchFamily="34" charset="0"/>
                          <a:ea typeface="Verdana" panose="020B0604030504040204" pitchFamily="34" charset="0"/>
                          <a:cs typeface="Verdana" panose="020B0604030504040204" pitchFamily="34" charset="0"/>
                        </a:rPr>
                        <a:t>Cilvēkkapitāla piesaiste reģionos un darba spēka mobilitāte  - ieguldījumi darba algās (ZM)</a:t>
                      </a:r>
                      <a:endParaRPr lang="lv-LV" sz="1100" b="0" dirty="0">
                        <a:latin typeface="Verdana" panose="020B0604030504040204" pitchFamily="34" charset="0"/>
                        <a:ea typeface="Verdana" panose="020B0604030504040204" pitchFamily="34" charset="0"/>
                        <a:cs typeface="Verdana" panose="020B0604030504040204" pitchFamily="34" charset="0"/>
                      </a:endParaRPr>
                    </a:p>
                  </a:txBody>
                  <a:tcPr>
                    <a:solidFill>
                      <a:schemeClr val="accent1">
                        <a:lumMod val="20000"/>
                        <a:lumOff val="80000"/>
                      </a:schemeClr>
                    </a:solidFill>
                  </a:tcPr>
                </a:tc>
              </a:tr>
              <a:tr h="357851">
                <a:tc rowSpan="5">
                  <a:txBody>
                    <a:bodyPr/>
                    <a:lstStyle/>
                    <a:p>
                      <a:pPr algn="ctr"/>
                      <a:r>
                        <a:rPr lang="lv-LV" sz="1200" b="1" dirty="0" smtClean="0">
                          <a:latin typeface="Verdana" panose="020B0604030504040204" pitchFamily="34" charset="0"/>
                          <a:ea typeface="Verdana" panose="020B0604030504040204" pitchFamily="34" charset="0"/>
                          <a:cs typeface="Verdana" panose="020B0604030504040204" pitchFamily="34" charset="0"/>
                        </a:rPr>
                        <a:t>Pakalpojumi</a:t>
                      </a:r>
                      <a:endParaRPr lang="lv-LV" sz="1200" b="1"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accent1">
                        <a:lumMod val="40000"/>
                        <a:lumOff val="60000"/>
                      </a:schemeClr>
                    </a:solidFill>
                  </a:tcPr>
                </a:tc>
                <a:tc>
                  <a:txBody>
                    <a:bodyPr/>
                    <a:lstStyle/>
                    <a:p>
                      <a:pPr>
                        <a:lnSpc>
                          <a:spcPct val="107000"/>
                        </a:lnSpc>
                        <a:spcAft>
                          <a:spcPts val="0"/>
                        </a:spcAft>
                      </a:pPr>
                      <a:r>
                        <a:rPr lang="lv-LV" sz="1100" b="0" dirty="0" smtClean="0">
                          <a:effectLst/>
                          <a:latin typeface="Verdana" panose="020B0604030504040204" pitchFamily="34" charset="0"/>
                          <a:ea typeface="Verdana" panose="020B0604030504040204" pitchFamily="34" charset="0"/>
                          <a:cs typeface="Verdana" panose="020B0604030504040204" pitchFamily="34" charset="0"/>
                        </a:rPr>
                        <a:t>Pašvaldību</a:t>
                      </a:r>
                      <a:r>
                        <a:rPr lang="lv-LV" sz="1100" b="0" baseline="0" dirty="0" smtClean="0">
                          <a:effectLst/>
                          <a:latin typeface="Verdana" panose="020B0604030504040204" pitchFamily="34" charset="0"/>
                          <a:ea typeface="Verdana" panose="020B0604030504040204" pitchFamily="34" charset="0"/>
                          <a:cs typeface="Verdana" panose="020B0604030504040204" pitchFamily="34" charset="0"/>
                        </a:rPr>
                        <a:t> ēku ener</a:t>
                      </a:r>
                      <a:r>
                        <a:rPr lang="lv-LV" sz="1100" b="0" dirty="0" smtClean="0">
                          <a:effectLst/>
                          <a:latin typeface="Verdana" panose="020B0604030504040204" pitchFamily="34" charset="0"/>
                          <a:ea typeface="Verdana" panose="020B0604030504040204" pitchFamily="34" charset="0"/>
                          <a:cs typeface="Verdana" panose="020B0604030504040204" pitchFamily="34" charset="0"/>
                        </a:rPr>
                        <a:t>goefektivitāte  (VARAM)</a:t>
                      </a:r>
                      <a:endParaRPr lang="lv-LV"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40000"/>
                        <a:lumOff val="60000"/>
                      </a:schemeClr>
                    </a:solidFill>
                  </a:tcPr>
                </a:tc>
              </a:tr>
              <a:tr h="586956">
                <a:tc vMerge="1">
                  <a:txBody>
                    <a:bodyPr/>
                    <a:lstStyle/>
                    <a:p>
                      <a:endParaRPr lang="lv-LV"/>
                    </a:p>
                  </a:txBody>
                  <a:tcPr/>
                </a:tc>
                <a:tc>
                  <a:txBody>
                    <a:bodyPr/>
                    <a:lstStyle/>
                    <a:p>
                      <a:pPr marL="0" marR="0" lvl="0" indent="0" algn="l" defTabSz="939575" rtl="0" eaLnBrk="1" fontAlgn="auto" latinLnBrk="0" hangingPunct="1">
                        <a:lnSpc>
                          <a:spcPct val="107000"/>
                        </a:lnSpc>
                        <a:spcBef>
                          <a:spcPts val="0"/>
                        </a:spcBef>
                        <a:spcAft>
                          <a:spcPts val="0"/>
                        </a:spcAft>
                        <a:buClrTx/>
                        <a:buSzTx/>
                        <a:buFontTx/>
                        <a:buNone/>
                        <a:tabLst/>
                        <a:defRPr/>
                      </a:pPr>
                      <a:r>
                        <a:rPr lang="lv-LV" sz="1100" b="0" dirty="0" smtClean="0">
                          <a:effectLst/>
                          <a:latin typeface="Verdana" panose="020B0604030504040204" pitchFamily="34" charset="0"/>
                          <a:ea typeface="Verdana" panose="020B0604030504040204" pitchFamily="34" charset="0"/>
                          <a:cs typeface="Verdana" panose="020B0604030504040204" pitchFamily="34" charset="0"/>
                        </a:rPr>
                        <a:t>Mobilitāte pakalpojumu saņemšanai - pašvaldību ceļi, ielas un citi mobilitātes risinājumi (VARAM) </a:t>
                      </a:r>
                      <a:endParaRPr lang="lv-LV"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40000"/>
                        <a:lumOff val="60000"/>
                      </a:schemeClr>
                    </a:solidFill>
                  </a:tcPr>
                </a:tc>
              </a:tr>
              <a:tr h="385374">
                <a:tc vMerge="1">
                  <a:txBody>
                    <a:bodyPr/>
                    <a:lstStyle/>
                    <a:p>
                      <a:endParaRPr lang="lv-LV"/>
                    </a:p>
                  </a:txBody>
                  <a:tcPr/>
                </a:tc>
                <a:tc>
                  <a:txBody>
                    <a:bodyPr/>
                    <a:lstStyle/>
                    <a:p>
                      <a:pPr marL="0" marR="0" lvl="0" indent="0" algn="l" defTabSz="939575" rtl="0" eaLnBrk="1" fontAlgn="auto" latinLnBrk="0" hangingPunct="1">
                        <a:lnSpc>
                          <a:spcPct val="107000"/>
                        </a:lnSpc>
                        <a:spcBef>
                          <a:spcPts val="0"/>
                        </a:spcBef>
                        <a:spcAft>
                          <a:spcPts val="0"/>
                        </a:spcAft>
                        <a:buClrTx/>
                        <a:buSzTx/>
                        <a:buFontTx/>
                        <a:buNone/>
                        <a:tabLst/>
                        <a:defRPr/>
                      </a:pPr>
                      <a:r>
                        <a:rPr lang="lv-LV" sz="11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Pašvaldību publiskās </a:t>
                      </a:r>
                      <a:r>
                        <a:rPr lang="lv-LV" sz="1100" b="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ārtelpas</a:t>
                      </a:r>
                      <a:r>
                        <a:rPr lang="lv-LV" sz="11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attīstība tūrisma veicināšanai</a:t>
                      </a:r>
                    </a:p>
                    <a:p>
                      <a:pPr marL="0" algn="l" defTabSz="939575" rtl="0" eaLnBrk="1" latinLnBrk="0" hangingPunct="1">
                        <a:lnSpc>
                          <a:spcPct val="107000"/>
                        </a:lnSpc>
                        <a:spcAft>
                          <a:spcPts val="0"/>
                        </a:spcAft>
                      </a:pPr>
                      <a:r>
                        <a:rPr lang="lv-LV" sz="11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(VARAM)</a:t>
                      </a:r>
                      <a:endParaRPr lang="lv-LV" sz="110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40000"/>
                        <a:lumOff val="60000"/>
                      </a:schemeClr>
                    </a:solidFill>
                  </a:tcPr>
                </a:tc>
              </a:tr>
              <a:tr h="385374">
                <a:tc vMerge="1">
                  <a:txBody>
                    <a:bodyPr/>
                    <a:lstStyle/>
                    <a:p>
                      <a:endParaRPr lang="lv-LV"/>
                    </a:p>
                  </a:txBody>
                  <a:tcPr/>
                </a:tc>
                <a:tc>
                  <a:txBody>
                    <a:bodyPr/>
                    <a:lstStyle/>
                    <a:p>
                      <a:pPr marL="0" marR="0" lvl="0" indent="0" algn="l" defTabSz="939575" rtl="0" eaLnBrk="1" fontAlgn="auto" latinLnBrk="0" hangingPunct="1">
                        <a:lnSpc>
                          <a:spcPct val="107000"/>
                        </a:lnSpc>
                        <a:spcBef>
                          <a:spcPts val="0"/>
                        </a:spcBef>
                        <a:spcAft>
                          <a:spcPts val="0"/>
                        </a:spcAft>
                        <a:buClrTx/>
                        <a:buSzTx/>
                        <a:buFontTx/>
                        <a:buNone/>
                        <a:tabLst/>
                        <a:defRPr/>
                      </a:pPr>
                      <a:r>
                        <a:rPr lang="lv-LV" sz="11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Pirmsskolas izglītības un bērnu pieskatīšanas pakalpojuma pieejamība</a:t>
                      </a:r>
                    </a:p>
                    <a:p>
                      <a:pPr marL="0" marR="0" lvl="0" indent="0" algn="l" defTabSz="939575" rtl="0" eaLnBrk="1" fontAlgn="auto" latinLnBrk="0" hangingPunct="1">
                        <a:lnSpc>
                          <a:spcPct val="107000"/>
                        </a:lnSpc>
                        <a:spcBef>
                          <a:spcPts val="0"/>
                        </a:spcBef>
                        <a:spcAft>
                          <a:spcPts val="0"/>
                        </a:spcAft>
                        <a:buClrTx/>
                        <a:buSzTx/>
                        <a:buFontTx/>
                        <a:buNone/>
                        <a:tabLst/>
                        <a:defRPr/>
                      </a:pPr>
                      <a:r>
                        <a:rPr lang="lv-LV" sz="11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(VARAM)</a:t>
                      </a:r>
                    </a:p>
                    <a:p>
                      <a:pPr>
                        <a:lnSpc>
                          <a:spcPct val="107000"/>
                        </a:lnSpc>
                        <a:spcAft>
                          <a:spcPts val="0"/>
                        </a:spcAft>
                      </a:pPr>
                      <a:endParaRPr lang="lv-LV"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40000"/>
                        <a:lumOff val="60000"/>
                      </a:schemeClr>
                    </a:solidFill>
                  </a:tcPr>
                </a:tc>
              </a:tr>
              <a:tr h="360506">
                <a:tc vMerge="1">
                  <a:txBody>
                    <a:bodyPr/>
                    <a:lstStyle/>
                    <a:p>
                      <a:endParaRPr lang="lv-LV"/>
                    </a:p>
                  </a:txBody>
                  <a:tcPr/>
                </a:tc>
                <a:tc>
                  <a:txBody>
                    <a:bodyPr/>
                    <a:lstStyle/>
                    <a:p>
                      <a:pPr marL="0" marR="0" lvl="0" indent="0" algn="l" defTabSz="939575" rtl="0" eaLnBrk="1" fontAlgn="auto" latinLnBrk="0" hangingPunct="1">
                        <a:lnSpc>
                          <a:spcPct val="107000"/>
                        </a:lnSpc>
                        <a:spcBef>
                          <a:spcPts val="0"/>
                        </a:spcBef>
                        <a:spcAft>
                          <a:spcPts val="0"/>
                        </a:spcAft>
                        <a:buClrTx/>
                        <a:buSzTx/>
                        <a:buFontTx/>
                        <a:buNone/>
                        <a:tabLst/>
                        <a:defRPr/>
                      </a:pPr>
                      <a:r>
                        <a:rPr lang="lv-LV" sz="11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Pašvaldību administrācijas kapacitāte un zināšanas (VARAM)</a:t>
                      </a:r>
                      <a:endParaRPr lang="lv-LV" sz="11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1076852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29260"/>
            <a:ext cx="6781800" cy="1036642"/>
          </a:xfrm>
        </p:spPr>
        <p:txBody>
          <a:bodyPr>
            <a:normAutofit/>
          </a:bodyPr>
          <a:lstStyle/>
          <a:p>
            <a:r>
              <a:rPr lang="lv-LV" sz="2800" dirty="0" smtClean="0"/>
              <a:t>Galvenie principi reģionālās politikas definēšanā</a:t>
            </a:r>
            <a:endParaRPr lang="lv-LV" sz="2800" dirty="0"/>
          </a:p>
        </p:txBody>
      </p:sp>
      <p:sp>
        <p:nvSpPr>
          <p:cNvPr id="3" name="Content Placeholder 2"/>
          <p:cNvSpPr>
            <a:spLocks noGrp="1"/>
          </p:cNvSpPr>
          <p:nvPr>
            <p:ph idx="1"/>
          </p:nvPr>
        </p:nvSpPr>
        <p:spPr>
          <a:xfrm>
            <a:off x="830580" y="1962764"/>
            <a:ext cx="8141970" cy="4373573"/>
          </a:xfrm>
        </p:spPr>
        <p:txBody>
          <a:bodyPr>
            <a:normAutofit/>
          </a:bodyPr>
          <a:lstStyle/>
          <a:p>
            <a:pPr marL="457200" indent="-457200">
              <a:buFont typeface="+mj-lt"/>
              <a:buAutoNum type="arabicPeriod"/>
            </a:pPr>
            <a:r>
              <a:rPr lang="lv-LV" b="1" dirty="0"/>
              <a:t>Ietekme uz galvenajiem izaicinājumiem </a:t>
            </a:r>
            <a:r>
              <a:rPr lang="lv-LV" dirty="0"/>
              <a:t>– reģionālās ekonomikas atšķirības un demogrāfija/pakalpojumu </a:t>
            </a:r>
            <a:r>
              <a:rPr lang="lv-LV" dirty="0" smtClean="0"/>
              <a:t>izmaksas</a:t>
            </a:r>
          </a:p>
          <a:p>
            <a:pPr marL="457200" indent="-457200">
              <a:buFont typeface="+mj-lt"/>
              <a:buAutoNum type="arabicPeriod"/>
            </a:pPr>
            <a:endParaRPr lang="lv-LV" dirty="0"/>
          </a:p>
          <a:p>
            <a:pPr marL="457200" indent="-457200">
              <a:buFont typeface="+mj-lt"/>
              <a:buAutoNum type="arabicPeriod"/>
            </a:pPr>
            <a:r>
              <a:rPr lang="lv-LV" b="1" dirty="0" smtClean="0"/>
              <a:t>Ne tikai investīciju pasākumi </a:t>
            </a:r>
            <a:r>
              <a:rPr lang="lv-LV" dirty="0" smtClean="0"/>
              <a:t>–risinājumi:</a:t>
            </a:r>
          </a:p>
          <a:p>
            <a:pPr marL="1219200" lvl="1" indent="-457200">
              <a:buFont typeface="Wingdings" panose="05000000000000000000" pitchFamily="2" charset="2"/>
              <a:buChar char="ü"/>
            </a:pPr>
            <a:r>
              <a:rPr lang="lv-LV" dirty="0" smtClean="0"/>
              <a:t>investīcijām</a:t>
            </a:r>
          </a:p>
          <a:p>
            <a:pPr marL="1219200" lvl="1" indent="-457200">
              <a:buFont typeface="Wingdings" panose="05000000000000000000" pitchFamily="2" charset="2"/>
              <a:buChar char="ü"/>
            </a:pPr>
            <a:r>
              <a:rPr lang="lv-LV" dirty="0" smtClean="0"/>
              <a:t>regulējumam</a:t>
            </a:r>
          </a:p>
          <a:p>
            <a:pPr marL="1219200" lvl="1" indent="-457200">
              <a:buFont typeface="Wingdings" panose="05000000000000000000" pitchFamily="2" charset="2"/>
              <a:buChar char="ü"/>
            </a:pPr>
            <a:r>
              <a:rPr lang="lv-LV" dirty="0" smtClean="0"/>
              <a:t>zināšanām</a:t>
            </a:r>
          </a:p>
          <a:p>
            <a:pPr marL="1219200" lvl="1" indent="-457200">
              <a:buFont typeface="Wingdings" panose="05000000000000000000" pitchFamily="2" charset="2"/>
              <a:buChar char="ü"/>
            </a:pPr>
            <a:endParaRPr lang="lv-LV" dirty="0" smtClean="0"/>
          </a:p>
          <a:p>
            <a:pPr marL="457200" indent="-457200">
              <a:buFont typeface="+mj-lt"/>
              <a:buAutoNum type="arabicPeriod"/>
            </a:pPr>
            <a:r>
              <a:rPr lang="lv-LV" b="1" dirty="0" smtClean="0"/>
              <a:t>Teritoriju specifika</a:t>
            </a:r>
            <a:r>
              <a:rPr lang="lv-LV" dirty="0" smtClean="0"/>
              <a:t>- attīstības centri un lauki, Austrumu pierobeža un Rīgas metropole, Baltijas jūras piekraste</a:t>
            </a:r>
            <a:endParaRPr lang="lv-LV" dirty="0"/>
          </a:p>
          <a:p>
            <a:pPr marL="457200" indent="-457200">
              <a:buFont typeface="+mj-lt"/>
              <a:buAutoNum type="arabicPeriod"/>
            </a:pP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21</a:t>
            </a:fld>
            <a:endParaRPr lang="en-US" altLang="en-US"/>
          </a:p>
        </p:txBody>
      </p:sp>
    </p:spTree>
    <p:extLst>
      <p:ext uri="{BB962C8B-B14F-4D97-AF65-F5344CB8AC3E}">
        <p14:creationId xmlns:p14="http://schemas.microsoft.com/office/powerpoint/2010/main" val="1769771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237481"/>
            <a:ext cx="6591300" cy="1036642"/>
          </a:xfrm>
        </p:spPr>
        <p:txBody>
          <a:bodyPr>
            <a:noAutofit/>
          </a:bodyPr>
          <a:lstStyle/>
          <a:p>
            <a:r>
              <a:rPr lang="lv-LV" sz="3200" dirty="0" smtClean="0"/>
              <a:t>Iespējamie rīcības virzieni: </a:t>
            </a:r>
            <a:br>
              <a:rPr lang="lv-LV" sz="3200" dirty="0" smtClean="0"/>
            </a:br>
            <a:r>
              <a:rPr lang="lv-LV" sz="3200" dirty="0" smtClean="0"/>
              <a:t>UZŅĒMĒJDARBĪBA</a:t>
            </a:r>
            <a:endParaRPr lang="lv-LV"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3575166"/>
              </p:ext>
            </p:extLst>
          </p:nvPr>
        </p:nvGraphicFramePr>
        <p:xfrm>
          <a:off x="373380" y="1644496"/>
          <a:ext cx="8313420" cy="4436912"/>
        </p:xfrm>
        <a:graphic>
          <a:graphicData uri="http://schemas.openxmlformats.org/drawingml/2006/table">
            <a:tbl>
              <a:tblPr firstRow="1" bandRow="1">
                <a:tableStyleId>{5C22544A-7EE6-4342-B048-85BDC9FD1C3A}</a:tableStyleId>
              </a:tblPr>
              <a:tblGrid>
                <a:gridCol w="3048000"/>
                <a:gridCol w="5265420"/>
              </a:tblGrid>
              <a:tr h="309526">
                <a:tc>
                  <a:txBody>
                    <a:bodyPr/>
                    <a:lstStyle/>
                    <a:p>
                      <a:r>
                        <a:rPr lang="lv-LV" sz="1600" dirty="0" smtClean="0"/>
                        <a:t>Rīcības virziens</a:t>
                      </a:r>
                      <a:endParaRPr lang="lv-LV" sz="1600" dirty="0"/>
                    </a:p>
                  </a:txBody>
                  <a:tcPr/>
                </a:tc>
                <a:tc>
                  <a:txBody>
                    <a:bodyPr/>
                    <a:lstStyle/>
                    <a:p>
                      <a:r>
                        <a:rPr lang="lv-LV" sz="1600" dirty="0" smtClean="0"/>
                        <a:t>Iespējamie uzdevumi</a:t>
                      </a:r>
                      <a:endParaRPr lang="lv-LV" sz="1600" dirty="0"/>
                    </a:p>
                  </a:txBody>
                  <a:tcPr/>
                </a:tc>
              </a:tr>
              <a:tr h="379873">
                <a:tc rowSpan="6">
                  <a:txBody>
                    <a:bodyPr/>
                    <a:lstStyle/>
                    <a:p>
                      <a:pPr marL="342900" indent="-342900">
                        <a:buFont typeface="+mj-lt"/>
                        <a:buAutoNum type="arabicPeriod"/>
                      </a:pPr>
                      <a:r>
                        <a:rPr lang="lv-LV" sz="1600" b="1" u="sng" dirty="0" smtClean="0"/>
                        <a:t>Vietas sagatavošana uzņēmējam un to produktivitāte</a:t>
                      </a:r>
                      <a:endParaRPr lang="lv-LV" sz="1600" b="1" u="sng" dirty="0"/>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1" dirty="0" smtClean="0">
                          <a:effectLst/>
                          <a:latin typeface="Verdana" panose="020B0604030504040204" pitchFamily="34" charset="0"/>
                          <a:ea typeface="Verdana" panose="020B0604030504040204" pitchFamily="34" charset="0"/>
                          <a:cs typeface="Verdana" panose="020B0604030504040204" pitchFamily="34" charset="0"/>
                        </a:rPr>
                        <a:t>Publiskā</a:t>
                      </a:r>
                      <a:r>
                        <a:rPr lang="lv-LV" sz="1050" b="1" baseline="0" dirty="0" smtClean="0">
                          <a:effectLst/>
                          <a:latin typeface="Verdana" panose="020B0604030504040204" pitchFamily="34" charset="0"/>
                          <a:ea typeface="Verdana" panose="020B0604030504040204" pitchFamily="34" charset="0"/>
                          <a:cs typeface="Verdana" panose="020B0604030504040204" pitchFamily="34" charset="0"/>
                        </a:rPr>
                        <a:t> infrastruktūra</a:t>
                      </a:r>
                      <a:r>
                        <a:rPr lang="lv-LV" sz="1050" b="1" dirty="0" smtClean="0">
                          <a:effectLst/>
                          <a:latin typeface="Verdana" panose="020B0604030504040204" pitchFamily="34" charset="0"/>
                          <a:ea typeface="Verdana" panose="020B0604030504040204" pitchFamily="34" charset="0"/>
                          <a:cs typeface="Verdana" panose="020B0604030504040204" pitchFamily="34" charset="0"/>
                        </a:rPr>
                        <a:t> uzņēmējdarbības atbalstam – turpinājums SA</a:t>
                      </a:r>
                      <a:r>
                        <a:rPr lang="lv-LV" sz="1050" b="1" baseline="0" dirty="0" smtClean="0">
                          <a:effectLst/>
                          <a:latin typeface="Verdana" panose="020B0604030504040204" pitchFamily="34" charset="0"/>
                          <a:ea typeface="Verdana" panose="020B0604030504040204" pitchFamily="34" charset="0"/>
                          <a:cs typeface="Verdana" panose="020B0604030504040204" pitchFamily="34" charset="0"/>
                        </a:rPr>
                        <a:t>M 331/562 (ES fondi) (VARAM)</a:t>
                      </a:r>
                      <a:endParaRPr lang="lv-LV" sz="1050" b="1" dirty="0" smtClean="0">
                        <a:latin typeface="Verdana" panose="020B0604030504040204" pitchFamily="34" charset="0"/>
                        <a:ea typeface="Verdana" panose="020B0604030504040204" pitchFamily="34" charset="0"/>
                        <a:cs typeface="Verdana" panose="020B0604030504040204" pitchFamily="34" charset="0"/>
                      </a:endParaRPr>
                    </a:p>
                  </a:txBody>
                  <a:tcPr/>
                </a:tc>
              </a:tr>
              <a:tr h="544543">
                <a:tc vMerge="1">
                  <a:txBody>
                    <a:bodyPr/>
                    <a:lstStyle/>
                    <a:p>
                      <a:endParaRPr lang="lv-LV"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Atbalsts produktivitātes celšanai reģionos –  ieguldījumi pamatlīdzekļos esošo/jaunu produktu un pakalpojumu attīstībai  (ES fondi) (EM)</a:t>
                      </a:r>
                    </a:p>
                  </a:txBody>
                  <a:tcPr/>
                </a:tc>
              </a:tr>
              <a:tr h="386497">
                <a:tc vMerge="1">
                  <a:txBody>
                    <a:bodyPr/>
                    <a:lstStyle/>
                    <a:p>
                      <a:endParaRPr lang="lv-LV"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Nekustamā īpašuma regulējuma pilnveidošana, uzlabojot īpašuma pārdošanas nosacījumus atbilstoši komersanta ieguldījuma apjomam </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27977">
                <a:tc vMerge="1">
                  <a:txBody>
                    <a:bodyPr/>
                    <a:lstStyle/>
                    <a:p>
                      <a:endParaRPr lang="lv-LV"/>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Teritoriju plānošana - gatavība uzņemt investīciju projektus un prasību</a:t>
                      </a:r>
                      <a:r>
                        <a:rPr lang="lv-LV" sz="105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samērīgums komersantiem</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123730">
                <a:tc vMerge="1">
                  <a:txBody>
                    <a:bodyPr/>
                    <a:lstStyle/>
                    <a:p>
                      <a:endParaRPr lang="lv-LV"/>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Reģionālie projekti – pašvaldību </a:t>
                      </a: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norēķini </a:t>
                      </a: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IIN</a:t>
                      </a:r>
                      <a:r>
                        <a:rPr lang="lv-LV" sz="105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ieguvumiem</a:t>
                      </a: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123730">
                <a:tc vMerge="1">
                  <a:txBody>
                    <a:bodyPr/>
                    <a:lstStyle/>
                    <a:p>
                      <a:endParaRPr lang="lv-LV"/>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Pašvaldību darbības standarts</a:t>
                      </a:r>
                      <a:r>
                        <a:rPr lang="lv-LV" sz="105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 atbalsta komplekts uzņēmējdarbībai</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86497">
                <a:tc rowSpan="5">
                  <a:txBody>
                    <a:bodyPr/>
                    <a:lstStyle/>
                    <a:p>
                      <a:pPr marL="342900" indent="-342900" algn="l" defTabSz="939575" rtl="0" eaLnBrk="1" latinLnBrk="0" hangingPunct="1">
                        <a:buFont typeface="+mj-lt"/>
                        <a:buAutoNum type="arabicPeriod" startAt="2"/>
                      </a:pPr>
                      <a:r>
                        <a:rPr lang="lv-LV" sz="1600" b="1" u="sng" kern="1200" dirty="0" err="1" smtClean="0">
                          <a:solidFill>
                            <a:schemeClr val="dk1"/>
                          </a:solidFill>
                          <a:latin typeface="+mn-lt"/>
                          <a:ea typeface="+mn-ea"/>
                          <a:cs typeface="+mn-cs"/>
                        </a:rPr>
                        <a:t>Cilvēkkapitāla</a:t>
                      </a:r>
                      <a:r>
                        <a:rPr lang="lv-LV" sz="1600" b="1" u="sng" kern="1200" dirty="0" smtClean="0">
                          <a:solidFill>
                            <a:schemeClr val="dk1"/>
                          </a:solidFill>
                          <a:latin typeface="+mn-lt"/>
                          <a:ea typeface="+mn-ea"/>
                          <a:cs typeface="+mn-cs"/>
                        </a:rPr>
                        <a:t> piesaiste</a:t>
                      </a:r>
                      <a:endParaRPr lang="lv-LV" sz="1600" b="1" u="sng"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1"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Cilvēkkapitāla</a:t>
                      </a:r>
                      <a:r>
                        <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piesaiste reģionos un darba spēka mobilitāte  - ieguldījumi darba algās (ES fondi) (ZM)</a:t>
                      </a:r>
                    </a:p>
                  </a:txBody>
                  <a:tcPr/>
                </a:tc>
              </a:tr>
              <a:tr h="125730">
                <a:tc vMerge="1">
                  <a:txBody>
                    <a:bodyPr/>
                    <a:lstStyle/>
                    <a:p>
                      <a:endParaRPr lang="lv-LV"/>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Pašvaldību garantiju instrumenta attīstība</a:t>
                      </a:r>
                      <a:endParaRPr lang="lv-LV" dirty="0"/>
                    </a:p>
                  </a:txBody>
                  <a:tcPr/>
                </a:tc>
              </a:tr>
              <a:tr h="125730">
                <a:tc vMerge="1">
                  <a:txBody>
                    <a:bodyPr/>
                    <a:lstStyle/>
                    <a:p>
                      <a:endParaRPr lang="lv-LV"/>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Nodokļu risinājumi darba algu atbalstam Latgales reģionā (Latgales SEZ pilnveide)</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03421">
                <a:tc vMerge="1">
                  <a:txBody>
                    <a:bodyPr/>
                    <a:lstStyle/>
                    <a:p>
                      <a:endParaRPr lang="lv-LV" dirty="0"/>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Mājokļu atbalsts  darba spēkam (VB) (EM)</a:t>
                      </a:r>
                    </a:p>
                  </a:txBody>
                  <a:tcPr/>
                </a:tc>
              </a:tr>
              <a:tr h="307171">
                <a:tc vMerge="1">
                  <a:txBody>
                    <a:bodyPr/>
                    <a:lstStyle/>
                    <a:p>
                      <a:pPr marL="0" indent="0">
                        <a:buFont typeface="+mj-lt"/>
                        <a:buNone/>
                      </a:pPr>
                      <a:endParaRPr lang="lv-LV" sz="1600" b="1" u="sng"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Remigrācijas</a:t>
                      </a: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atbalsta pasākumi un reģionālie demogrāfijas pasākumi</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22</a:t>
            </a:fld>
            <a:endParaRPr lang="en-US" altLang="en-US"/>
          </a:p>
        </p:txBody>
      </p:sp>
      <p:sp>
        <p:nvSpPr>
          <p:cNvPr id="3" name="TextBox 2"/>
          <p:cNvSpPr txBox="1"/>
          <p:nvPr/>
        </p:nvSpPr>
        <p:spPr>
          <a:xfrm>
            <a:off x="582930" y="6076890"/>
            <a:ext cx="7132320" cy="400110"/>
          </a:xfrm>
          <a:prstGeom prst="rect">
            <a:avLst/>
          </a:prstGeom>
          <a:noFill/>
        </p:spPr>
        <p:txBody>
          <a:bodyPr wrap="square" rtlCol="0">
            <a:spAutoFit/>
          </a:bodyPr>
          <a:lstStyle/>
          <a:p>
            <a:r>
              <a:rPr lang="lv-LV" sz="2000" b="1" dirty="0" smtClean="0"/>
              <a:t>Tālākai diskusijai pasākumi</a:t>
            </a:r>
            <a:r>
              <a:rPr lang="lv-LV" sz="2000" dirty="0" smtClean="0"/>
              <a:t>: investīcijas, regulējums, zināšanas</a:t>
            </a:r>
            <a:endParaRPr lang="lv-LV" sz="2000" dirty="0"/>
          </a:p>
        </p:txBody>
      </p:sp>
    </p:spTree>
    <p:extLst>
      <p:ext uri="{BB962C8B-B14F-4D97-AF65-F5344CB8AC3E}">
        <p14:creationId xmlns:p14="http://schemas.microsoft.com/office/powerpoint/2010/main" val="3123012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760" y="381000"/>
            <a:ext cx="6416040" cy="1036642"/>
          </a:xfrm>
        </p:spPr>
        <p:txBody>
          <a:bodyPr>
            <a:noAutofit/>
          </a:bodyPr>
          <a:lstStyle/>
          <a:p>
            <a:r>
              <a:rPr lang="lv-LV" sz="3200" dirty="0" smtClean="0"/>
              <a:t>Iespējamie rīcības virzieni: </a:t>
            </a:r>
            <a:br>
              <a:rPr lang="lv-LV" sz="3200" dirty="0" smtClean="0"/>
            </a:br>
            <a:r>
              <a:rPr lang="lv-LV" sz="3200" dirty="0" smtClean="0"/>
              <a:t>PAKALPOJUMI</a:t>
            </a:r>
            <a:endParaRPr lang="lv-LV"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4994891"/>
              </p:ext>
            </p:extLst>
          </p:nvPr>
        </p:nvGraphicFramePr>
        <p:xfrm>
          <a:off x="220980" y="1683854"/>
          <a:ext cx="8785860" cy="4793145"/>
        </p:xfrm>
        <a:graphic>
          <a:graphicData uri="http://schemas.openxmlformats.org/drawingml/2006/table">
            <a:tbl>
              <a:tblPr firstRow="1" bandRow="1">
                <a:tableStyleId>{5C22544A-7EE6-4342-B048-85BDC9FD1C3A}</a:tableStyleId>
              </a:tblPr>
              <a:tblGrid>
                <a:gridCol w="2792676"/>
                <a:gridCol w="5993184"/>
              </a:tblGrid>
              <a:tr h="347262">
                <a:tc>
                  <a:txBody>
                    <a:bodyPr/>
                    <a:lstStyle/>
                    <a:p>
                      <a:r>
                        <a:rPr lang="lv-LV" sz="1600" dirty="0" smtClean="0"/>
                        <a:t>Rīcības virziens</a:t>
                      </a:r>
                      <a:endParaRPr lang="lv-LV" sz="1600" dirty="0"/>
                    </a:p>
                  </a:txBody>
                  <a:tcPr/>
                </a:tc>
                <a:tc>
                  <a:txBody>
                    <a:bodyPr/>
                    <a:lstStyle/>
                    <a:p>
                      <a:r>
                        <a:rPr lang="lv-LV" sz="1600" dirty="0" smtClean="0"/>
                        <a:t>Iespējamie uzdevumi</a:t>
                      </a:r>
                      <a:endParaRPr lang="lv-LV" sz="1600" dirty="0"/>
                    </a:p>
                  </a:txBody>
                  <a:tcPr/>
                </a:tc>
              </a:tr>
              <a:tr h="559738">
                <a:tc rowSpan="4">
                  <a:txBody>
                    <a:bodyPr/>
                    <a:lstStyle/>
                    <a:p>
                      <a:pPr marL="342900" indent="-342900">
                        <a:buFont typeface="+mj-lt"/>
                        <a:buAutoNum type="arabicPeriod"/>
                      </a:pPr>
                      <a:r>
                        <a:rPr lang="lv-LV" sz="1600" b="1" u="sng" dirty="0" smtClean="0"/>
                        <a:t>Pakalpojumu</a:t>
                      </a:r>
                      <a:r>
                        <a:rPr lang="lv-LV" sz="1600" b="1" u="sng" baseline="0" dirty="0" smtClean="0"/>
                        <a:t> nodrošināšana atbilstoši demogrāfijas izaicinājumiem</a:t>
                      </a:r>
                      <a:endParaRPr lang="lv-LV" sz="1600" b="1" u="sng" dirty="0"/>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1" dirty="0" smtClean="0">
                          <a:effectLst/>
                          <a:latin typeface="Verdana" panose="020B0604030504040204" pitchFamily="34" charset="0"/>
                          <a:ea typeface="Verdana" panose="020B0604030504040204" pitchFamily="34" charset="0"/>
                          <a:cs typeface="Verdana" panose="020B0604030504040204" pitchFamily="34" charset="0"/>
                        </a:rPr>
                        <a:t>Pašvaldību</a:t>
                      </a:r>
                      <a:r>
                        <a:rPr lang="lv-LV" sz="1050" b="1" baseline="0" dirty="0" smtClean="0">
                          <a:effectLst/>
                          <a:latin typeface="Verdana" panose="020B0604030504040204" pitchFamily="34" charset="0"/>
                          <a:ea typeface="Verdana" panose="020B0604030504040204" pitchFamily="34" charset="0"/>
                          <a:cs typeface="Verdana" panose="020B0604030504040204" pitchFamily="34" charset="0"/>
                        </a:rPr>
                        <a:t>  pakalpojumu ēku ener</a:t>
                      </a:r>
                      <a:r>
                        <a:rPr lang="lv-LV" sz="1050" b="1" dirty="0" smtClean="0">
                          <a:effectLst/>
                          <a:latin typeface="Verdana" panose="020B0604030504040204" pitchFamily="34" charset="0"/>
                          <a:ea typeface="Verdana" panose="020B0604030504040204" pitchFamily="34" charset="0"/>
                          <a:cs typeface="Verdana" panose="020B0604030504040204" pitchFamily="34" charset="0"/>
                        </a:rPr>
                        <a:t>goefektivitāte un AER   (ES fondi) (VARAM)</a:t>
                      </a:r>
                    </a:p>
                    <a:p>
                      <a:pPr marL="0" marR="0" lvl="0" indent="0" algn="l" defTabSz="939575" rtl="0" eaLnBrk="1" fontAlgn="auto" latinLnBrk="0" hangingPunct="1">
                        <a:lnSpc>
                          <a:spcPct val="100000"/>
                        </a:lnSpc>
                        <a:spcBef>
                          <a:spcPts val="0"/>
                        </a:spcBef>
                        <a:spcAft>
                          <a:spcPts val="0"/>
                        </a:spcAft>
                        <a:buClrTx/>
                        <a:buSzTx/>
                        <a:buFontTx/>
                        <a:buNone/>
                        <a:tabLst/>
                        <a:defRPr/>
                      </a:pPr>
                      <a:endParaRPr lang="lv-LV" sz="1050" b="1" dirty="0" smtClean="0">
                        <a:latin typeface="Verdana" panose="020B0604030504040204" pitchFamily="34" charset="0"/>
                        <a:ea typeface="Verdana" panose="020B0604030504040204" pitchFamily="34" charset="0"/>
                        <a:cs typeface="Verdana" panose="020B0604030504040204" pitchFamily="34" charset="0"/>
                      </a:endParaRPr>
                    </a:p>
                  </a:txBody>
                  <a:tcPr/>
                </a:tc>
              </a:tr>
              <a:tr h="592576">
                <a:tc vMerge="1">
                  <a:txBody>
                    <a:bodyPr/>
                    <a:lstStyle/>
                    <a:p>
                      <a:endParaRPr lang="lv-LV" dirty="0"/>
                    </a:p>
                  </a:txBody>
                  <a:tcPr/>
                </a:tc>
                <a:tc>
                  <a:txBody>
                    <a:bodyPr/>
                    <a:lstStyle/>
                    <a:p>
                      <a:pPr marL="0" marR="0" lvl="0" indent="0" algn="l" defTabSz="939575" rtl="0" eaLnBrk="1" fontAlgn="auto" latinLnBrk="0" hangingPunct="1">
                        <a:lnSpc>
                          <a:spcPct val="107000"/>
                        </a:lnSpc>
                        <a:spcBef>
                          <a:spcPts val="0"/>
                        </a:spcBef>
                        <a:spcAft>
                          <a:spcPts val="0"/>
                        </a:spcAft>
                        <a:buClrTx/>
                        <a:buSzTx/>
                        <a:buFontTx/>
                        <a:buNone/>
                        <a:tabLst/>
                        <a:defRPr/>
                      </a:pPr>
                      <a:r>
                        <a:rPr lang="lv-LV" sz="105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Pirmsskolas izglītības un bērnu pieskatīšanas pakalpojuma pieejamība</a:t>
                      </a:r>
                    </a:p>
                    <a:p>
                      <a:pPr marL="0" marR="0" lvl="0" indent="0" algn="l" defTabSz="939575" rtl="0" eaLnBrk="1" fontAlgn="auto" latinLnBrk="0" hangingPunct="1">
                        <a:lnSpc>
                          <a:spcPct val="107000"/>
                        </a:lnSpc>
                        <a:spcBef>
                          <a:spcPts val="0"/>
                        </a:spcBef>
                        <a:spcAft>
                          <a:spcPts val="0"/>
                        </a:spcAft>
                        <a:buClrTx/>
                        <a:buSzTx/>
                        <a:buFontTx/>
                        <a:buNone/>
                        <a:tabLst/>
                        <a:defRPr/>
                      </a:pPr>
                      <a:r>
                        <a:rPr lang="lv-LV" sz="105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(ES fondi) (VARAM)</a:t>
                      </a:r>
                    </a:p>
                    <a:p>
                      <a:pPr marL="0" marR="0" lvl="0" indent="0" algn="l" defTabSz="914400" rtl="0" eaLnBrk="1" fontAlgn="auto" latinLnBrk="0" hangingPunct="1">
                        <a:lnSpc>
                          <a:spcPct val="107000"/>
                        </a:lnSpc>
                        <a:spcBef>
                          <a:spcPts val="0"/>
                        </a:spcBef>
                        <a:spcAft>
                          <a:spcPts val="0"/>
                        </a:spcAft>
                        <a:buClrTx/>
                        <a:buSzTx/>
                        <a:buFontTx/>
                        <a:buNone/>
                        <a:tabLst/>
                        <a:defRPr/>
                      </a:pPr>
                      <a:endPar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592576">
                <a:tc vMerge="1">
                  <a:txBody>
                    <a:bodyPr/>
                    <a:lstStyle/>
                    <a:p>
                      <a:endParaRPr lang="lv-LV"/>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Viedās pašvaldības – pakalpojumu efektivitātes</a:t>
                      </a:r>
                      <a:r>
                        <a:rPr lang="lv-LV" sz="105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uzlabošana (izmaksas uz klientu), piemērojot kombinētos risinājumus (IKT +</a:t>
                      </a:r>
                      <a:r>
                        <a:rPr lang="lv-LV" sz="1050" b="0" kern="1200" baseline="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infrastruktūra,mobilitāte</a:t>
                      </a:r>
                      <a:r>
                        <a:rPr lang="lv-LV" sz="105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klimata risinājumi) (VARAM)</a:t>
                      </a:r>
                      <a:endPar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406250">
                <a:tc vMerge="1">
                  <a:txBody>
                    <a:bodyPr/>
                    <a:lstStyle/>
                    <a:p>
                      <a:endParaRPr lang="lv-LV"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dirty="0" smtClean="0">
                          <a:latin typeface="Verdana" panose="020B0604030504040204" pitchFamily="34" charset="0"/>
                          <a:ea typeface="Verdana" panose="020B0604030504040204" pitchFamily="34" charset="0"/>
                          <a:cs typeface="Verdana" panose="020B0604030504040204" pitchFamily="34" charset="0"/>
                        </a:rPr>
                        <a:t>Pakalpojumu infrastruktūra (izglītība, sociālā, veselība, kultūra…citi pakalpojumi)</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445375">
                <a:tc rowSpan="3">
                  <a:txBody>
                    <a:bodyPr/>
                    <a:lstStyle/>
                    <a:p>
                      <a:pPr marL="342900" indent="-342900" algn="l" defTabSz="939575" rtl="0" eaLnBrk="1" latinLnBrk="0" hangingPunct="1">
                        <a:buFont typeface="+mj-lt"/>
                        <a:buAutoNum type="arabicPeriod" startAt="2"/>
                      </a:pPr>
                      <a:r>
                        <a:rPr lang="lv-LV" sz="1600" b="1" u="sng" kern="1200" dirty="0" smtClean="0">
                          <a:solidFill>
                            <a:schemeClr val="dk1"/>
                          </a:solidFill>
                          <a:latin typeface="+mn-lt"/>
                          <a:ea typeface="+mn-ea"/>
                          <a:cs typeface="+mn-cs"/>
                        </a:rPr>
                        <a:t>Sasniedzamība</a:t>
                      </a:r>
                      <a:r>
                        <a:rPr lang="lv-LV" sz="1600" b="1" u="sng" kern="1200" baseline="0" dirty="0" smtClean="0">
                          <a:solidFill>
                            <a:schemeClr val="dk1"/>
                          </a:solidFill>
                          <a:latin typeface="+mn-lt"/>
                          <a:ea typeface="+mn-ea"/>
                          <a:cs typeface="+mn-cs"/>
                        </a:rPr>
                        <a:t> un dzīves vide</a:t>
                      </a:r>
                      <a:endParaRPr lang="lv-LV" sz="1600" b="1" u="sng"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1" dirty="0" smtClean="0">
                          <a:effectLst/>
                          <a:latin typeface="Verdana" panose="020B0604030504040204" pitchFamily="34" charset="0"/>
                          <a:ea typeface="Verdana" panose="020B0604030504040204" pitchFamily="34" charset="0"/>
                          <a:cs typeface="Verdana" panose="020B0604030504040204" pitchFamily="34" charset="0"/>
                        </a:rPr>
                        <a:t>Mobilitāte pakalpojumu saņemšanai - pašvaldību ceļi, ielas un citi mobilitātes risinājumi </a:t>
                      </a:r>
                      <a:r>
                        <a:rPr lang="lv-LV" sz="1050" b="1"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(ES fondi) </a:t>
                      </a:r>
                      <a:r>
                        <a:rPr lang="lv-LV" sz="1050" b="1" dirty="0" smtClean="0">
                          <a:effectLst/>
                          <a:latin typeface="Verdana" panose="020B0604030504040204" pitchFamily="34" charset="0"/>
                          <a:ea typeface="Verdana" panose="020B0604030504040204" pitchFamily="34" charset="0"/>
                          <a:cs typeface="Verdana" panose="020B0604030504040204" pitchFamily="34" charset="0"/>
                        </a:rPr>
                        <a:t> (VARAM) </a:t>
                      </a:r>
                      <a:endPar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424904">
                <a:tc vMerge="1">
                  <a:txBody>
                    <a:bodyPr/>
                    <a:lstStyle/>
                    <a:p>
                      <a:endParaRPr lang="lv-LV"/>
                    </a:p>
                  </a:txBody>
                  <a:tcPr/>
                </a:tc>
                <a:tc>
                  <a:txBody>
                    <a:bodyPr/>
                    <a:lstStyle/>
                    <a:p>
                      <a:pPr marL="0" marR="0" lvl="0" indent="0" algn="l" defTabSz="939575" rtl="0" eaLnBrk="1" fontAlgn="auto" latinLnBrk="0" hangingPunct="1">
                        <a:lnSpc>
                          <a:spcPct val="107000"/>
                        </a:lnSpc>
                        <a:spcBef>
                          <a:spcPts val="0"/>
                        </a:spcBef>
                        <a:spcAft>
                          <a:spcPts val="0"/>
                        </a:spcAft>
                        <a:buClrTx/>
                        <a:buSzTx/>
                        <a:buFontTx/>
                        <a:buNone/>
                        <a:tabLst/>
                        <a:defRPr/>
                      </a:pPr>
                      <a:r>
                        <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Pašvaldību publiskās </a:t>
                      </a:r>
                      <a:r>
                        <a:rPr lang="lv-LV" sz="1050" b="1"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ārtelpas</a:t>
                      </a:r>
                      <a:r>
                        <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attīstība tūrisma veicināšanai </a:t>
                      </a:r>
                      <a:r>
                        <a:rPr lang="lv-LV" sz="1050" b="1"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(ES fondi) </a:t>
                      </a:r>
                      <a:endPar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algn="l" defTabSz="939575" rtl="0" eaLnBrk="1" latinLnBrk="0" hangingPunct="1">
                        <a:lnSpc>
                          <a:spcPct val="107000"/>
                        </a:lnSpc>
                        <a:spcAft>
                          <a:spcPts val="0"/>
                        </a:spcAft>
                      </a:pPr>
                      <a:r>
                        <a:rPr lang="lv-LV" sz="105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(VARAM)</a:t>
                      </a:r>
                      <a:endPar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27936">
                <a:tc vMerge="1">
                  <a:txBody>
                    <a:bodyPr/>
                    <a:lstStyle/>
                    <a:p>
                      <a:endParaRPr lang="lv-LV"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Rīgas metropoles</a:t>
                      </a:r>
                      <a:r>
                        <a:rPr lang="lv-LV" sz="105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areāla mobilitātes plānošana</a:t>
                      </a:r>
                      <a:endParaRPr lang="lv-LV" sz="105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246285">
                <a:tc rowSpan="3">
                  <a:txBody>
                    <a:bodyPr/>
                    <a:lstStyle/>
                    <a:p>
                      <a:pPr marL="342900" indent="-342900">
                        <a:buFont typeface="+mj-lt"/>
                        <a:buAutoNum type="arabicPeriod" startAt="3"/>
                      </a:pPr>
                      <a:r>
                        <a:rPr lang="lv-LV" sz="1600" b="1" u="sng" kern="1200" dirty="0" smtClean="0">
                          <a:solidFill>
                            <a:schemeClr val="dk1"/>
                          </a:solidFill>
                          <a:effectLst/>
                          <a:latin typeface="+mn-lt"/>
                          <a:ea typeface="+mn-ea"/>
                          <a:cs typeface="+mn-cs"/>
                        </a:rPr>
                        <a:t>Pašvaldību administrācijas darba efektivitāte</a:t>
                      </a:r>
                      <a:endParaRPr lang="lv-LV" sz="1600" b="1" u="sng" dirty="0"/>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Valdības deklarācija: </a:t>
                      </a:r>
                      <a:r>
                        <a:rPr lang="lv-LV" sz="105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Pašvaldību administratīvi teritoriālais iedalījums </a:t>
                      </a:r>
                      <a:r>
                        <a:rPr lang="lv-LV" sz="1050" b="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u.c</a:t>
                      </a:r>
                      <a:endParaRPr lang="lv-LV" sz="105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r h="403012">
                <a:tc vMerge="1">
                  <a:txBody>
                    <a:bodyPr/>
                    <a:lstStyle/>
                    <a:p>
                      <a:endParaRPr lang="lv-LV"/>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Pašvaldību administrācijas kapacitāte un zināšanas  (ES fondi) (VARAM)</a:t>
                      </a: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p>
                  </a:txBody>
                  <a:tcPr/>
                </a:tc>
              </a:tr>
              <a:tr h="430294">
                <a:tc vMerge="1">
                  <a:txBody>
                    <a:bodyPr/>
                    <a:lstStyle/>
                    <a:p>
                      <a:endParaRPr lang="lv-LV"/>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5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Pašvaldību finanšu sistēmas pilnveidošana (pašvaldību budžeta mērķtiecīgāki ieguldījumi)</a:t>
                      </a:r>
                    </a:p>
                  </a:txBody>
                  <a:tcPr/>
                </a:tc>
              </a:tr>
            </a:tbl>
          </a:graphicData>
        </a:graphic>
      </p:graphicFrame>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23</a:t>
            </a:fld>
            <a:endParaRPr lang="en-US" altLang="en-US"/>
          </a:p>
        </p:txBody>
      </p:sp>
      <p:sp>
        <p:nvSpPr>
          <p:cNvPr id="8" name="TextBox 7"/>
          <p:cNvSpPr txBox="1"/>
          <p:nvPr/>
        </p:nvSpPr>
        <p:spPr>
          <a:xfrm>
            <a:off x="662940" y="6153834"/>
            <a:ext cx="8023860" cy="646331"/>
          </a:xfrm>
          <a:prstGeom prst="rect">
            <a:avLst/>
          </a:prstGeom>
          <a:noFill/>
        </p:spPr>
        <p:txBody>
          <a:bodyPr wrap="square" rtlCol="0">
            <a:spAutoFit/>
          </a:bodyPr>
          <a:lstStyle/>
          <a:p>
            <a:endParaRPr lang="lv-LV" sz="1800" dirty="0"/>
          </a:p>
          <a:p>
            <a:r>
              <a:rPr lang="lv-LV" sz="1800" b="1" dirty="0" smtClean="0"/>
              <a:t>Tālākai diskusijai pasākumi</a:t>
            </a:r>
            <a:r>
              <a:rPr lang="lv-LV" sz="1800" dirty="0" smtClean="0"/>
              <a:t>: investīcijas, regulējums, zināšanas</a:t>
            </a:r>
            <a:endParaRPr lang="lv-LV" sz="1800" dirty="0"/>
          </a:p>
        </p:txBody>
      </p:sp>
    </p:spTree>
    <p:extLst>
      <p:ext uri="{BB962C8B-B14F-4D97-AF65-F5344CB8AC3E}">
        <p14:creationId xmlns:p14="http://schemas.microsoft.com/office/powerpoint/2010/main" val="3289288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0" y="381000"/>
            <a:ext cx="6772940" cy="1036642"/>
          </a:xfrm>
        </p:spPr>
        <p:txBody>
          <a:bodyPr>
            <a:noAutofit/>
          </a:bodyPr>
          <a:lstStyle/>
          <a:p>
            <a:pPr algn="ctr"/>
            <a:r>
              <a:rPr lang="lv-LV" sz="3200" dirty="0">
                <a:solidFill>
                  <a:srgbClr val="336600"/>
                </a:solidFill>
              </a:rPr>
              <a:t>Reģionālās attīstības likums</a:t>
            </a:r>
          </a:p>
        </p:txBody>
      </p:sp>
      <p:sp>
        <p:nvSpPr>
          <p:cNvPr id="3" name="Content Placeholder 2"/>
          <p:cNvSpPr>
            <a:spLocks noGrp="1"/>
          </p:cNvSpPr>
          <p:nvPr>
            <p:ph idx="1"/>
          </p:nvPr>
        </p:nvSpPr>
        <p:spPr>
          <a:xfrm>
            <a:off x="711719" y="1965202"/>
            <a:ext cx="8016949" cy="4373573"/>
          </a:xfrm>
        </p:spPr>
        <p:txBody>
          <a:bodyPr/>
          <a:lstStyle/>
          <a:p>
            <a:pPr lvl="0">
              <a:lnSpc>
                <a:spcPct val="150000"/>
              </a:lnSpc>
              <a:spcBef>
                <a:spcPts val="300"/>
              </a:spcBef>
            </a:pPr>
            <a:r>
              <a:rPr lang="lv-LV" i="1" dirty="0"/>
              <a:t>Reģionālās attīstības </a:t>
            </a:r>
            <a:r>
              <a:rPr lang="lv-LV" b="1" i="1" dirty="0"/>
              <a:t>finansējumu</a:t>
            </a:r>
            <a:r>
              <a:rPr lang="lv-LV" i="1" dirty="0"/>
              <a:t> piešķir </a:t>
            </a:r>
            <a:r>
              <a:rPr lang="lv-LV" i="1" u="sng" dirty="0" err="1"/>
              <a:t>mērķteritorijām</a:t>
            </a:r>
            <a:r>
              <a:rPr lang="lv-LV" i="1" u="sng" dirty="0"/>
              <a:t> vai to daļām atbilstoši </a:t>
            </a:r>
            <a:r>
              <a:rPr lang="lv-LV" b="1" i="1" u="sng" dirty="0"/>
              <a:t>Reģionālās politikas pamatnostādnēs </a:t>
            </a:r>
            <a:r>
              <a:rPr lang="lv-LV" i="1" u="sng" dirty="0"/>
              <a:t>noteiktajiem reģionālās politikas </a:t>
            </a:r>
            <a:r>
              <a:rPr lang="lv-LV" i="1" u="sng" dirty="0" err="1"/>
              <a:t>mērķteritoriju</a:t>
            </a:r>
            <a:r>
              <a:rPr lang="lv-LV" i="1" u="sng" dirty="0"/>
              <a:t> atbalsta virzieniem (</a:t>
            </a:r>
            <a:r>
              <a:rPr lang="lv-LV" dirty="0"/>
              <a:t>21.pants (1))</a:t>
            </a:r>
          </a:p>
          <a:p>
            <a:pPr lvl="0">
              <a:lnSpc>
                <a:spcPct val="150000"/>
              </a:lnSpc>
              <a:spcBef>
                <a:spcPts val="300"/>
              </a:spcBef>
            </a:pPr>
            <a:endParaRPr lang="lv-LV" sz="800" i="1" u="sng" dirty="0"/>
          </a:p>
          <a:p>
            <a:pPr lvl="0">
              <a:lnSpc>
                <a:spcPct val="150000"/>
              </a:lnSpc>
              <a:spcBef>
                <a:spcPts val="300"/>
              </a:spcBef>
            </a:pPr>
            <a:r>
              <a:rPr lang="lv-LV" i="1" dirty="0"/>
              <a:t>Reģionālās politikas </a:t>
            </a:r>
            <a:r>
              <a:rPr lang="lv-LV" i="1" dirty="0" err="1"/>
              <a:t>mērķteritorijas</a:t>
            </a:r>
            <a:r>
              <a:rPr lang="lv-LV" i="1" dirty="0"/>
              <a:t> tiek noteiktas, ievērojot Latvijas ilgtspējīgas attīstības stratēģiju. </a:t>
            </a:r>
            <a:r>
              <a:rPr lang="lv-LV" i="1" dirty="0" err="1"/>
              <a:t>Mērķteritorijās</a:t>
            </a:r>
            <a:r>
              <a:rPr lang="lv-LV" i="1" dirty="0"/>
              <a:t> ietilpstošās pašvaldības tiek noteiktas Reģionālās politikas pamatnostādnēs </a:t>
            </a:r>
            <a:r>
              <a:rPr lang="lv-LV" dirty="0"/>
              <a:t>(24.pants)</a:t>
            </a:r>
          </a:p>
          <a:p>
            <a:pPr marL="342900" indent="-342900">
              <a:lnSpc>
                <a:spcPct val="150000"/>
              </a:lnSpc>
              <a:spcBef>
                <a:spcPts val="300"/>
              </a:spcBef>
              <a:buFont typeface="Arial" panose="020B0604020202020204" pitchFamily="34" charset="0"/>
              <a:buChar char="•"/>
            </a:pPr>
            <a:endParaRPr lang="lv-LV" dirty="0"/>
          </a:p>
        </p:txBody>
      </p:sp>
      <p:sp>
        <p:nvSpPr>
          <p:cNvPr id="6" name="Slide Number Placeholder 5"/>
          <p:cNvSpPr>
            <a:spLocks noGrp="1"/>
          </p:cNvSpPr>
          <p:nvPr>
            <p:ph type="sldNum" sz="quarter" idx="13"/>
          </p:nvPr>
        </p:nvSpPr>
        <p:spPr>
          <a:xfrm>
            <a:off x="8534400" y="6324600"/>
            <a:ext cx="388536" cy="304800"/>
          </a:xfrm>
        </p:spPr>
        <p:txBody>
          <a:bodyPr/>
          <a:lstStyle/>
          <a:p>
            <a:pPr>
              <a:defRPr/>
            </a:pPr>
            <a:fld id="{F229E9C5-8B39-4643-9AC7-3CB70B82D6D0}" type="slidenum">
              <a:rPr lang="en-US" altLang="en-US" smtClean="0"/>
              <a:pPr>
                <a:defRPr/>
              </a:pPr>
              <a:t>24</a:t>
            </a:fld>
            <a:endParaRPr lang="en-US" altLang="en-US" dirty="0"/>
          </a:p>
        </p:txBody>
      </p:sp>
      <p:sp>
        <p:nvSpPr>
          <p:cNvPr id="8" name="Text Placeholder 4"/>
          <p:cNvSpPr txBox="1">
            <a:spLocks/>
          </p:cNvSpPr>
          <p:nvPr/>
        </p:nvSpPr>
        <p:spPr bwMode="auto">
          <a:xfrm>
            <a:off x="5029200" y="6338775"/>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625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pPr>
            <a:r>
              <a:rPr lang="lv-LV" dirty="0" smtClean="0">
                <a:solidFill>
                  <a:schemeClr val="bg1">
                    <a:lumMod val="50000"/>
                  </a:schemeClr>
                </a:solidFill>
              </a:rPr>
              <a:t>Reģionālā politika pēc 2020.gada</a:t>
            </a:r>
          </a:p>
          <a:p>
            <a:pPr>
              <a:lnSpc>
                <a:spcPct val="120000"/>
              </a:lnSpc>
            </a:pPr>
            <a:r>
              <a:rPr lang="lv-LV" dirty="0" smtClean="0">
                <a:solidFill>
                  <a:schemeClr val="bg1">
                    <a:lumMod val="50000"/>
                  </a:schemeClr>
                </a:solidFill>
              </a:rPr>
              <a:t>Integrēta reģionālā attīstība</a:t>
            </a:r>
            <a:endParaRPr lang="lv-LV" dirty="0">
              <a:solidFill>
                <a:schemeClr val="bg1">
                  <a:lumMod val="50000"/>
                </a:schemeClr>
              </a:solidFill>
            </a:endParaRPr>
          </a:p>
        </p:txBody>
      </p:sp>
    </p:spTree>
    <p:extLst>
      <p:ext uri="{BB962C8B-B14F-4D97-AF65-F5344CB8AC3E}">
        <p14:creationId xmlns:p14="http://schemas.microsoft.com/office/powerpoint/2010/main" val="276941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842" y="381000"/>
            <a:ext cx="6974958" cy="1036642"/>
          </a:xfrm>
        </p:spPr>
        <p:txBody>
          <a:bodyPr>
            <a:noAutofit/>
          </a:bodyPr>
          <a:lstStyle/>
          <a:p>
            <a:pPr algn="ctr"/>
            <a:r>
              <a:rPr lang="lv-LV" sz="3200" dirty="0" smtClean="0">
                <a:solidFill>
                  <a:srgbClr val="336600"/>
                </a:solidFill>
              </a:rPr>
              <a:t>Reģionālā attīstība pēc 2020.gada </a:t>
            </a:r>
            <a:endParaRPr lang="lv-LV" sz="3200" dirty="0">
              <a:solidFill>
                <a:srgbClr val="336600"/>
              </a:solidFill>
            </a:endParaRPr>
          </a:p>
        </p:txBody>
      </p:sp>
      <p:sp>
        <p:nvSpPr>
          <p:cNvPr id="3" name="Content Placeholder 2"/>
          <p:cNvSpPr>
            <a:spLocks noGrp="1"/>
          </p:cNvSpPr>
          <p:nvPr>
            <p:ph idx="1"/>
          </p:nvPr>
        </p:nvSpPr>
        <p:spPr>
          <a:xfrm>
            <a:off x="1346617" y="2199007"/>
            <a:ext cx="7106267" cy="3946611"/>
          </a:xfrm>
        </p:spPr>
        <p:txBody>
          <a:bodyPr>
            <a:normAutofit/>
          </a:bodyPr>
          <a:lstStyle/>
          <a:p>
            <a:r>
              <a:rPr lang="lv-LV" sz="2400" b="1" dirty="0" smtClean="0"/>
              <a:t>Latvijā – integrēta attīstība arī Latvijas attīstības plānošanas dokumentos:</a:t>
            </a:r>
          </a:p>
          <a:p>
            <a:pPr marL="457200" indent="-457200">
              <a:buAutoNum type="arabicPeriod"/>
            </a:pPr>
            <a:r>
              <a:rPr lang="lv-LV" sz="2400" dirty="0" smtClean="0"/>
              <a:t>Nacionālais attīstības plāns </a:t>
            </a:r>
          </a:p>
          <a:p>
            <a:pPr marL="1219200" lvl="1" indent="-457200">
              <a:buFont typeface="Wingdings" panose="05000000000000000000" pitchFamily="2" charset="2"/>
              <a:buChar char="Ø"/>
            </a:pPr>
            <a:r>
              <a:rPr lang="lv-LV" sz="2400" dirty="0" smtClean="0">
                <a:latin typeface="Verdana" panose="020B0604030504040204" pitchFamily="34" charset="0"/>
                <a:ea typeface="Verdana" panose="020B0604030504040204" pitchFamily="34" charset="0"/>
                <a:cs typeface="Verdana" panose="020B0604030504040204" pitchFamily="34" charset="0"/>
              </a:rPr>
              <a:t>Reģionālā komponente!?!?</a:t>
            </a:r>
          </a:p>
          <a:p>
            <a:pPr marL="457200" indent="-457200">
              <a:buAutoNum type="arabicPeriod"/>
            </a:pPr>
            <a:endParaRPr lang="lv-LV" sz="800" dirty="0" smtClean="0"/>
          </a:p>
          <a:p>
            <a:pPr marL="457200" indent="-457200">
              <a:buAutoNum type="arabicPeriod"/>
            </a:pPr>
            <a:r>
              <a:rPr lang="lv-LV" sz="2400" dirty="0" smtClean="0"/>
              <a:t>Reģionālās politikas pamatnostādnes – integrētās attīstības modelis:</a:t>
            </a:r>
          </a:p>
          <a:p>
            <a:pPr marL="1219200" lvl="1" indent="-457200">
              <a:buFont typeface="Wingdings" panose="05000000000000000000" pitchFamily="2" charset="2"/>
              <a:buChar char="§"/>
            </a:pPr>
            <a:r>
              <a:rPr lang="lv-LV" sz="2400" dirty="0" err="1" smtClean="0">
                <a:latin typeface="Verdana" panose="020B0604030504040204" pitchFamily="34" charset="0"/>
                <a:ea typeface="Verdana" panose="020B0604030504040204" pitchFamily="34" charset="0"/>
                <a:cs typeface="Verdana" panose="020B0604030504040204" pitchFamily="34" charset="0"/>
              </a:rPr>
              <a:t>Mērķteritorijas</a:t>
            </a:r>
            <a:endParaRPr lang="lv-LV" sz="2400" dirty="0" smtClean="0">
              <a:latin typeface="Verdana" panose="020B0604030504040204" pitchFamily="34" charset="0"/>
              <a:ea typeface="Verdana" panose="020B0604030504040204" pitchFamily="34" charset="0"/>
              <a:cs typeface="Verdana" panose="020B0604030504040204" pitchFamily="34" charset="0"/>
            </a:endParaRPr>
          </a:p>
          <a:p>
            <a:pPr marL="1219200" lvl="1" indent="-457200">
              <a:buFont typeface="Wingdings" panose="05000000000000000000" pitchFamily="2" charset="2"/>
              <a:buChar char="§"/>
            </a:pPr>
            <a:r>
              <a:rPr lang="lv-LV" sz="2400" dirty="0" smtClean="0">
                <a:latin typeface="Verdana" panose="020B0604030504040204" pitchFamily="34" charset="0"/>
                <a:ea typeface="Verdana" panose="020B0604030504040204" pitchFamily="34" charset="0"/>
                <a:cs typeface="Verdana" panose="020B0604030504040204" pitchFamily="34" charset="0"/>
              </a:rPr>
              <a:t>Atbalsta virzieni</a:t>
            </a:r>
          </a:p>
        </p:txBody>
      </p:sp>
      <p:sp>
        <p:nvSpPr>
          <p:cNvPr id="6" name="Slide Number Placeholder 5"/>
          <p:cNvSpPr>
            <a:spLocks noGrp="1"/>
          </p:cNvSpPr>
          <p:nvPr>
            <p:ph type="sldNum" sz="quarter" idx="13"/>
          </p:nvPr>
        </p:nvSpPr>
        <p:spPr>
          <a:xfrm>
            <a:off x="8452884" y="6324600"/>
            <a:ext cx="386316" cy="304800"/>
          </a:xfrm>
        </p:spPr>
        <p:txBody>
          <a:bodyPr/>
          <a:lstStyle/>
          <a:p>
            <a:pPr>
              <a:defRPr/>
            </a:pPr>
            <a:fld id="{F229E9C5-8B39-4643-9AC7-3CB70B82D6D0}" type="slidenum">
              <a:rPr lang="en-US" altLang="en-US" smtClean="0">
                <a:ea typeface="Verdana" panose="020B0604030504040204" pitchFamily="34" charset="0"/>
                <a:cs typeface="Verdana" panose="020B0604030504040204" pitchFamily="34" charset="0"/>
              </a:rPr>
              <a:pPr>
                <a:defRPr/>
              </a:pPr>
              <a:t>25</a:t>
            </a:fld>
            <a:endParaRPr lang="en-US" altLang="en-US" dirty="0">
              <a:ea typeface="Verdana" panose="020B0604030504040204" pitchFamily="34" charset="0"/>
              <a:cs typeface="Verdana" panose="020B0604030504040204" pitchFamily="34" charset="0"/>
            </a:endParaRPr>
          </a:p>
        </p:txBody>
      </p:sp>
      <p:sp>
        <p:nvSpPr>
          <p:cNvPr id="8" name="Text Placeholder 4"/>
          <p:cNvSpPr txBox="1">
            <a:spLocks/>
          </p:cNvSpPr>
          <p:nvPr/>
        </p:nvSpPr>
        <p:spPr bwMode="auto">
          <a:xfrm>
            <a:off x="4922870" y="6338775"/>
            <a:ext cx="3657600" cy="30480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fontScale="70000" lnSpcReduction="20000"/>
          </a:bodyPr>
          <a:lstStyle>
            <a:lvl1pPr marL="0" indent="0" algn="r" defTabSz="938213" rtl="0" eaLnBrk="0" fontAlgn="base" hangingPunct="0">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smtClean="0">
                <a:solidFill>
                  <a:schemeClr val="bg1">
                    <a:lumMod val="50000"/>
                  </a:schemeClr>
                </a:solidFill>
              </a:rPr>
              <a:t>Reģionālā politika pēc 2020.gada</a:t>
            </a:r>
          </a:p>
          <a:p>
            <a:r>
              <a:rPr lang="lv-LV" dirty="0" smtClean="0">
                <a:solidFill>
                  <a:schemeClr val="bg1">
                    <a:lumMod val="50000"/>
                  </a:schemeClr>
                </a:solidFill>
              </a:rPr>
              <a:t>Integrēta reģionālā attīstība</a:t>
            </a:r>
            <a:endParaRPr lang="lv-LV" dirty="0">
              <a:solidFill>
                <a:schemeClr val="bg1">
                  <a:lumMod val="50000"/>
                </a:schemeClr>
              </a:solidFill>
            </a:endParaRPr>
          </a:p>
        </p:txBody>
      </p:sp>
    </p:spTree>
    <p:extLst>
      <p:ext uri="{BB962C8B-B14F-4D97-AF65-F5344CB8AC3E}">
        <p14:creationId xmlns:p14="http://schemas.microsoft.com/office/powerpoint/2010/main" val="3503668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Reģionālie diskusiju forumi – reizē ar NAP publisko apspriešanu</a:t>
            </a:r>
            <a:endParaRPr lang="lv-LV" dirty="0"/>
          </a:p>
        </p:txBody>
      </p:sp>
      <p:sp>
        <p:nvSpPr>
          <p:cNvPr id="3" name="Content Placeholder 2"/>
          <p:cNvSpPr>
            <a:spLocks noGrp="1"/>
          </p:cNvSpPr>
          <p:nvPr>
            <p:ph idx="1"/>
          </p:nvPr>
        </p:nvSpPr>
        <p:spPr>
          <a:xfrm>
            <a:off x="234778" y="1752600"/>
            <a:ext cx="8604422" cy="4373573"/>
          </a:xfrm>
        </p:spPr>
        <p:txBody>
          <a:bodyPr/>
          <a:lstStyle/>
          <a:p>
            <a:pPr marL="342900" indent="-342900">
              <a:spcAft>
                <a:spcPts val="600"/>
              </a:spcAft>
              <a:buFont typeface="Arial" panose="020B0604020202020204" pitchFamily="34" charset="0"/>
              <a:buChar char="•"/>
            </a:pPr>
            <a:r>
              <a:rPr lang="lv-LV" dirty="0" smtClean="0"/>
              <a:t>Laiks</a:t>
            </a:r>
            <a:r>
              <a:rPr lang="lv-LV" smtClean="0"/>
              <a:t>: 2019.gada </a:t>
            </a:r>
            <a:r>
              <a:rPr lang="lv-LV" dirty="0" smtClean="0"/>
              <a:t>marts/aprīlis </a:t>
            </a:r>
          </a:p>
          <a:p>
            <a:pPr marL="342900" indent="-342900">
              <a:spcAft>
                <a:spcPts val="600"/>
              </a:spcAft>
              <a:buFont typeface="Arial" panose="020B0604020202020204" pitchFamily="34" charset="0"/>
              <a:buChar char="•"/>
            </a:pPr>
            <a:r>
              <a:rPr lang="lv-LV" dirty="0" smtClean="0"/>
              <a:t>Norises vietas: pa vienam semināram katrā plānošanas reģionā</a:t>
            </a:r>
          </a:p>
          <a:p>
            <a:pPr marL="342900" indent="-342900">
              <a:spcAft>
                <a:spcPts val="600"/>
              </a:spcAft>
              <a:buFont typeface="Arial" panose="020B0604020202020204" pitchFamily="34" charset="0"/>
              <a:buChar char="•"/>
            </a:pPr>
            <a:r>
              <a:rPr lang="lv-LV" dirty="0" smtClean="0"/>
              <a:t>Dalībnieki: pašvaldību, plānošanas reģionu, nozaru ministriju, NVO pārstāvji</a:t>
            </a:r>
          </a:p>
          <a:p>
            <a:pPr marL="342900" indent="-342900">
              <a:spcAft>
                <a:spcPts val="600"/>
              </a:spcAft>
              <a:buFont typeface="Arial" panose="020B0604020202020204" pitchFamily="34" charset="0"/>
              <a:buChar char="•"/>
            </a:pPr>
            <a:r>
              <a:rPr lang="lv-LV" dirty="0" smtClean="0"/>
              <a:t>Semināru mērķis: </a:t>
            </a:r>
          </a:p>
          <a:p>
            <a:pPr marL="1104900" lvl="1" indent="-342900">
              <a:spcAft>
                <a:spcPts val="600"/>
              </a:spcAft>
              <a:buFont typeface="Courier New" panose="02070309020205020404" pitchFamily="49" charset="0"/>
              <a:buChar char="o"/>
            </a:pPr>
            <a:r>
              <a:rPr lang="lv-LV" dirty="0" smtClean="0"/>
              <a:t>Reģionālās politikas rezultāti, t.sk. ar ES fondu atbalstu, reģionālie izaicinājumi</a:t>
            </a:r>
          </a:p>
          <a:p>
            <a:pPr marL="1104900" lvl="1" indent="-342900">
              <a:spcAft>
                <a:spcPts val="600"/>
              </a:spcAft>
              <a:buFont typeface="Courier New" panose="02070309020205020404" pitchFamily="49" charset="0"/>
              <a:buChar char="o"/>
            </a:pPr>
            <a:r>
              <a:rPr lang="lv-LV" dirty="0" smtClean="0"/>
              <a:t>NAP pēc 2020.gada</a:t>
            </a:r>
          </a:p>
          <a:p>
            <a:pPr marL="1104900" lvl="1" indent="-342900">
              <a:spcAft>
                <a:spcPts val="600"/>
              </a:spcAft>
              <a:buFont typeface="Courier New" panose="02070309020205020404" pitchFamily="49" charset="0"/>
              <a:buChar char="o"/>
            </a:pPr>
            <a:r>
              <a:rPr lang="lv-LV" dirty="0" smtClean="0"/>
              <a:t>Reģionālā politika pēc 2020.gada</a:t>
            </a:r>
            <a:endParaRPr lang="lv-LV" dirty="0"/>
          </a:p>
        </p:txBody>
      </p:sp>
      <p:sp>
        <p:nvSpPr>
          <p:cNvPr id="4" name="Text Placeholder 3"/>
          <p:cNvSpPr>
            <a:spLocks noGrp="1"/>
          </p:cNvSpPr>
          <p:nvPr>
            <p:ph type="body" sz="quarter" idx="10"/>
          </p:nvPr>
        </p:nvSpPr>
        <p:spPr/>
        <p:txBody>
          <a:bodyPr/>
          <a:lstStyle/>
          <a:p>
            <a:endParaRPr lang="lv-LV"/>
          </a:p>
        </p:txBody>
      </p:sp>
      <p:sp>
        <p:nvSpPr>
          <p:cNvPr id="6" name="Slide Number Placeholder 5"/>
          <p:cNvSpPr>
            <a:spLocks noGrp="1"/>
          </p:cNvSpPr>
          <p:nvPr>
            <p:ph type="sldNum" sz="quarter" idx="13"/>
          </p:nvPr>
        </p:nvSpPr>
        <p:spPr>
          <a:xfrm>
            <a:off x="8460712" y="6324600"/>
            <a:ext cx="378488" cy="304800"/>
          </a:xfrm>
        </p:spPr>
        <p:txBody>
          <a:bodyPr/>
          <a:lstStyle/>
          <a:p>
            <a:pPr>
              <a:defRPr/>
            </a:pPr>
            <a:fld id="{F229E9C5-8B39-4643-9AC7-3CB70B82D6D0}" type="slidenum">
              <a:rPr lang="en-US" altLang="en-US" smtClean="0"/>
              <a:pPr>
                <a:defRPr/>
              </a:pPr>
              <a:t>26</a:t>
            </a:fld>
            <a:endParaRPr lang="en-US" altLang="en-US" dirty="0"/>
          </a:p>
        </p:txBody>
      </p:sp>
      <p:sp>
        <p:nvSpPr>
          <p:cNvPr id="7" name="Text Placeholder 4"/>
          <p:cNvSpPr>
            <a:spLocks noGrp="1"/>
          </p:cNvSpPr>
          <p:nvPr>
            <p:ph type="body" sz="quarter" idx="12"/>
          </p:nvPr>
        </p:nvSpPr>
        <p:spPr>
          <a:xfrm>
            <a:off x="4876800" y="6324600"/>
            <a:ext cx="3657600" cy="304800"/>
          </a:xfrm>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Tree>
    <p:extLst>
      <p:ext uri="{BB962C8B-B14F-4D97-AF65-F5344CB8AC3E}">
        <p14:creationId xmlns:p14="http://schemas.microsoft.com/office/powerpoint/2010/main" val="115704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4167963"/>
            <a:ext cx="7788350" cy="1720370"/>
          </a:xfrm>
        </p:spPr>
        <p:txBody>
          <a:bodyPr>
            <a:noAutofit/>
          </a:bodyPr>
          <a:lstStyle/>
          <a:p>
            <a:r>
              <a:rPr lang="lv-LV" sz="3600" dirty="0" smtClean="0">
                <a:solidFill>
                  <a:srgbClr val="336600"/>
                </a:solidFill>
                <a:effectLst>
                  <a:outerShdw blurRad="38100" dist="38100" dir="2700000" algn="tl">
                    <a:srgbClr val="000000">
                      <a:alpha val="43137"/>
                    </a:srgbClr>
                  </a:outerShdw>
                </a:effectLst>
              </a:rPr>
              <a:t>Paldies!</a:t>
            </a:r>
            <a:endParaRPr lang="lv-LV" altLang="en-US" sz="4400" dirty="0" smtClean="0">
              <a:solidFill>
                <a:srgbClr val="33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945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3</a:t>
            </a:fld>
            <a:endParaRPr lang="en-US" altLang="en-US"/>
          </a:p>
        </p:txBody>
      </p:sp>
      <p:sp>
        <p:nvSpPr>
          <p:cNvPr id="9" name="Title 1"/>
          <p:cNvSpPr>
            <a:spLocks noGrp="1"/>
          </p:cNvSpPr>
          <p:nvPr>
            <p:ph type="title"/>
          </p:nvPr>
        </p:nvSpPr>
        <p:spPr>
          <a:xfrm>
            <a:off x="1765005" y="274638"/>
            <a:ext cx="6921795" cy="1143000"/>
          </a:xfrm>
        </p:spPr>
        <p:txBody>
          <a:bodyPr/>
          <a:lstStyle/>
          <a:p>
            <a:pPr algn="ctr"/>
            <a:r>
              <a:rPr lang="lv-LV" sz="3600" b="1" dirty="0" smtClean="0">
                <a:solidFill>
                  <a:srgbClr val="336600"/>
                </a:solidFill>
                <a:latin typeface="Verdana" panose="020B0604030504040204" pitchFamily="34" charset="0"/>
                <a:ea typeface="Verdana" panose="020B0604030504040204" pitchFamily="34" charset="0"/>
                <a:cs typeface="Verdana" panose="020B0604030504040204" pitchFamily="34" charset="0"/>
              </a:rPr>
              <a:t>Iedzīvotāji un IKP</a:t>
            </a:r>
            <a:endParaRPr lang="lv-LV" sz="36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008989476"/>
              </p:ext>
            </p:extLst>
          </p:nvPr>
        </p:nvGraphicFramePr>
        <p:xfrm>
          <a:off x="-2274" y="1957129"/>
          <a:ext cx="4879074" cy="3915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888182544"/>
              </p:ext>
            </p:extLst>
          </p:nvPr>
        </p:nvGraphicFramePr>
        <p:xfrm>
          <a:off x="3937265" y="1957129"/>
          <a:ext cx="5536670" cy="34915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123490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4</a:t>
            </a:fld>
            <a:endParaRPr lang="en-US" altLang="en-US"/>
          </a:p>
        </p:txBody>
      </p:sp>
      <p:sp>
        <p:nvSpPr>
          <p:cNvPr id="12" name="Title 1"/>
          <p:cNvSpPr txBox="1">
            <a:spLocks noGrp="1"/>
          </p:cNvSpPr>
          <p:nvPr>
            <p:ph type="title"/>
          </p:nvPr>
        </p:nvSpPr>
        <p:spPr>
          <a:xfrm>
            <a:off x="2083980" y="423494"/>
            <a:ext cx="6602819" cy="629129"/>
          </a:xfrm>
        </p:spPr>
        <p:txBody>
          <a:bodyPr>
            <a:normAutofit fontScale="90000"/>
          </a:bodyPr>
          <a:lstStyle/>
          <a:p>
            <a:pPr lvl="0" algn="ctr"/>
            <a:r>
              <a:rPr lang="lv-LV" sz="3200" b="1" dirty="0">
                <a:solidFill>
                  <a:srgbClr val="336600"/>
                </a:solidFill>
                <a:latin typeface="Verdana" panose="020B0604030504040204" pitchFamily="34" charset="0"/>
                <a:ea typeface="Verdana" panose="020B0604030504040204" pitchFamily="34" charset="0"/>
                <a:cs typeface="Verdana" panose="020B0604030504040204" pitchFamily="34" charset="0"/>
              </a:rPr>
              <a:t>Ietekme uz </a:t>
            </a:r>
            <a:r>
              <a:rPr lang="lv-LV" sz="3200" b="1" dirty="0" smtClean="0">
                <a:solidFill>
                  <a:srgbClr val="336600"/>
                </a:solidFill>
                <a:latin typeface="Verdana" panose="020B0604030504040204" pitchFamily="34" charset="0"/>
                <a:ea typeface="Verdana" panose="020B0604030504040204" pitchFamily="34" charset="0"/>
                <a:cs typeface="Verdana" panose="020B0604030504040204" pitchFamily="34" charset="0"/>
              </a:rPr>
              <a:t>mājsaimniecībām</a:t>
            </a:r>
            <a:endParaRPr lang="lv-LV" sz="32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hart 6"/>
          <p:cNvGraphicFramePr>
            <a:graphicFrameLocks/>
          </p:cNvGraphicFramePr>
          <p:nvPr>
            <p:extLst/>
          </p:nvPr>
        </p:nvGraphicFramePr>
        <p:xfrm>
          <a:off x="308773" y="1775179"/>
          <a:ext cx="8225627" cy="351915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60070" y="5216951"/>
            <a:ext cx="7974330" cy="1036181"/>
          </a:xfrm>
          <a:prstGeom prst="rect">
            <a:avLst/>
          </a:prstGeom>
        </p:spPr>
        <p:txBody>
          <a:bodyPr wrap="square">
            <a:spAutoFit/>
          </a:bodyPr>
          <a:lstStyle/>
          <a:p>
            <a:pPr marL="342900" indent="-342900" algn="just">
              <a:spcBef>
                <a:spcPts val="600"/>
              </a:spcBef>
              <a:spcAft>
                <a:spcPts val="200"/>
              </a:spcAft>
              <a:buFont typeface="Symbol" panose="05050102010706020507" pitchFamily="18" charset="2"/>
              <a:buChar char=""/>
            </a:pPr>
            <a:r>
              <a:rPr lang="lv-LV"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Ienākumu nevienlīdzībai Latvijā ir izteikts teritoriāls </a:t>
            </a:r>
            <a:r>
              <a:rPr lang="lv-LV" sz="160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raksturs:</a:t>
            </a:r>
          </a:p>
          <a:p>
            <a:pPr marL="811213" lvl="1" indent="-342900" algn="just">
              <a:spcBef>
                <a:spcPts val="600"/>
              </a:spcBef>
              <a:spcAft>
                <a:spcPts val="200"/>
              </a:spcAft>
              <a:buFont typeface="Courier New" panose="02070309020205020404" pitchFamily="49" charset="0"/>
              <a:buChar char="o"/>
            </a:pPr>
            <a:r>
              <a:rPr lang="lv-LV" sz="160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Darba </a:t>
            </a:r>
            <a:r>
              <a:rPr lang="lv-LV"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samaksa atšķirības 1,6 </a:t>
            </a:r>
            <a:r>
              <a:rPr lang="lv-LV" sz="160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reizes (jeb 10 līdz 5-6 gadu starpība)</a:t>
            </a:r>
          </a:p>
          <a:p>
            <a:pPr marL="811213" lvl="1" indent="-342900" algn="just">
              <a:spcBef>
                <a:spcPts val="600"/>
              </a:spcBef>
              <a:spcAft>
                <a:spcPts val="200"/>
              </a:spcAft>
              <a:buFont typeface="Courier New" panose="02070309020205020404" pitchFamily="49" charset="0"/>
              <a:buChar char="o"/>
            </a:pPr>
            <a:r>
              <a:rPr lang="lv-LV" sz="160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Komersantu spēja piesaistīt investīcijas - atšķirības </a:t>
            </a:r>
            <a:r>
              <a:rPr lang="lv-LV" sz="160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nefinanšu</a:t>
            </a:r>
            <a:r>
              <a:rPr lang="lv-LV"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investīcijas 5,42 </a:t>
            </a:r>
            <a:r>
              <a:rPr lang="lv-LV" sz="160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reizes.</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27000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5</a:t>
            </a:fld>
            <a:endParaRPr lang="en-US" altLang="en-US"/>
          </a:p>
        </p:txBody>
      </p:sp>
      <p:sp>
        <p:nvSpPr>
          <p:cNvPr id="12" name="Title 1"/>
          <p:cNvSpPr txBox="1">
            <a:spLocks noGrp="1"/>
          </p:cNvSpPr>
          <p:nvPr>
            <p:ph type="title"/>
          </p:nvPr>
        </p:nvSpPr>
        <p:spPr>
          <a:xfrm>
            <a:off x="2083980" y="423494"/>
            <a:ext cx="6602819" cy="629129"/>
          </a:xfrm>
        </p:spPr>
        <p:txBody>
          <a:bodyPr>
            <a:normAutofit/>
          </a:bodyPr>
          <a:lstStyle/>
          <a:p>
            <a:pPr lvl="0" algn="ctr"/>
            <a:r>
              <a:rPr lang="lv-LV" sz="3200" dirty="0">
                <a:solidFill>
                  <a:srgbClr val="336600"/>
                </a:solidFill>
              </a:rPr>
              <a:t>Iedzīvotāju skaita izmaiņas </a:t>
            </a:r>
            <a:endParaRPr lang="lv-LV" sz="32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856397" y="4676002"/>
            <a:ext cx="6974006" cy="2062103"/>
          </a:xfrm>
          <a:prstGeom prst="rect">
            <a:avLst/>
          </a:prstGeom>
          <a:noFill/>
        </p:spPr>
        <p:txBody>
          <a:bodyPr wrap="square" rtlCol="0">
            <a:spAutoFit/>
          </a:bodyPr>
          <a:lstStyle/>
          <a:p>
            <a:r>
              <a:rPr lang="lv-LV" sz="1600" b="1" dirty="0" smtClean="0">
                <a:latin typeface="Verdana" panose="020B0604030504040204" pitchFamily="34" charset="0"/>
                <a:ea typeface="Verdana" panose="020B0604030504040204" pitchFamily="34" charset="0"/>
                <a:cs typeface="Verdana" panose="020B0604030504040204" pitchFamily="34" charset="0"/>
              </a:rPr>
              <a:t>Pēdējo 10 gadu laikā:</a:t>
            </a:r>
          </a:p>
          <a:p>
            <a:pPr marL="285750" indent="-285750">
              <a:buFont typeface="Arial" panose="020B0604020202020204" pitchFamily="34" charset="0"/>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2010.g. lielākā emigrācija 10 gadu laikā (- 35,6 tūkst. gada laikā)</a:t>
            </a:r>
          </a:p>
          <a:p>
            <a:pPr marL="285750" indent="-285750">
              <a:buFont typeface="Arial" panose="020B0604020202020204" pitchFamily="34" charset="0"/>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2017.g. mazākā emigrācija 10 gadu laikā ( -7,8 tūkstoši)</a:t>
            </a:r>
          </a:p>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Būtiski atšķiras reģionāli - </a:t>
            </a:r>
            <a:r>
              <a:rPr lang="lv-LV" sz="1600" dirty="0" smtClean="0">
                <a:latin typeface="Verdana" panose="020B0604030504040204" pitchFamily="34" charset="0"/>
                <a:ea typeface="Verdana" panose="020B0604030504040204" pitchFamily="34" charset="0"/>
                <a:cs typeface="Verdana" panose="020B0604030504040204" pitchFamily="34" charset="0"/>
              </a:rPr>
              <a:t>Pierīgā </a:t>
            </a:r>
            <a:r>
              <a:rPr lang="lv-LV" sz="1600" dirty="0">
                <a:latin typeface="Verdana" panose="020B0604030504040204" pitchFamily="34" charset="0"/>
                <a:ea typeface="Verdana" panose="020B0604030504040204" pitchFamily="34" charset="0"/>
                <a:cs typeface="Verdana" panose="020B0604030504040204" pitchFamily="34" charset="0"/>
              </a:rPr>
              <a:t>pēdējos 10 gados ir samazinājies iedzīvotāju skaits tikai par 1%, tad Latgales reģionā par 20%. </a:t>
            </a:r>
          </a:p>
          <a:p>
            <a:pPr marL="285750" indent="-28575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890263136"/>
              </p:ext>
            </p:extLst>
          </p:nvPr>
        </p:nvGraphicFramePr>
        <p:xfrm>
          <a:off x="674370" y="1498037"/>
          <a:ext cx="7932419" cy="3176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9027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50237" y="0"/>
            <a:ext cx="9194237" cy="6784317"/>
          </a:xfrm>
          <a:prstGeom prst="rect">
            <a:avLst/>
          </a:prstGeom>
          <a:noFill/>
          <a:ln cap="flat">
            <a:noFill/>
          </a:ln>
        </p:spPr>
      </p:pic>
      <p:sp>
        <p:nvSpPr>
          <p:cNvPr id="3" name="Slide Number Placeholder 2"/>
          <p:cNvSpPr>
            <a:spLocks noGrp="1"/>
          </p:cNvSpPr>
          <p:nvPr>
            <p:ph type="sldNum" sz="quarter" idx="8"/>
          </p:nvPr>
        </p:nvSpPr>
        <p:spPr/>
        <p:txBody>
          <a:bodyPr/>
          <a:lstStyle/>
          <a:p>
            <a:pPr lvl="0"/>
            <a:fld id="{26A341F2-AA66-412B-A16B-E6EAF93BCB97}" type="slidenum">
              <a:rPr lang="lv-LV" smtClean="0"/>
              <a:t>6</a:t>
            </a:fld>
            <a:endParaRPr lang="lv-LV"/>
          </a:p>
        </p:txBody>
      </p:sp>
    </p:spTree>
    <p:extLst>
      <p:ext uri="{BB962C8B-B14F-4D97-AF65-F5344CB8AC3E}">
        <p14:creationId xmlns:p14="http://schemas.microsoft.com/office/powerpoint/2010/main" val="4001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665" y="452026"/>
            <a:ext cx="3113349" cy="2414574"/>
          </a:xfrm>
          <a:prstGeom prst="rect">
            <a:avLst/>
          </a:prstGeom>
        </p:spPr>
      </p:pic>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7</a:t>
            </a:fld>
            <a:endParaRPr lang="en-US" altLang="en-US"/>
          </a:p>
        </p:txBody>
      </p:sp>
      <p:sp>
        <p:nvSpPr>
          <p:cNvPr id="12" name="Title 1"/>
          <p:cNvSpPr txBox="1">
            <a:spLocks noGrp="1"/>
          </p:cNvSpPr>
          <p:nvPr>
            <p:ph type="title"/>
          </p:nvPr>
        </p:nvSpPr>
        <p:spPr>
          <a:xfrm>
            <a:off x="1903226" y="291651"/>
            <a:ext cx="4189229" cy="629129"/>
          </a:xfrm>
        </p:spPr>
        <p:txBody>
          <a:bodyPr>
            <a:noAutofit/>
          </a:bodyPr>
          <a:lstStyle/>
          <a:p>
            <a:pPr lvl="0" algn="ctr"/>
            <a:r>
              <a:rPr lang="lv-LV" sz="3600" dirty="0">
                <a:solidFill>
                  <a:srgbClr val="336600"/>
                </a:solidFill>
              </a:rPr>
              <a:t>Izaicinājumi</a:t>
            </a:r>
          </a:p>
        </p:txBody>
      </p:sp>
      <p:sp>
        <p:nvSpPr>
          <p:cNvPr id="8" name="Content Placeholder 2"/>
          <p:cNvSpPr txBox="1">
            <a:spLocks noGrp="1"/>
          </p:cNvSpPr>
          <p:nvPr>
            <p:ph idx="1"/>
          </p:nvPr>
        </p:nvSpPr>
        <p:spPr>
          <a:xfrm>
            <a:off x="538953" y="2397846"/>
            <a:ext cx="8268348" cy="3598916"/>
          </a:xfrm>
        </p:spPr>
        <p:txBody>
          <a:bodyPr>
            <a:normAutofit/>
          </a:bodyPr>
          <a:lstStyle/>
          <a:p>
            <a:pPr>
              <a:buFont typeface="Wingdings" panose="05000000000000000000" pitchFamily="2" charset="2"/>
              <a:buChar char="§"/>
            </a:pPr>
            <a:r>
              <a:rPr lang="lv-LV" b="1" dirty="0" smtClean="0">
                <a:latin typeface="Verdana" panose="020B0604030504040204" pitchFamily="34" charset="0"/>
                <a:ea typeface="Verdana" panose="020B0604030504040204" pitchFamily="34" charset="0"/>
                <a:cs typeface="Verdana" panose="020B0604030504040204" pitchFamily="34" charset="0"/>
              </a:rPr>
              <a:t>Iedzīvotāju </a:t>
            </a:r>
            <a:r>
              <a:rPr lang="lv-LV" b="1" dirty="0">
                <a:latin typeface="Verdana" panose="020B0604030504040204" pitchFamily="34" charset="0"/>
                <a:ea typeface="Verdana" panose="020B0604030504040204" pitchFamily="34" charset="0"/>
                <a:cs typeface="Verdana" panose="020B0604030504040204" pitchFamily="34" charset="0"/>
              </a:rPr>
              <a:t>aizplūšana:</a:t>
            </a:r>
          </a:p>
          <a:p>
            <a:pPr lvl="1">
              <a:buFont typeface="Wingdings" panose="05000000000000000000"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Rīga neuzņem visus – lielākā daļa izbrauc ārpus Latvijas</a:t>
            </a:r>
          </a:p>
          <a:p>
            <a:pPr lvl="1">
              <a:buFont typeface="Wingdings" panose="05000000000000000000" pitchFamily="2" charset="2"/>
              <a:buChar char="§"/>
            </a:pPr>
            <a:r>
              <a:rPr lang="lv-LV" dirty="0">
                <a:latin typeface="Verdana" panose="020B0604030504040204" pitchFamily="34" charset="0"/>
                <a:ea typeface="Verdana" panose="020B0604030504040204" pitchFamily="34" charset="0"/>
                <a:cs typeface="Verdana" panose="020B0604030504040204" pitchFamily="34" charset="0"/>
              </a:rPr>
              <a:t>Būtiska algu atšķirība starp reģioniem</a:t>
            </a:r>
          </a:p>
          <a:p>
            <a:pPr marL="274637" lvl="1" indent="0">
              <a:buNone/>
            </a:pPr>
            <a:endParaRPr lang="lv-LV"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lv-LV" b="1" dirty="0">
                <a:latin typeface="Verdana" panose="020B0604030504040204" pitchFamily="34" charset="0"/>
                <a:ea typeface="Verdana" panose="020B0604030504040204" pitchFamily="34" charset="0"/>
                <a:cs typeface="Verdana" panose="020B0604030504040204" pitchFamily="34" charset="0"/>
              </a:rPr>
              <a:t> Finanšu pārdale nerisina problēmu </a:t>
            </a:r>
            <a:r>
              <a:rPr lang="lv-LV" dirty="0">
                <a:latin typeface="Verdana" panose="020B0604030504040204" pitchFamily="34" charset="0"/>
                <a:ea typeface="Verdana" panose="020B0604030504040204" pitchFamily="34" charset="0"/>
                <a:cs typeface="Verdana" panose="020B0604030504040204" pitchFamily="34" charset="0"/>
              </a:rPr>
              <a:t>- </a:t>
            </a:r>
            <a:r>
              <a:rPr lang="lv-LV" dirty="0" smtClean="0">
                <a:latin typeface="Verdana" panose="020B0604030504040204" pitchFamily="34" charset="0"/>
                <a:ea typeface="Verdana" panose="020B0604030504040204" pitchFamily="34" charset="0"/>
                <a:cs typeface="Verdana" panose="020B0604030504040204" pitchFamily="34" charset="0"/>
              </a:rPr>
              <a:t>finanšu </a:t>
            </a:r>
            <a:r>
              <a:rPr lang="lv-LV" dirty="0">
                <a:latin typeface="Verdana" panose="020B0604030504040204" pitchFamily="34" charset="0"/>
                <a:ea typeface="Verdana" panose="020B0604030504040204" pitchFamily="34" charset="0"/>
                <a:cs typeface="Verdana" panose="020B0604030504040204" pitchFamily="34" charset="0"/>
              </a:rPr>
              <a:t>resursu pārdale nepalielina to</a:t>
            </a:r>
            <a:r>
              <a:rPr lang="lv-LV"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v-LV" dirty="0">
                <a:latin typeface="Verdana" panose="020B0604030504040204" pitchFamily="34" charset="0"/>
                <a:ea typeface="Verdana" panose="020B0604030504040204" pitchFamily="34" charset="0"/>
                <a:cs typeface="Verdana" panose="020B0604030504040204" pitchFamily="34" charset="0"/>
              </a:rPr>
              <a:t>daudzumu</a:t>
            </a:r>
          </a:p>
          <a:p>
            <a:pPr>
              <a:buFont typeface="Wingdings" panose="05000000000000000000" pitchFamily="2" charset="2"/>
              <a:buChar char="§"/>
            </a:pPr>
            <a:endParaRPr lang="lv-LV"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lv-LV" b="1" dirty="0" smtClean="0">
                <a:latin typeface="Verdana" panose="020B0604030504040204" pitchFamily="34" charset="0"/>
                <a:ea typeface="Verdana" panose="020B0604030504040204" pitchFamily="34" charset="0"/>
                <a:cs typeface="Verdana" panose="020B0604030504040204" pitchFamily="34" charset="0"/>
              </a:rPr>
              <a:t>Reģionālās ekonomikas atšķirības </a:t>
            </a:r>
            <a:r>
              <a:rPr lang="lv-LV" dirty="0" smtClean="0">
                <a:latin typeface="Verdana" panose="020B0604030504040204" pitchFamily="34" charset="0"/>
                <a:ea typeface="Verdana" panose="020B0604030504040204" pitchFamily="34" charset="0"/>
                <a:cs typeface="Verdana" panose="020B0604030504040204" pitchFamily="34" charset="0"/>
              </a:rPr>
              <a:t>un «</a:t>
            </a:r>
            <a:r>
              <a:rPr lang="lv-LV" b="1" dirty="0" err="1" smtClean="0">
                <a:latin typeface="Verdana" panose="020B0604030504040204" pitchFamily="34" charset="0"/>
                <a:ea typeface="Verdana" panose="020B0604030504040204" pitchFamily="34" charset="0"/>
                <a:cs typeface="Verdana" panose="020B0604030504040204" pitchFamily="34" charset="0"/>
              </a:rPr>
              <a:t>Market</a:t>
            </a:r>
            <a:r>
              <a:rPr lang="lv-LV" b="1" dirty="0" smtClean="0">
                <a:latin typeface="Verdana" panose="020B0604030504040204" pitchFamily="34" charset="0"/>
                <a:ea typeface="Verdana" panose="020B0604030504040204" pitchFamily="34" charset="0"/>
                <a:cs typeface="Verdana" panose="020B0604030504040204" pitchFamily="34" charset="0"/>
              </a:rPr>
              <a:t> </a:t>
            </a:r>
            <a:r>
              <a:rPr lang="lv-LV" b="1" dirty="0" err="1">
                <a:latin typeface="Verdana" panose="020B0604030504040204" pitchFamily="34" charset="0"/>
                <a:ea typeface="Verdana" panose="020B0604030504040204" pitchFamily="34" charset="0"/>
                <a:cs typeface="Verdana" panose="020B0604030504040204" pitchFamily="34" charset="0"/>
              </a:rPr>
              <a:t>gap</a:t>
            </a:r>
            <a:r>
              <a:rPr lang="lv-LV" dirty="0">
                <a:latin typeface="Verdana" panose="020B0604030504040204" pitchFamily="34" charset="0"/>
                <a:ea typeface="Verdana" panose="020B0604030504040204" pitchFamily="34" charset="0"/>
                <a:cs typeface="Verdana" panose="020B0604030504040204" pitchFamily="34" charset="0"/>
              </a:rPr>
              <a:t>»: tirgus pats nespēj atrisināt reģionālās atšķirības </a:t>
            </a:r>
          </a:p>
          <a:p>
            <a:pPr lvl="1">
              <a:buFont typeface="Wingdings" panose="05000000000000000000" pitchFamily="2" charset="2"/>
              <a:buChar char="ü"/>
            </a:pPr>
            <a:r>
              <a:rPr lang="lv-LV" b="1" u="sng" dirty="0">
                <a:latin typeface="Verdana" panose="020B0604030504040204" pitchFamily="34" charset="0"/>
                <a:ea typeface="Verdana" panose="020B0604030504040204" pitchFamily="34" charset="0"/>
                <a:cs typeface="Verdana" panose="020B0604030504040204" pitchFamily="34" charset="0"/>
              </a:rPr>
              <a:t>Pašvaldības loma – spēja ietekmēt attīstības procesu </a:t>
            </a:r>
            <a:r>
              <a:rPr lang="lv-LV" b="1" u="sng" dirty="0" smtClean="0">
                <a:latin typeface="Verdana" panose="020B0604030504040204" pitchFamily="34" charset="0"/>
                <a:ea typeface="Verdana" panose="020B0604030504040204" pitchFamily="34" charset="0"/>
                <a:cs typeface="Verdana" panose="020B0604030504040204" pitchFamily="34" charset="0"/>
              </a:rPr>
              <a:t>reģionos!</a:t>
            </a:r>
            <a:endParaRPr lang="lv-LV" b="1" u="sng" dirty="0">
              <a:latin typeface="Verdana" panose="020B0604030504040204" pitchFamily="34" charset="0"/>
              <a:ea typeface="Verdana" panose="020B0604030504040204" pitchFamily="34" charset="0"/>
              <a:cs typeface="Verdana" panose="020B0604030504040204" pitchFamily="34" charset="0"/>
            </a:endParaRPr>
          </a:p>
          <a:p>
            <a:pPr lvl="1"/>
            <a:endParaRPr lang="lv-LV" dirty="0">
              <a:latin typeface="Verdana" panose="020B0604030504040204" pitchFamily="34" charset="0"/>
              <a:ea typeface="Verdana" panose="020B0604030504040204" pitchFamily="34" charset="0"/>
              <a:cs typeface="Verdana" panose="020B0604030504040204" pitchFamily="34" charset="0"/>
            </a:endParaRPr>
          </a:p>
        </p:txBody>
      </p:sp>
      <p:sp>
        <p:nvSpPr>
          <p:cNvPr id="2" name="Text Placeholder 1"/>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234403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a:xfrm>
            <a:off x="8399721" y="6324600"/>
            <a:ext cx="439479" cy="304800"/>
          </a:xfrm>
        </p:spPr>
        <p:txBody>
          <a:bodyPr/>
          <a:lstStyle/>
          <a:p>
            <a:pPr>
              <a:defRPr/>
            </a:pPr>
            <a:fld id="{F229E9C5-8B39-4643-9AC7-3CB70B82D6D0}" type="slidenum">
              <a:rPr lang="en-US" altLang="en-US" smtClean="0"/>
              <a:pPr>
                <a:defRPr/>
              </a:pPr>
              <a:t>8</a:t>
            </a:fld>
            <a:endParaRPr lang="en-US" altLang="en-US" dirty="0"/>
          </a:p>
        </p:txBody>
      </p:sp>
      <p:sp>
        <p:nvSpPr>
          <p:cNvPr id="12" name="Title 1"/>
          <p:cNvSpPr txBox="1">
            <a:spLocks noGrp="1"/>
          </p:cNvSpPr>
          <p:nvPr>
            <p:ph type="title"/>
          </p:nvPr>
        </p:nvSpPr>
        <p:spPr>
          <a:xfrm>
            <a:off x="1270590" y="2305457"/>
            <a:ext cx="6602819" cy="629129"/>
          </a:xfrm>
        </p:spPr>
        <p:txBody>
          <a:bodyPr>
            <a:noAutofit/>
          </a:bodyPr>
          <a:lstStyle/>
          <a:p>
            <a:pPr lvl="0" algn="ctr">
              <a:lnSpc>
                <a:spcPct val="150000"/>
              </a:lnSpc>
            </a:pPr>
            <a:r>
              <a:rPr lang="fi-FI" sz="3200" dirty="0">
                <a:solidFill>
                  <a:srgbClr val="336600"/>
                </a:solidFill>
                <a:effectLst>
                  <a:outerShdw blurRad="38100" dist="38100" dir="2700000" algn="tl">
                    <a:srgbClr val="000000">
                      <a:alpha val="43137"/>
                    </a:srgbClr>
                  </a:outerShdw>
                </a:effectLst>
              </a:rPr>
              <a:t>Vai kāds ko dara?</a:t>
            </a:r>
            <a:br>
              <a:rPr lang="fi-FI" sz="3200" dirty="0">
                <a:solidFill>
                  <a:srgbClr val="336600"/>
                </a:solidFill>
                <a:effectLst>
                  <a:outerShdw blurRad="38100" dist="38100" dir="2700000" algn="tl">
                    <a:srgbClr val="000000">
                      <a:alpha val="43137"/>
                    </a:srgbClr>
                  </a:outerShdw>
                </a:effectLst>
              </a:rPr>
            </a:br>
            <a:r>
              <a:rPr lang="fi-FI" sz="3200" dirty="0">
                <a:solidFill>
                  <a:srgbClr val="336600"/>
                </a:solidFill>
                <a:effectLst>
                  <a:outerShdw blurRad="38100" dist="38100" dir="2700000" algn="tl">
                    <a:srgbClr val="000000">
                      <a:alpha val="43137"/>
                    </a:srgbClr>
                  </a:outerShdw>
                </a:effectLst>
              </a:rPr>
              <a:t>jeb </a:t>
            </a:r>
            <a:br>
              <a:rPr lang="fi-FI" sz="3200" dirty="0">
                <a:solidFill>
                  <a:srgbClr val="336600"/>
                </a:solidFill>
                <a:effectLst>
                  <a:outerShdw blurRad="38100" dist="38100" dir="2700000" algn="tl">
                    <a:srgbClr val="000000">
                      <a:alpha val="43137"/>
                    </a:srgbClr>
                  </a:outerShdw>
                </a:effectLst>
              </a:rPr>
            </a:br>
            <a:r>
              <a:rPr lang="fi-FI" sz="3200" dirty="0">
                <a:solidFill>
                  <a:srgbClr val="336600"/>
                </a:solidFill>
                <a:effectLst>
                  <a:outerShdw blurRad="38100" dist="38100" dir="2700000" algn="tl">
                    <a:srgbClr val="000000">
                      <a:alpha val="43137"/>
                    </a:srgbClr>
                  </a:outerShdw>
                </a:effectLst>
              </a:rPr>
              <a:t>Vai kādam kaut kas sanāk?</a:t>
            </a:r>
            <a:br>
              <a:rPr lang="fi-FI" sz="3200" dirty="0">
                <a:solidFill>
                  <a:srgbClr val="336600"/>
                </a:solidFill>
                <a:effectLst>
                  <a:outerShdw blurRad="38100" dist="38100" dir="2700000" algn="tl">
                    <a:srgbClr val="000000">
                      <a:alpha val="43137"/>
                    </a:srgbClr>
                  </a:outerShdw>
                </a:effectLst>
              </a:rPr>
            </a:br>
            <a:endParaRPr lang="lv-LV" sz="3200" b="1" dirty="0">
              <a:solidFill>
                <a:srgbClr val="336600"/>
              </a:solidFill>
              <a:effectLst>
                <a:outerShdw blurRad="38100" dist="38100" dir="2700000" algn="tl">
                  <a:srgbClr val="000000">
                    <a:alpha val="43137"/>
                  </a:srgbClr>
                </a:outerShdw>
              </a:effectLst>
            </a:endParaRPr>
          </a:p>
        </p:txBody>
      </p:sp>
      <p:sp>
        <p:nvSpPr>
          <p:cNvPr id="2" name="Text Placeholder 1"/>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419039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70000" lnSpcReduction="20000"/>
          </a:bodyPr>
          <a:lstStyle/>
          <a:p>
            <a:r>
              <a:rPr lang="lv-LV" dirty="0">
                <a:solidFill>
                  <a:schemeClr val="bg1">
                    <a:lumMod val="50000"/>
                  </a:schemeClr>
                </a:solidFill>
              </a:rPr>
              <a:t>Reģionālā politika pēc 2020.gada</a:t>
            </a:r>
          </a:p>
          <a:p>
            <a:r>
              <a:rPr lang="lv-LV" dirty="0">
                <a:solidFill>
                  <a:schemeClr val="bg1">
                    <a:lumMod val="50000"/>
                  </a:schemeClr>
                </a:solidFill>
              </a:rPr>
              <a:t>Integrēta reģionālā attīstība</a:t>
            </a:r>
          </a:p>
        </p:txBody>
      </p:sp>
      <p:sp>
        <p:nvSpPr>
          <p:cNvPr id="6" name="Slide Number Placeholder 5"/>
          <p:cNvSpPr>
            <a:spLocks noGrp="1"/>
          </p:cNvSpPr>
          <p:nvPr>
            <p:ph type="sldNum" sz="quarter" idx="13"/>
          </p:nvPr>
        </p:nvSpPr>
        <p:spPr>
          <a:xfrm>
            <a:off x="8410353" y="6324600"/>
            <a:ext cx="428847" cy="304800"/>
          </a:xfrm>
        </p:spPr>
        <p:txBody>
          <a:bodyPr/>
          <a:lstStyle/>
          <a:p>
            <a:pPr>
              <a:defRPr/>
            </a:pPr>
            <a:fld id="{F229E9C5-8B39-4643-9AC7-3CB70B82D6D0}" type="slidenum">
              <a:rPr lang="en-US" altLang="en-US" smtClean="0"/>
              <a:pPr>
                <a:defRPr/>
              </a:pPr>
              <a:t>9</a:t>
            </a:fld>
            <a:endParaRPr lang="en-US" altLang="en-US" dirty="0"/>
          </a:p>
        </p:txBody>
      </p:sp>
      <p:sp>
        <p:nvSpPr>
          <p:cNvPr id="12" name="Title 1"/>
          <p:cNvSpPr txBox="1">
            <a:spLocks noGrp="1"/>
          </p:cNvSpPr>
          <p:nvPr>
            <p:ph type="title"/>
          </p:nvPr>
        </p:nvSpPr>
        <p:spPr>
          <a:xfrm>
            <a:off x="2083980" y="423494"/>
            <a:ext cx="6602819" cy="629129"/>
          </a:xfrm>
        </p:spPr>
        <p:txBody>
          <a:bodyPr>
            <a:normAutofit fontScale="90000"/>
          </a:bodyPr>
          <a:lstStyle/>
          <a:p>
            <a:pPr lvl="0" algn="ctr"/>
            <a:r>
              <a:rPr lang="lv-LV" sz="3200" dirty="0">
                <a:solidFill>
                  <a:srgbClr val="336600"/>
                </a:solidFill>
              </a:rPr>
              <a:t>Gribam ātru risinājumu – «</a:t>
            </a:r>
            <a:r>
              <a:rPr lang="lv-LV" sz="3200" dirty="0" err="1">
                <a:solidFill>
                  <a:srgbClr val="336600"/>
                </a:solidFill>
              </a:rPr>
              <a:t>brīnumproduktu</a:t>
            </a:r>
            <a:r>
              <a:rPr lang="lv-LV" sz="3200" dirty="0">
                <a:solidFill>
                  <a:srgbClr val="336600"/>
                </a:solidFill>
              </a:rPr>
              <a:t>»</a:t>
            </a:r>
            <a:endParaRPr lang="lv-LV" sz="3200" b="1" dirty="0">
              <a:solidFill>
                <a:srgbClr val="3366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p:cNvSpPr>
            <a:spLocks noGrp="1"/>
          </p:cNvSpPr>
          <p:nvPr>
            <p:ph idx="1"/>
          </p:nvPr>
        </p:nvSpPr>
        <p:spPr>
          <a:xfrm>
            <a:off x="696990" y="5178349"/>
            <a:ext cx="4288395" cy="670560"/>
          </a:xfrm>
        </p:spPr>
        <p:txBody>
          <a:bodyPr>
            <a:normAutofit lnSpcReduction="10000"/>
          </a:bodyPr>
          <a:lstStyle/>
          <a:p>
            <a:r>
              <a:rPr lang="lv-LV" dirty="0" smtClean="0"/>
              <a:t>LA 14.11.2017.: «Cer Latvijā atrast zeltu, izpēte iestrēgst»</a:t>
            </a:r>
            <a:endParaRPr lang="lv-LV"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90" y="2166267"/>
            <a:ext cx="4082655" cy="2714966"/>
          </a:xfrm>
          <a:prstGeom prst="rect">
            <a:avLst/>
          </a:prstGeom>
        </p:spPr>
      </p:pic>
      <p:sp>
        <p:nvSpPr>
          <p:cNvPr id="9" name="Content Placeholder 2"/>
          <p:cNvSpPr txBox="1">
            <a:spLocks/>
          </p:cNvSpPr>
          <p:nvPr/>
        </p:nvSpPr>
        <p:spPr bwMode="auto">
          <a:xfrm>
            <a:off x="5137785" y="5180812"/>
            <a:ext cx="4288395" cy="670560"/>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lnSpcReduction="10000"/>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smtClean="0"/>
              <a:t>Diena 03.11.2009.: «Kur palikusi Latvijas Nokia?»</a:t>
            </a:r>
            <a:endParaRPr lang="lv-LV"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535" y="2369820"/>
            <a:ext cx="3018865" cy="2261235"/>
          </a:xfrm>
          <a:prstGeom prst="rect">
            <a:avLst/>
          </a:prstGeom>
        </p:spPr>
      </p:pic>
      <p:sp>
        <p:nvSpPr>
          <p:cNvPr id="2" name="Text Placeholder 1"/>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704700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3135</TotalTime>
  <Words>1611</Words>
  <Application>Microsoft Office PowerPoint</Application>
  <PresentationFormat>On-screen Show (4:3)</PresentationFormat>
  <Paragraphs>246</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Courier New</vt:lpstr>
      <vt:lpstr>Symbol</vt:lpstr>
      <vt:lpstr>Times New Roman</vt:lpstr>
      <vt:lpstr>Verdana</vt:lpstr>
      <vt:lpstr>Wingdings</vt:lpstr>
      <vt:lpstr>89_Prezentacija_templateLV</vt:lpstr>
      <vt:lpstr>Reģionālā politika pēc 2020.gada    </vt:lpstr>
      <vt:lpstr>Satversme un ģerbonis </vt:lpstr>
      <vt:lpstr>Iedzīvotāji un IKP</vt:lpstr>
      <vt:lpstr>Ietekme uz mājsaimniecībām</vt:lpstr>
      <vt:lpstr>Iedzīvotāju skaita izmaiņas </vt:lpstr>
      <vt:lpstr>PowerPoint Presentation</vt:lpstr>
      <vt:lpstr>Izaicinājumi</vt:lpstr>
      <vt:lpstr>Vai kāds ko dara? jeb  Vai kādam kaut kas sanāk? </vt:lpstr>
      <vt:lpstr>Gribam ātru risinājumu – «brīnumproduktu»</vt:lpstr>
      <vt:lpstr>Uzņēmumi reģionos </vt:lpstr>
      <vt:lpstr>Aktivitāte reģionos</vt:lpstr>
      <vt:lpstr>Pašvaldības lomas nozīme</vt:lpstr>
      <vt:lpstr>Divu (trīs ātrumu) Latvija</vt:lpstr>
      <vt:lpstr>Ko darīt? (galvenie virzieni)</vt:lpstr>
      <vt:lpstr>Politikas mērķi atbilstoši ERAF un Kohēzijas fonda 2021-2027 regulējumam </vt:lpstr>
      <vt:lpstr>Pašvaldību investīciju vajadzības (2019.gada 7.janvāris)</vt:lpstr>
      <vt:lpstr>Rīgas plānošanas reģiona anketas</vt:lpstr>
      <vt:lpstr>RPR investīciju vajadzības Rīgas metropoles areālā</vt:lpstr>
      <vt:lpstr>RPR investīciju vajadzības Baltijas jūras piekrastē</vt:lpstr>
      <vt:lpstr>PowerPoint Presentation</vt:lpstr>
      <vt:lpstr>Galvenie principi reģionālās politikas definēšanā</vt:lpstr>
      <vt:lpstr>Iespējamie rīcības virzieni:  UZŅĒMĒJDARBĪBA</vt:lpstr>
      <vt:lpstr>Iespējamie rīcības virzieni:  PAKALPOJUMI</vt:lpstr>
      <vt:lpstr>Reģionālās attīstības likums</vt:lpstr>
      <vt:lpstr>Reģionālā attīstība pēc 2020.gada </vt:lpstr>
      <vt:lpstr>Reģionālie diskusiju forumi – reizē ar NAP publisko apspriešanu</vt:lpstr>
      <vt:lpstr>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Raivis Bremšmits</cp:lastModifiedBy>
  <cp:revision>392</cp:revision>
  <cp:lastPrinted>2019-01-18T07:01:58Z</cp:lastPrinted>
  <dcterms:created xsi:type="dcterms:W3CDTF">2014-11-20T14:46:47Z</dcterms:created>
  <dcterms:modified xsi:type="dcterms:W3CDTF">2019-01-18T07:28:08Z</dcterms:modified>
</cp:coreProperties>
</file>