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42"/>
  </p:notesMasterIdLst>
  <p:handoutMasterIdLst>
    <p:handoutMasterId r:id="rId43"/>
  </p:handoutMasterIdLst>
  <p:sldIdLst>
    <p:sldId id="385" r:id="rId2"/>
    <p:sldId id="490" r:id="rId3"/>
    <p:sldId id="565" r:id="rId4"/>
    <p:sldId id="566" r:id="rId5"/>
    <p:sldId id="579" r:id="rId6"/>
    <p:sldId id="582" r:id="rId7"/>
    <p:sldId id="558" r:id="rId8"/>
    <p:sldId id="555" r:id="rId9"/>
    <p:sldId id="554" r:id="rId10"/>
    <p:sldId id="563" r:id="rId11"/>
    <p:sldId id="553" r:id="rId12"/>
    <p:sldId id="580" r:id="rId13"/>
    <p:sldId id="560" r:id="rId14"/>
    <p:sldId id="561" r:id="rId15"/>
    <p:sldId id="562" r:id="rId16"/>
    <p:sldId id="568" r:id="rId17"/>
    <p:sldId id="583" r:id="rId18"/>
    <p:sldId id="564" r:id="rId19"/>
    <p:sldId id="581" r:id="rId20"/>
    <p:sldId id="575" r:id="rId21"/>
    <p:sldId id="576" r:id="rId22"/>
    <p:sldId id="577" r:id="rId23"/>
    <p:sldId id="538" r:id="rId24"/>
    <p:sldId id="584" r:id="rId25"/>
    <p:sldId id="543" r:id="rId26"/>
    <p:sldId id="525" r:id="rId27"/>
    <p:sldId id="526" r:id="rId28"/>
    <p:sldId id="516" r:id="rId29"/>
    <p:sldId id="567" r:id="rId30"/>
    <p:sldId id="569" r:id="rId31"/>
    <p:sldId id="571" r:id="rId32"/>
    <p:sldId id="572" r:id="rId33"/>
    <p:sldId id="573" r:id="rId34"/>
    <p:sldId id="574" r:id="rId35"/>
    <p:sldId id="570" r:id="rId36"/>
    <p:sldId id="544" r:id="rId37"/>
    <p:sldId id="470" r:id="rId38"/>
    <p:sldId id="528" r:id="rId39"/>
    <p:sldId id="539" r:id="rId40"/>
    <p:sldId id="549" r:id="rId41"/>
  </p:sldIdLst>
  <p:sldSz cx="9144000" cy="6858000" type="screen4x3"/>
  <p:notesSz cx="6799263" cy="9929813"/>
  <p:defaultTextStyle>
    <a:defPPr>
      <a:defRPr lang="lv-LV"/>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AFAFA"/>
    <a:srgbClr val="E6E6E6"/>
    <a:srgbClr val="990000"/>
    <a:srgbClr val="800000"/>
    <a:srgbClr val="006600"/>
    <a:srgbClr val="DDDDDD"/>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80328" autoAdjust="0"/>
  </p:normalViewPr>
  <p:slideViewPr>
    <p:cSldViewPr>
      <p:cViewPr varScale="1">
        <p:scale>
          <a:sx n="88" d="100"/>
          <a:sy n="88" d="100"/>
        </p:scale>
        <p:origin x="13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52"/>
    </p:cViewPr>
  </p:sorterViewPr>
  <p:notesViewPr>
    <p:cSldViewPr>
      <p:cViewPr varScale="1">
        <p:scale>
          <a:sx n="81" d="100"/>
          <a:sy n="81" d="100"/>
        </p:scale>
        <p:origin x="-3972" y="-10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tins\AppData\Local\Microsoft\Windows\Temporary%20Internet%20Files\Content.Outlook\CCNJSFQH\LVC_statistika_2015.doc!_1528540320"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37"/>
      <c:rotY val="20"/>
      <c:depthPercent val="100"/>
      <c:rAngAx val="1"/>
    </c:view3D>
    <c:floor>
      <c:thickness val="0"/>
      <c:spPr>
        <a:solidFill>
          <a:srgbClr val="C0C0C0"/>
        </a:solidFill>
        <a:ln w="3175">
          <a:solidFill>
            <a:srgbClr val="000000"/>
          </a:solidFill>
          <a:prstDash val="solid"/>
        </a:ln>
      </c:spPr>
    </c:floor>
    <c:sideWall>
      <c:thickness val="0"/>
      <c:spPr>
        <a:noFill/>
        <a:ln w="3175">
          <a:solidFill>
            <a:srgbClr val="000000"/>
          </a:solidFill>
          <a:prstDash val="solid"/>
        </a:ln>
      </c:spPr>
    </c:sideWall>
    <c:backWall>
      <c:thickness val="0"/>
      <c:spPr>
        <a:noFill/>
        <a:ln w="3175">
          <a:solidFill>
            <a:srgbClr val="000000"/>
          </a:solidFill>
          <a:prstDash val="solid"/>
        </a:ln>
      </c:spPr>
    </c:backWall>
    <c:plotArea>
      <c:layout>
        <c:manualLayout>
          <c:layoutTarget val="inner"/>
          <c:xMode val="edge"/>
          <c:yMode val="edge"/>
          <c:x val="6.2488014413875227E-2"/>
          <c:y val="0.16778560811745302"/>
          <c:w val="0.912153914252405"/>
          <c:h val="0.61778679461326114"/>
        </c:manualLayout>
      </c:layout>
      <c:bar3DChart>
        <c:barDir val="col"/>
        <c:grouping val="clustered"/>
        <c:varyColors val="0"/>
        <c:ser>
          <c:idx val="1"/>
          <c:order val="0"/>
          <c:tx>
            <c:v>2013</c:v>
          </c:tx>
          <c:spPr>
            <a:solidFill>
              <a:schemeClr val="accent2">
                <a:lumMod val="60000"/>
                <a:lumOff val="40000"/>
              </a:schemeClr>
            </a:solidFill>
            <a:ln>
              <a:solidFill>
                <a:sysClr val="windowText" lastClr="000000"/>
              </a:solidFill>
            </a:ln>
          </c:spPr>
          <c:invertIfNegative val="0"/>
          <c:cat>
            <c:strRef>
              <c:f>'C:\Users\Lietotajs\Desktop\SATIKSMES UZSKAITE\plūsma\[plūsma_2015.xls]A'!$DF$2:$DF$16</c:f>
              <c:strCache>
                <c:ptCount val="15"/>
                <c:pt idx="0">
                  <c:v>A1</c:v>
                </c:pt>
                <c:pt idx="1">
                  <c:v>A2</c:v>
                </c:pt>
                <c:pt idx="2">
                  <c:v>A3</c:v>
                </c:pt>
                <c:pt idx="3">
                  <c:v>A4</c:v>
                </c:pt>
                <c:pt idx="4">
                  <c:v>A5</c:v>
                </c:pt>
                <c:pt idx="5">
                  <c:v>A6</c:v>
                </c:pt>
                <c:pt idx="6">
                  <c:v>A7</c:v>
                </c:pt>
                <c:pt idx="7">
                  <c:v>A8</c:v>
                </c:pt>
                <c:pt idx="8">
                  <c:v>A9</c:v>
                </c:pt>
                <c:pt idx="9">
                  <c:v>A10</c:v>
                </c:pt>
                <c:pt idx="10">
                  <c:v>A11</c:v>
                </c:pt>
                <c:pt idx="11">
                  <c:v>A12</c:v>
                </c:pt>
                <c:pt idx="12">
                  <c:v>A13</c:v>
                </c:pt>
                <c:pt idx="13">
                  <c:v>A14</c:v>
                </c:pt>
                <c:pt idx="14">
                  <c:v>A15</c:v>
                </c:pt>
              </c:strCache>
            </c:strRef>
          </c:cat>
          <c:val>
            <c:numRef>
              <c:f>'C:\Users\Lietotajs\Desktop\SATIKSMES UZSKAITE\plūsma\[plūsma_2015.xls]A'!$DM$2:$DM$16</c:f>
              <c:numCache>
                <c:formatCode>General</c:formatCode>
                <c:ptCount val="15"/>
                <c:pt idx="0">
                  <c:v>6801</c:v>
                </c:pt>
                <c:pt idx="1">
                  <c:v>5414</c:v>
                </c:pt>
                <c:pt idx="2">
                  <c:v>3713</c:v>
                </c:pt>
                <c:pt idx="3">
                  <c:v>7858</c:v>
                </c:pt>
                <c:pt idx="4">
                  <c:v>8921</c:v>
                </c:pt>
                <c:pt idx="5">
                  <c:v>5003</c:v>
                </c:pt>
                <c:pt idx="6">
                  <c:v>9271</c:v>
                </c:pt>
                <c:pt idx="7">
                  <c:v>8756</c:v>
                </c:pt>
                <c:pt idx="8">
                  <c:v>4294</c:v>
                </c:pt>
                <c:pt idx="9">
                  <c:v>5720</c:v>
                </c:pt>
                <c:pt idx="10">
                  <c:v>2198</c:v>
                </c:pt>
                <c:pt idx="11">
                  <c:v>2283</c:v>
                </c:pt>
                <c:pt idx="12">
                  <c:v>2823</c:v>
                </c:pt>
                <c:pt idx="13">
                  <c:v>2111</c:v>
                </c:pt>
                <c:pt idx="14">
                  <c:v>1383</c:v>
                </c:pt>
              </c:numCache>
            </c:numRef>
          </c:val>
          <c:extLst>
            <c:ext xmlns:c16="http://schemas.microsoft.com/office/drawing/2014/chart" uri="{C3380CC4-5D6E-409C-BE32-E72D297353CC}">
              <c16:uniqueId val="{00000000-B10C-4AEB-B312-B9E16D13FB16}"/>
            </c:ext>
          </c:extLst>
        </c:ser>
        <c:ser>
          <c:idx val="2"/>
          <c:order val="1"/>
          <c:tx>
            <c:v>2014</c:v>
          </c:tx>
          <c:spPr>
            <a:solidFill>
              <a:schemeClr val="accent6">
                <a:lumMod val="75000"/>
              </a:schemeClr>
            </a:solidFill>
            <a:ln>
              <a:solidFill>
                <a:sysClr val="windowText" lastClr="000000"/>
              </a:solidFill>
            </a:ln>
          </c:spPr>
          <c:invertIfNegative val="0"/>
          <c:val>
            <c:numRef>
              <c:f>'C:\Users\Lietotajs\Desktop\SATIKSMES UZSKAITE\plūsma\[plūsma_2015.xls]A'!$DN$2:$DN$16</c:f>
              <c:numCache>
                <c:formatCode>General</c:formatCode>
                <c:ptCount val="15"/>
                <c:pt idx="0">
                  <c:v>7016</c:v>
                </c:pt>
                <c:pt idx="1">
                  <c:v>6082</c:v>
                </c:pt>
                <c:pt idx="2">
                  <c:v>3983</c:v>
                </c:pt>
                <c:pt idx="3">
                  <c:v>10028</c:v>
                </c:pt>
                <c:pt idx="4">
                  <c:v>9391</c:v>
                </c:pt>
                <c:pt idx="5">
                  <c:v>4828</c:v>
                </c:pt>
                <c:pt idx="6">
                  <c:v>10090</c:v>
                </c:pt>
                <c:pt idx="7">
                  <c:v>8965</c:v>
                </c:pt>
                <c:pt idx="8">
                  <c:v>4364</c:v>
                </c:pt>
                <c:pt idx="9">
                  <c:v>5921</c:v>
                </c:pt>
                <c:pt idx="10">
                  <c:v>2145</c:v>
                </c:pt>
                <c:pt idx="11">
                  <c:v>2366</c:v>
                </c:pt>
                <c:pt idx="12">
                  <c:v>2978</c:v>
                </c:pt>
                <c:pt idx="13">
                  <c:v>2319</c:v>
                </c:pt>
                <c:pt idx="14">
                  <c:v>1413</c:v>
                </c:pt>
              </c:numCache>
            </c:numRef>
          </c:val>
          <c:extLst>
            <c:ext xmlns:c16="http://schemas.microsoft.com/office/drawing/2014/chart" uri="{C3380CC4-5D6E-409C-BE32-E72D297353CC}">
              <c16:uniqueId val="{00000001-B10C-4AEB-B312-B9E16D13FB16}"/>
            </c:ext>
          </c:extLst>
        </c:ser>
        <c:ser>
          <c:idx val="0"/>
          <c:order val="2"/>
          <c:tx>
            <c:v>2015</c:v>
          </c:tx>
          <c:spPr>
            <a:solidFill>
              <a:schemeClr val="accent6">
                <a:lumMod val="50000"/>
              </a:schemeClr>
            </a:solidFill>
            <a:ln>
              <a:solidFill>
                <a:sysClr val="windowText" lastClr="000000"/>
              </a:solidFill>
            </a:ln>
          </c:spPr>
          <c:invertIfNegative val="0"/>
          <c:dLbls>
            <c:dLbl>
              <c:idx val="0"/>
              <c:tx>
                <c:rich>
                  <a:bodyPr/>
                  <a:lstStyle/>
                  <a:p>
                    <a:pPr>
                      <a:defRPr/>
                    </a:pPr>
                    <a:r>
                      <a:rPr lang="lv-LV"/>
                      <a:t>9.9%</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0C-4AEB-B312-B9E16D13FB16}"/>
                </c:ext>
              </c:extLst>
            </c:dLbl>
            <c:dLbl>
              <c:idx val="1"/>
              <c:tx>
                <c:rich>
                  <a:bodyPr/>
                  <a:lstStyle/>
                  <a:p>
                    <a:pPr>
                      <a:defRPr/>
                    </a:pPr>
                    <a:r>
                      <a:rPr lang="lv-LV"/>
                      <a:t>2.2%</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0C-4AEB-B312-B9E16D13FB16}"/>
                </c:ext>
              </c:extLst>
            </c:dLbl>
            <c:dLbl>
              <c:idx val="2"/>
              <c:tx>
                <c:rich>
                  <a:bodyPr/>
                  <a:lstStyle/>
                  <a:p>
                    <a:pPr>
                      <a:defRPr/>
                    </a:pPr>
                    <a:r>
                      <a:rPr lang="lv-LV"/>
                      <a:t>4.9%</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0C-4AEB-B312-B9E16D13FB16}"/>
                </c:ext>
              </c:extLst>
            </c:dLbl>
            <c:dLbl>
              <c:idx val="3"/>
              <c:tx>
                <c:rich>
                  <a:bodyPr/>
                  <a:lstStyle/>
                  <a:p>
                    <a:pPr>
                      <a:defRPr/>
                    </a:pPr>
                    <a:r>
                      <a:rPr lang="lv-LV"/>
                      <a:t>2.4%</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0C-4AEB-B312-B9E16D13FB16}"/>
                </c:ext>
              </c:extLst>
            </c:dLbl>
            <c:dLbl>
              <c:idx val="4"/>
              <c:tx>
                <c:rich>
                  <a:bodyPr/>
                  <a:lstStyle/>
                  <a:p>
                    <a:pPr>
                      <a:defRPr/>
                    </a:pPr>
                    <a:r>
                      <a:rPr lang="lv-LV"/>
                      <a:t>4.1%</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0C-4AEB-B312-B9E16D13FB16}"/>
                </c:ext>
              </c:extLst>
            </c:dLbl>
            <c:dLbl>
              <c:idx val="5"/>
              <c:tx>
                <c:rich>
                  <a:bodyPr/>
                  <a:lstStyle/>
                  <a:p>
                    <a:pPr>
                      <a:defRPr/>
                    </a:pPr>
                    <a:r>
                      <a:rPr lang="lv-LV"/>
                      <a:t>2.9%</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0C-4AEB-B312-B9E16D13FB16}"/>
                </c:ext>
              </c:extLst>
            </c:dLbl>
            <c:dLbl>
              <c:idx val="6"/>
              <c:tx>
                <c:rich>
                  <a:bodyPr/>
                  <a:lstStyle/>
                  <a:p>
                    <a:pPr>
                      <a:defRPr/>
                    </a:pPr>
                    <a:r>
                      <a:rPr lang="lv-LV"/>
                      <a:t>3.4%</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0C-4AEB-B312-B9E16D13FB16}"/>
                </c:ext>
              </c:extLst>
            </c:dLbl>
            <c:dLbl>
              <c:idx val="7"/>
              <c:tx>
                <c:rich>
                  <a:bodyPr/>
                  <a:lstStyle/>
                  <a:p>
                    <a:pPr>
                      <a:defRPr/>
                    </a:pPr>
                    <a:r>
                      <a:rPr lang="lv-LV"/>
                      <a:t>20.7%</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0C-4AEB-B312-B9E16D13FB16}"/>
                </c:ext>
              </c:extLst>
            </c:dLbl>
            <c:dLbl>
              <c:idx val="8"/>
              <c:tx>
                <c:rich>
                  <a:bodyPr/>
                  <a:lstStyle/>
                  <a:p>
                    <a:pPr>
                      <a:defRPr/>
                    </a:pPr>
                    <a:r>
                      <a:rPr lang="lv-LV"/>
                      <a:t>-1.1%</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10C-4AEB-B312-B9E16D13FB16}"/>
                </c:ext>
              </c:extLst>
            </c:dLbl>
            <c:dLbl>
              <c:idx val="9"/>
              <c:tx>
                <c:rich>
                  <a:bodyPr/>
                  <a:lstStyle/>
                  <a:p>
                    <a:pPr>
                      <a:defRPr/>
                    </a:pPr>
                    <a:r>
                      <a:rPr lang="lv-LV"/>
                      <a:t>11.6%</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10C-4AEB-B312-B9E16D13FB16}"/>
                </c:ext>
              </c:extLst>
            </c:dLbl>
            <c:dLbl>
              <c:idx val="10"/>
              <c:tx>
                <c:rich>
                  <a:bodyPr/>
                  <a:lstStyle/>
                  <a:p>
                    <a:pPr>
                      <a:defRPr/>
                    </a:pPr>
                    <a:r>
                      <a:rPr lang="lv-LV"/>
                      <a:t>3.6%</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10C-4AEB-B312-B9E16D13FB16}"/>
                </c:ext>
              </c:extLst>
            </c:dLbl>
            <c:dLbl>
              <c:idx val="11"/>
              <c:layout>
                <c:manualLayout>
                  <c:x val="0"/>
                  <c:y val="-1.8467220683287232E-2"/>
                </c:manualLayout>
              </c:layout>
              <c:tx>
                <c:rich>
                  <a:bodyPr/>
                  <a:lstStyle/>
                  <a:p>
                    <a:pPr>
                      <a:defRPr/>
                    </a:pPr>
                    <a:r>
                      <a:rPr lang="lv-LV"/>
                      <a:t>-14.7%</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10C-4AEB-B312-B9E16D13FB16}"/>
                </c:ext>
              </c:extLst>
            </c:dLbl>
            <c:dLbl>
              <c:idx val="12"/>
              <c:tx>
                <c:rich>
                  <a:bodyPr/>
                  <a:lstStyle/>
                  <a:p>
                    <a:pPr>
                      <a:defRPr/>
                    </a:pPr>
                    <a:r>
                      <a:rPr lang="lv-LV"/>
                      <a:t>-2.4%</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10C-4AEB-B312-B9E16D13FB16}"/>
                </c:ext>
              </c:extLst>
            </c:dLbl>
            <c:dLbl>
              <c:idx val="13"/>
              <c:layout>
                <c:manualLayout>
                  <c:x val="0"/>
                  <c:y val="-1.1080332409972367E-2"/>
                </c:manualLayout>
              </c:layout>
              <c:tx>
                <c:rich>
                  <a:bodyPr/>
                  <a:lstStyle/>
                  <a:p>
                    <a:pPr>
                      <a:defRPr/>
                    </a:pPr>
                    <a:r>
                      <a:rPr lang="lv-LV"/>
                      <a:t>-14.4%</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10C-4AEB-B312-B9E16D13FB16}"/>
                </c:ext>
              </c:extLst>
            </c:dLbl>
            <c:dLbl>
              <c:idx val="14"/>
              <c:tx>
                <c:rich>
                  <a:bodyPr/>
                  <a:lstStyle/>
                  <a:p>
                    <a:pPr>
                      <a:defRPr/>
                    </a:pPr>
                    <a:r>
                      <a:rPr lang="lv-LV"/>
                      <a:t>-9.1%</a:t>
                    </a:r>
                    <a:endParaRPr lang="en-US"/>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10C-4AEB-B312-B9E16D13FB16}"/>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'C:\Users\Lietotajs\Desktop\SATIKSMES UZSKAITE\plūsma\[plūsma_2015.xls]A'!$DO$2:$DO$16</c:f>
              <c:numCache>
                <c:formatCode>General</c:formatCode>
                <c:ptCount val="15"/>
                <c:pt idx="0">
                  <c:v>7712</c:v>
                </c:pt>
                <c:pt idx="1">
                  <c:v>6216</c:v>
                </c:pt>
                <c:pt idx="2">
                  <c:v>4178</c:v>
                </c:pt>
                <c:pt idx="3">
                  <c:v>10273</c:v>
                </c:pt>
                <c:pt idx="4">
                  <c:v>9772</c:v>
                </c:pt>
                <c:pt idx="5">
                  <c:v>4970</c:v>
                </c:pt>
                <c:pt idx="6">
                  <c:v>10431</c:v>
                </c:pt>
                <c:pt idx="7">
                  <c:v>10819</c:v>
                </c:pt>
                <c:pt idx="8">
                  <c:v>4314</c:v>
                </c:pt>
                <c:pt idx="9">
                  <c:v>6609</c:v>
                </c:pt>
                <c:pt idx="10">
                  <c:v>2222</c:v>
                </c:pt>
                <c:pt idx="11">
                  <c:v>2019</c:v>
                </c:pt>
                <c:pt idx="12">
                  <c:v>2907</c:v>
                </c:pt>
                <c:pt idx="13">
                  <c:v>1986</c:v>
                </c:pt>
                <c:pt idx="14">
                  <c:v>1285</c:v>
                </c:pt>
              </c:numCache>
            </c:numRef>
          </c:val>
          <c:extLst>
            <c:ext xmlns:c16="http://schemas.microsoft.com/office/drawing/2014/chart" uri="{C3380CC4-5D6E-409C-BE32-E72D297353CC}">
              <c16:uniqueId val="{00000011-B10C-4AEB-B312-B9E16D13FB16}"/>
            </c:ext>
          </c:extLst>
        </c:ser>
        <c:dLbls>
          <c:showLegendKey val="0"/>
          <c:showVal val="0"/>
          <c:showCatName val="0"/>
          <c:showSerName val="0"/>
          <c:showPercent val="0"/>
          <c:showBubbleSize val="0"/>
        </c:dLbls>
        <c:gapWidth val="150"/>
        <c:shape val="box"/>
        <c:axId val="28260992"/>
        <c:axId val="28283264"/>
        <c:axId val="0"/>
      </c:bar3DChart>
      <c:catAx>
        <c:axId val="2826099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a:pPr>
            <a:endParaRPr lang="lv-LV"/>
          </a:p>
        </c:txPr>
        <c:crossAx val="28283264"/>
        <c:crosses val="autoZero"/>
        <c:auto val="1"/>
        <c:lblAlgn val="ctr"/>
        <c:lblOffset val="100"/>
        <c:tickLblSkip val="1"/>
        <c:tickMarkSkip val="1"/>
        <c:noMultiLvlLbl val="0"/>
      </c:catAx>
      <c:valAx>
        <c:axId val="28283264"/>
        <c:scaling>
          <c:orientation val="minMax"/>
          <c:max val="1000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a:pPr>
            <a:endParaRPr lang="lv-LV"/>
          </a:p>
        </c:txPr>
        <c:crossAx val="28260992"/>
        <c:crosses val="autoZero"/>
        <c:crossBetween val="between"/>
      </c:valAx>
      <c:dTable>
        <c:showHorzBorder val="1"/>
        <c:showVertBorder val="1"/>
        <c:showOutline val="1"/>
        <c:showKeys val="1"/>
        <c:spPr>
          <a:ln w="3175">
            <a:solidFill>
              <a:srgbClr val="000000"/>
            </a:solidFill>
            <a:prstDash val="solid"/>
          </a:ln>
        </c:spPr>
      </c:dTable>
      <c:spPr>
        <a:noFill/>
        <a:ln w="25400">
          <a:noFill/>
        </a:ln>
      </c:spPr>
    </c:plotArea>
    <c:plotVisOnly val="1"/>
    <c:dispBlanksAs val="gap"/>
    <c:showDLblsOverMax val="0"/>
  </c:chart>
  <c:spPr>
    <a:noFill/>
    <a:ln w="3175">
      <a:noFill/>
      <a:prstDash val="solid"/>
    </a:ln>
  </c:spPr>
  <c:txPr>
    <a:bodyPr/>
    <a:lstStyle/>
    <a:p>
      <a:pPr>
        <a:defRPr sz="800" b="0" i="0" u="none" strike="noStrike" baseline="0">
          <a:solidFill>
            <a:srgbClr val="000000"/>
          </a:solidFill>
          <a:latin typeface="Times New Roman"/>
          <a:ea typeface="Times New Roman"/>
          <a:cs typeface="Times New Roman"/>
        </a:defRPr>
      </a:pPr>
      <a:endParaRPr lang="lv-LV"/>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88" cy="497047"/>
          </a:xfrm>
          <a:prstGeom prst="rect">
            <a:avLst/>
          </a:prstGeom>
        </p:spPr>
        <p:txBody>
          <a:bodyPr vert="horz" lIns="92107" tIns="46054" rIns="92107" bIns="46054" rtlCol="0"/>
          <a:lstStyle>
            <a:lvl1pPr algn="l">
              <a:defRPr sz="1200">
                <a:cs typeface="+mn-cs"/>
              </a:defRPr>
            </a:lvl1pPr>
          </a:lstStyle>
          <a:p>
            <a:pPr>
              <a:defRPr/>
            </a:pPr>
            <a:endParaRPr lang="lv-LV"/>
          </a:p>
        </p:txBody>
      </p:sp>
      <p:sp>
        <p:nvSpPr>
          <p:cNvPr id="3" name="Date Placeholder 2"/>
          <p:cNvSpPr>
            <a:spLocks noGrp="1"/>
          </p:cNvSpPr>
          <p:nvPr>
            <p:ph type="dt" sz="quarter" idx="1"/>
          </p:nvPr>
        </p:nvSpPr>
        <p:spPr>
          <a:xfrm>
            <a:off x="3850587" y="0"/>
            <a:ext cx="2947088" cy="497047"/>
          </a:xfrm>
          <a:prstGeom prst="rect">
            <a:avLst/>
          </a:prstGeom>
        </p:spPr>
        <p:txBody>
          <a:bodyPr vert="horz" lIns="92107" tIns="46054" rIns="92107" bIns="46054" rtlCol="0"/>
          <a:lstStyle>
            <a:lvl1pPr algn="r">
              <a:defRPr sz="1200">
                <a:cs typeface="+mn-cs"/>
              </a:defRPr>
            </a:lvl1pPr>
          </a:lstStyle>
          <a:p>
            <a:pPr>
              <a:defRPr/>
            </a:pPr>
            <a:fld id="{67C01B69-448C-4C79-AE2E-1A7F0C1A8351}" type="datetimeFigureOut">
              <a:rPr lang="lv-LV"/>
              <a:pPr>
                <a:defRPr/>
              </a:pPr>
              <a:t>14.09.2018</a:t>
            </a:fld>
            <a:endParaRPr lang="lv-LV"/>
          </a:p>
        </p:txBody>
      </p:sp>
      <p:sp>
        <p:nvSpPr>
          <p:cNvPr id="4" name="Footer Placeholder 3"/>
          <p:cNvSpPr>
            <a:spLocks noGrp="1"/>
          </p:cNvSpPr>
          <p:nvPr>
            <p:ph type="ftr" sz="quarter" idx="2"/>
          </p:nvPr>
        </p:nvSpPr>
        <p:spPr>
          <a:xfrm>
            <a:off x="0" y="9431179"/>
            <a:ext cx="2947088" cy="497046"/>
          </a:xfrm>
          <a:prstGeom prst="rect">
            <a:avLst/>
          </a:prstGeom>
        </p:spPr>
        <p:txBody>
          <a:bodyPr vert="horz" lIns="92107" tIns="46054" rIns="92107" bIns="46054" rtlCol="0" anchor="b"/>
          <a:lstStyle>
            <a:lvl1pPr algn="l">
              <a:defRPr sz="1200">
                <a:cs typeface="+mn-cs"/>
              </a:defRPr>
            </a:lvl1pPr>
          </a:lstStyle>
          <a:p>
            <a:pPr>
              <a:defRPr/>
            </a:pPr>
            <a:endParaRPr lang="lv-LV"/>
          </a:p>
        </p:txBody>
      </p:sp>
      <p:sp>
        <p:nvSpPr>
          <p:cNvPr id="5" name="Slide Number Placeholder 4"/>
          <p:cNvSpPr>
            <a:spLocks noGrp="1"/>
          </p:cNvSpPr>
          <p:nvPr>
            <p:ph type="sldNum" sz="quarter" idx="3"/>
          </p:nvPr>
        </p:nvSpPr>
        <p:spPr>
          <a:xfrm>
            <a:off x="3850587" y="9431179"/>
            <a:ext cx="2947088" cy="497046"/>
          </a:xfrm>
          <a:prstGeom prst="rect">
            <a:avLst/>
          </a:prstGeom>
        </p:spPr>
        <p:txBody>
          <a:bodyPr vert="horz" lIns="92107" tIns="46054" rIns="92107" bIns="46054" rtlCol="0" anchor="b"/>
          <a:lstStyle>
            <a:lvl1pPr algn="r">
              <a:defRPr sz="1200">
                <a:cs typeface="+mn-cs"/>
              </a:defRPr>
            </a:lvl1pPr>
          </a:lstStyle>
          <a:p>
            <a:pPr>
              <a:defRPr/>
            </a:pPr>
            <a:fld id="{E64C042B-BAC5-4B96-BA1A-C478CE9EE65F}" type="slidenum">
              <a:rPr lang="lv-LV"/>
              <a:pPr>
                <a:defRPr/>
              </a:pPr>
              <a:t>‹#›</a:t>
            </a:fld>
            <a:endParaRPr lang="lv-LV"/>
          </a:p>
        </p:txBody>
      </p:sp>
    </p:spTree>
    <p:extLst>
      <p:ext uri="{BB962C8B-B14F-4D97-AF65-F5344CB8AC3E}">
        <p14:creationId xmlns:p14="http://schemas.microsoft.com/office/powerpoint/2010/main" val="37166736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18-04-04T10:30:10.019"/>
    </inkml:context>
    <inkml:brush xml:id="br0">
      <inkml:brushProperty name="width" value="0.05" units="cm"/>
      <inkml:brushProperty name="height" value="0.05" units="cm"/>
      <inkml:brushProperty name="fitToCurve" value="1"/>
    </inkml:brush>
  </inkml:definitions>
  <inkml:traceGroup>
    <inkml:annotationXML>
      <emma:emma xmlns:emma="http://www.w3.org/2003/04/emma" version="1.0">
        <emma:interpretation id="{D29FA9A9-1A96-4CD8-A83D-3205E53B3F1F}" emma:medium="tactile" emma:mode="ink">
          <msink:context xmlns:msink="http://schemas.microsoft.com/ink/2010/main" type="writingRegion" rotatedBoundingBox="17943,6309 17958,6309 17958,6324 17943,6324"/>
        </emma:interpretation>
      </emma:emma>
    </inkml:annotationXML>
    <inkml:traceGroup>
      <inkml:annotationXML>
        <emma:emma xmlns:emma="http://www.w3.org/2003/04/emma" version="1.0">
          <emma:interpretation id="{CD8B2560-7667-48EA-8BBA-2B80F4DF8653}" emma:medium="tactile" emma:mode="ink">
            <msink:context xmlns:msink="http://schemas.microsoft.com/ink/2010/main" type="paragraph" rotatedBoundingBox="17943,6309 17958,6309 17958,6324 17943,6324" alignmentLevel="1"/>
          </emma:interpretation>
        </emma:emma>
      </inkml:annotationXML>
      <inkml:traceGroup>
        <inkml:annotationXML>
          <emma:emma xmlns:emma="http://www.w3.org/2003/04/emma" version="1.0">
            <emma:interpretation id="{D2C708F3-B643-4145-8FC2-599D733C3CEB}" emma:medium="tactile" emma:mode="ink">
              <msink:context xmlns:msink="http://schemas.microsoft.com/ink/2010/main" type="line" rotatedBoundingBox="17943,6309 17958,6309 17958,6324 17943,6324"/>
            </emma:interpretation>
          </emma:emma>
        </inkml:annotationXML>
        <inkml:traceGroup>
          <inkml:annotationXML>
            <emma:emma xmlns:emma="http://www.w3.org/2003/04/emma" version="1.0">
              <emma:interpretation id="{A72506EC-94EF-4443-BDB6-D85F81C04174}" emma:medium="tactile" emma:mode="ink">
                <msink:context xmlns:msink="http://schemas.microsoft.com/ink/2010/main" type="inkWord" rotatedBoundingBox="17943,6309 17958,6309 17958,6324 17943,6324"/>
              </emma:interpretation>
            </emma:emma>
          </inkml:annotationXML>
          <inkml:trace contextRef="#ctx0" brushRef="#br0">0 0 0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18-04-04T10:52:04.177"/>
    </inkml:context>
    <inkml:brush xml:id="br0">
      <inkml:brushProperty name="width" value="0.05" units="cm"/>
      <inkml:brushProperty name="height" value="0.05" units="cm"/>
      <inkml:brushProperty name="color" value="#ED1C24"/>
      <inkml:brushProperty name="fitToCurve" value="1"/>
    </inkml:brush>
  </inkml:definitions>
  <inkml:traceGroup>
    <inkml:annotationXML>
      <emma:emma xmlns:emma="http://www.w3.org/2003/04/emma" version="1.0">
        <emma:interpretation id="{41668044-E227-4822-B82A-D5E83A87D989}" emma:medium="tactile" emma:mode="ink">
          <msink:context xmlns:msink="http://schemas.microsoft.com/ink/2010/main" type="writingRegion" rotatedBoundingBox="16243,13220 16701,15217 13128,16036 12670,14039"/>
        </emma:interpretation>
      </emma:emma>
    </inkml:annotationXML>
    <inkml:traceGroup>
      <inkml:annotationXML>
        <emma:emma xmlns:emma="http://www.w3.org/2003/04/emma" version="1.0">
          <emma:interpretation id="{1CC97C40-B231-419E-BED1-83FD17654BD9}" emma:medium="tactile" emma:mode="ink">
            <msink:context xmlns:msink="http://schemas.microsoft.com/ink/2010/main" type="paragraph" rotatedBoundingBox="16158,13240 16471,14115 16400,14140 16087,13265" alignmentLevel="1"/>
          </emma:interpretation>
        </emma:emma>
      </inkml:annotationXML>
      <inkml:traceGroup>
        <inkml:annotationXML>
          <emma:emma xmlns:emma="http://www.w3.org/2003/04/emma" version="1.0">
            <emma:interpretation id="{F6B4EBBE-F256-43FC-BC8E-407EE5D1791E}" emma:medium="tactile" emma:mode="ink">
              <msink:context xmlns:msink="http://schemas.microsoft.com/ink/2010/main" type="line" rotatedBoundingBox="16158,13240 16471,14115 16400,14140 16087,13265"/>
            </emma:interpretation>
          </emma:emma>
        </inkml:annotationXML>
        <inkml:traceGroup>
          <inkml:annotationXML>
            <emma:emma xmlns:emma="http://www.w3.org/2003/04/emma" version="1.0">
              <emma:interpretation id="{F8F19902-A8EF-4FA8-83D8-54C6231FD509}" emma:medium="tactile" emma:mode="ink">
                <msink:context xmlns:msink="http://schemas.microsoft.com/ink/2010/main" type="inkWord" rotatedBoundingBox="16158,13240 16471,14115 16400,14140 16087,13265">
                  <msink:destinationLink direction="with" ref="{6141D88E-6328-421F-B4D0-C9E1951D1C0D}"/>
                </msink:context>
              </emma:interpretation>
            </emma:emma>
          </inkml:annotationXML>
          <inkml:trace contextRef="#ctx0" brushRef="#br0">3280-1297 0,'0'54'438,"0"-27"-391,0 0 0,0 0 15,27 0-62,-27 0 78,0 0-31,0 0-31,0 0 46,0 0-46,27 0 31,0 0-16,-27 0 16,27 0-32,-27 0 17,54 0-17,-54 0 1,0 0 31,0 0-16,0 0 32,0 0-48,27 27 1,-27-27 46,0 0-30,0 0 30,27-27-62,0 27 63,0 0 62,-27 0-110,0 0 32,0 0 0,0 0 0</inkml:trace>
        </inkml:traceGroup>
      </inkml:traceGroup>
    </inkml:traceGroup>
    <inkml:traceGroup>
      <inkml:annotationXML>
        <emma:emma xmlns:emma="http://www.w3.org/2003/04/emma" version="1.0">
          <emma:interpretation id="{A6BBD228-F4CD-4613-BD50-10E447B6B72C}" emma:medium="tactile" emma:mode="ink">
            <msink:context xmlns:msink="http://schemas.microsoft.com/ink/2010/main" type="paragraph" rotatedBoundingBox="12889,14537 13227,16013 13128,16036 12789,14559" alignmentLevel="2"/>
          </emma:interpretation>
        </emma:emma>
      </inkml:annotationXML>
      <inkml:traceGroup>
        <inkml:annotationXML>
          <emma:emma xmlns:emma="http://www.w3.org/2003/04/emma" version="1.0">
            <emma:interpretation id="{805D60FF-5D42-46D0-83DB-6A96BDD3312B}" emma:medium="tactile" emma:mode="ink">
              <msink:context xmlns:msink="http://schemas.microsoft.com/ink/2010/main" type="line" rotatedBoundingBox="12888,14537 13227,16013 13128,16036 12789,14559"/>
            </emma:interpretation>
          </emma:emma>
        </inkml:annotationXML>
        <inkml:traceGroup>
          <inkml:annotationXML>
            <emma:emma xmlns:emma="http://www.w3.org/2003/04/emma" version="1.0">
              <emma:interpretation id="{EEFBD7AE-2B56-4E0F-BE8A-E909C910A915}" emma:medium="tactile" emma:mode="ink">
                <msink:context xmlns:msink="http://schemas.microsoft.com/ink/2010/main" type="inkWord" rotatedBoundingBox="12888,14537 13227,16013 13128,16036 12789,14559"/>
              </emma:interpretation>
            </emma:emma>
          </inkml:annotationXML>
          <inkml:trace contextRef="#ctx0" brushRef="#br0" timeOffset="-83168.7897">11 0 0,'0'27'282,"0"0"-251,0 0 0,0 0 110,0 0-94,0 0-32,0 0 1,0 0 78,0 0-63,0 0 0,0 0 110,0 0-110,0 0-15,27 0-1,0 0 32,-27 0 0,0 0 16,0 0-32,0 0-16,0 0 1,0 0 15,0 0 126,0 0-142,0 0 1,27 0 15,-27 27 110,0-27-126,0 27 32,27-27 125,-27 0-141,0 0-15,27 0-16,-27 28 156,27-28-140,-27 0 46,0 0 32,0 0-63,27 0 32,-27 0-63,27 0 172,-27 27-141,27-54-15,-27 27 15,27 0 141,0 0-47,-27 0-94,0 0 16,0 0-32,0 0 126,0 0-78,0 0-48,0 0 313</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18-04-04T10:51:53.256"/>
    </inkml:context>
    <inkml:brush xml:id="br0">
      <inkml:brushProperty name="width" value="0.05" units="cm"/>
      <inkml:brushProperty name="height" value="0.05" units="cm"/>
      <inkml:brushProperty name="color" value="#ED1C24"/>
      <inkml:brushProperty name="fitToCurve" value="1"/>
    </inkml:brush>
  </inkml:definitions>
  <inkml:traceGroup>
    <inkml:annotationXML>
      <emma:emma xmlns:emma="http://www.w3.org/2003/04/emma" version="1.0">
        <emma:interpretation id="{7A52FA5C-E7BF-4A3C-B40A-8523B4F13AC9}" emma:medium="tactile" emma:mode="ink">
          <msink:context xmlns:msink="http://schemas.microsoft.com/ink/2010/main" type="inkDrawing" rotatedBoundingBox="11317,5363 11931,5220 11943,5269 11329,5412" shapeName="Other">
            <msink:destinationLink direction="with" ref="{19611AD3-C09C-4989-ABC7-25A12F8DDB40}"/>
          </msink:context>
        </emma:interpretation>
      </emma:emma>
    </inkml:annotationXML>
    <inkml:trace contextRef="#ctx0" brushRef="#br0">77-27 0,'27'0'109,"0"0"-78,0 0 32,0 0 406,0 0-438,0 0 16,-27-27 0,27 27 15,1 0-31,-28-28 48,27 28-33,0 0 17,0 0-1,0 0 17,0-27-64,0 27 32,0 0 31,-27-27-62,54 27 62,-27 0-16,27 0 48,-27 0-79,27 0 47</inkml:trace>
  </inkml:traceGroup>
</inkml:ink>
</file>

<file path=ppt/ink/ink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18-04-04T10:51:48.673"/>
    </inkml:context>
    <inkml:brush xml:id="br0">
      <inkml:brushProperty name="width" value="0.05" units="cm"/>
      <inkml:brushProperty name="height" value="0.05" units="cm"/>
      <inkml:brushProperty name="color" value="#ED1C24"/>
      <inkml:brushProperty name="fitToCurve" value="1"/>
    </inkml:brush>
  </inkml:definitions>
  <inkml:traceGroup>
    <inkml:annotationXML>
      <emma:emma xmlns:emma="http://www.w3.org/2003/04/emma" version="1.0">
        <emma:interpretation id="{19611AD3-C09C-4989-ABC7-25A12F8DDB40}" emma:medium="tactile" emma:mode="ink">
          <msink:context xmlns:msink="http://schemas.microsoft.com/ink/2010/main" type="inkDrawing" rotatedBoundingBox="11252,8266 11293,5403 11362,5404 11321,8268" semanticType="callout" shapeName="Other">
            <msink:sourceLink direction="with" ref="{7A52FA5C-E7BF-4A3C-B40A-8523B4F13AC9}"/>
          </msink:context>
        </emma:interpretation>
      </emma:emma>
    </inkml:annotationXML>
    <inkml:trace contextRef="#ctx0" brushRef="#br0">77 0 0,'0'27'500,"0"0"-453,0 0 15,0 0 1,0 27 31,0-27-16,0 27 0,-27-27-62,27 27 93,0-27-78,0 0 0,0 0-31,0 0 141,0 0-94,0 0-16,0 0 0,0 0 32,0 0-16,0 0-16,0 0 16,0 0-16,0 0 94,0 0-109,0 0-1,0 0 17,0 0-32,0 0 31,0 0 16,0 0 15,0 0-30,0 0 30,0 0-46,0 0 15,0 0 125,0 0-140,0 0 124,0 0-93,0 0-31,0 0 15,0 27 32,0-26-16,0 26 15,0-27-46,0 27 31,0-27-32,0 27 1,0-27 62,0 27-47,0-27-15,0 0 15,0 0 0,0 0-31,0 0 110,0 0-32,0 0-31,0 0-32,0 0 32,0 0 0,0 0-31,-27 0 15,27 0 31,0 0-46,0 0 15,0 0 1,0 0 46,0 0-31,0 0-1,0 0 1,0 0 63,0 27-95,0-27 1,0 0 0,0 0-1,0 0 16,0 0 63,0 0-47,0 0-16,0 0-15,0 0 0,0 0 46,0 27 1,0-26-1,0 26 79,0-27-126,0 0 63,0 0-62,0 0 0,0 0 15,0 0-31,0 0 62,0 27 1,0-27-47,0 0 109,27-27 250,0 0-375,-27 27 453</inkml:trace>
  </inkml:traceGroup>
</inkml:ink>
</file>

<file path=ppt/ink/ink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18-04-04T10:51:59.435"/>
    </inkml:context>
    <inkml:brush xml:id="br0">
      <inkml:brushProperty name="width" value="0.05" units="cm"/>
      <inkml:brushProperty name="height" value="0.05" units="cm"/>
      <inkml:brushProperty name="color" value="#ED1C24"/>
      <inkml:brushProperty name="fitToCurve" value="1"/>
    </inkml:brush>
  </inkml:definitions>
  <inkml:traceGroup>
    <inkml:annotationXML>
      <emma:emma xmlns:emma="http://www.w3.org/2003/04/emma" version="1.0">
        <emma:interpretation id="{6141D88E-6328-421F-B4D0-C9E1951D1C0D}" emma:medium="tactile" emma:mode="ink">
          <msink:context xmlns:msink="http://schemas.microsoft.com/ink/2010/main" type="inkDrawing" rotatedBoundingBox="15525,9100 17326,8594 17418,8924 15618,9430" semanticType="callout" shapeName="Other">
            <msink:sourceLink direction="with" ref="{F8F19902-A8EF-4FA8-83D8-54C6231FD509}"/>
          </msink:context>
        </emma:interpretation>
      </emma:emma>
    </inkml:annotationXML>
    <inkml:trace contextRef="#ctx0" brushRef="#br0">1783 11 0,'0'27'172,"-27"-27"-109,0 0-48,0 0 48,0 0 30,27 27-61,-27-27 15,0 0 46,-27 0-15,27 0 1,-27 0-17,27 0 16,-27 0 16,27 0-16,0 0 31,0 0-30,0 0-33,0 0 1,0 0-15,0 0 93,0 0-32,0 0-30,0 0 46,0 0-78,0 0 32,0 0 31,0 0-32,0-54-46,-1 54 46,1 0-30,0 0-17,0 0 32,0 0 0,0 0 109,0 0-109,0 0-31,0 0 46,27 27-62,-27 0 16,0-27 46,0 0-30,27 27-17,-27-27 32,0 0-16,27 27 1,-27-27 30,0 27-46,27 0 31,-54 0-16,54 0-16,-27-27-15,27 27 16,-27-27 15,-27 27 47,27 28 1,0-55-64,0 27 16,0 0 16,0 0 31,0-27-31,0 27 63,0 0-95,0-27 48,27 27-48,-27-27 17,0 0-17,27 27 48,-27-27-32,0 0 32,0 27-32,0 0 47</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7088" cy="497047"/>
          </a:xfrm>
          <a:prstGeom prst="rect">
            <a:avLst/>
          </a:prstGeom>
          <a:noFill/>
          <a:ln w="9525">
            <a:noFill/>
            <a:miter lim="800000"/>
            <a:headEnd/>
            <a:tailEnd/>
          </a:ln>
          <a:effectLst/>
        </p:spPr>
        <p:txBody>
          <a:bodyPr vert="horz" wrap="square" lIns="92107" tIns="46054" rIns="92107" bIns="46054" numCol="1" anchor="t" anchorCtr="0" compatLnSpc="1">
            <a:prstTxWarp prst="textNoShape">
              <a:avLst/>
            </a:prstTxWarp>
          </a:bodyPr>
          <a:lstStyle>
            <a:lvl1pPr>
              <a:defRPr sz="1200">
                <a:latin typeface="Arial" pitchFamily="34" charset="0"/>
                <a:cs typeface="+mn-cs"/>
              </a:defRPr>
            </a:lvl1pPr>
          </a:lstStyle>
          <a:p>
            <a:pPr>
              <a:defRPr/>
            </a:pPr>
            <a:endParaRPr lang="lv-LV"/>
          </a:p>
        </p:txBody>
      </p:sp>
      <p:sp>
        <p:nvSpPr>
          <p:cNvPr id="4099" name="Rectangle 3"/>
          <p:cNvSpPr>
            <a:spLocks noGrp="1" noChangeArrowheads="1"/>
          </p:cNvSpPr>
          <p:nvPr>
            <p:ph type="dt" idx="1"/>
          </p:nvPr>
        </p:nvSpPr>
        <p:spPr bwMode="auto">
          <a:xfrm>
            <a:off x="3850587" y="0"/>
            <a:ext cx="2947088" cy="497047"/>
          </a:xfrm>
          <a:prstGeom prst="rect">
            <a:avLst/>
          </a:prstGeom>
          <a:noFill/>
          <a:ln w="9525">
            <a:noFill/>
            <a:miter lim="800000"/>
            <a:headEnd/>
            <a:tailEnd/>
          </a:ln>
          <a:effectLst/>
        </p:spPr>
        <p:txBody>
          <a:bodyPr vert="horz" wrap="square" lIns="92107" tIns="46054" rIns="92107" bIns="46054" numCol="1" anchor="t" anchorCtr="0" compatLnSpc="1">
            <a:prstTxWarp prst="textNoShape">
              <a:avLst/>
            </a:prstTxWarp>
          </a:bodyPr>
          <a:lstStyle>
            <a:lvl1pPr algn="r">
              <a:defRPr sz="1200">
                <a:latin typeface="Arial" pitchFamily="34" charset="0"/>
                <a:cs typeface="+mn-cs"/>
              </a:defRPr>
            </a:lvl1pPr>
          </a:lstStyle>
          <a:p>
            <a:pPr>
              <a:defRPr/>
            </a:pPr>
            <a:endParaRPr lang="lv-LV"/>
          </a:p>
        </p:txBody>
      </p:sp>
      <p:sp>
        <p:nvSpPr>
          <p:cNvPr id="12292"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609" y="4716383"/>
            <a:ext cx="5440046" cy="4468654"/>
          </a:xfrm>
          <a:prstGeom prst="rect">
            <a:avLst/>
          </a:prstGeom>
          <a:noFill/>
          <a:ln w="9525">
            <a:noFill/>
            <a:miter lim="800000"/>
            <a:headEnd/>
            <a:tailEnd/>
          </a:ln>
          <a:effectLst/>
        </p:spPr>
        <p:txBody>
          <a:bodyPr vert="horz" wrap="square" lIns="92107" tIns="46054" rIns="92107" bIns="46054" numCol="1" anchor="t" anchorCtr="0" compatLnSpc="1">
            <a:prstTxWarp prst="textNoShape">
              <a:avLst/>
            </a:prstTxWarp>
          </a:bodyPr>
          <a:lstStyle/>
          <a:p>
            <a:pPr lvl="0"/>
            <a:r>
              <a:rPr lang="lv-LV" noProof="0"/>
              <a:t>Click to edit Master text styles</a:t>
            </a:r>
          </a:p>
          <a:p>
            <a:pPr lvl="1"/>
            <a:r>
              <a:rPr lang="lv-LV" noProof="0"/>
              <a:t>Second level</a:t>
            </a:r>
          </a:p>
          <a:p>
            <a:pPr lvl="2"/>
            <a:r>
              <a:rPr lang="lv-LV" noProof="0"/>
              <a:t>Third level</a:t>
            </a:r>
          </a:p>
          <a:p>
            <a:pPr lvl="3"/>
            <a:r>
              <a:rPr lang="lv-LV" noProof="0"/>
              <a:t>Fourth level</a:t>
            </a:r>
          </a:p>
          <a:p>
            <a:pPr lvl="4"/>
            <a:r>
              <a:rPr lang="lv-LV" noProof="0"/>
              <a:t>Fifth level</a:t>
            </a:r>
          </a:p>
        </p:txBody>
      </p:sp>
      <p:sp>
        <p:nvSpPr>
          <p:cNvPr id="4102" name="Rectangle 6"/>
          <p:cNvSpPr>
            <a:spLocks noGrp="1" noChangeArrowheads="1"/>
          </p:cNvSpPr>
          <p:nvPr>
            <p:ph type="ftr" sz="quarter" idx="4"/>
          </p:nvPr>
        </p:nvSpPr>
        <p:spPr bwMode="auto">
          <a:xfrm>
            <a:off x="0" y="9431179"/>
            <a:ext cx="2947088" cy="497046"/>
          </a:xfrm>
          <a:prstGeom prst="rect">
            <a:avLst/>
          </a:prstGeom>
          <a:noFill/>
          <a:ln w="9525">
            <a:noFill/>
            <a:miter lim="800000"/>
            <a:headEnd/>
            <a:tailEnd/>
          </a:ln>
          <a:effectLst/>
        </p:spPr>
        <p:txBody>
          <a:bodyPr vert="horz" wrap="square" lIns="92107" tIns="46054" rIns="92107" bIns="46054" numCol="1" anchor="b" anchorCtr="0" compatLnSpc="1">
            <a:prstTxWarp prst="textNoShape">
              <a:avLst/>
            </a:prstTxWarp>
          </a:bodyPr>
          <a:lstStyle>
            <a:lvl1pPr>
              <a:defRPr sz="1200">
                <a:latin typeface="Arial" pitchFamily="34" charset="0"/>
                <a:cs typeface="+mn-cs"/>
              </a:defRPr>
            </a:lvl1pPr>
          </a:lstStyle>
          <a:p>
            <a:pPr>
              <a:defRPr/>
            </a:pPr>
            <a:endParaRPr lang="lv-LV"/>
          </a:p>
        </p:txBody>
      </p:sp>
      <p:sp>
        <p:nvSpPr>
          <p:cNvPr id="4103" name="Rectangle 7"/>
          <p:cNvSpPr>
            <a:spLocks noGrp="1" noChangeArrowheads="1"/>
          </p:cNvSpPr>
          <p:nvPr>
            <p:ph type="sldNum" sz="quarter" idx="5"/>
          </p:nvPr>
        </p:nvSpPr>
        <p:spPr bwMode="auto">
          <a:xfrm>
            <a:off x="3850587" y="9431179"/>
            <a:ext cx="2947088" cy="497046"/>
          </a:xfrm>
          <a:prstGeom prst="rect">
            <a:avLst/>
          </a:prstGeom>
          <a:noFill/>
          <a:ln w="9525">
            <a:noFill/>
            <a:miter lim="800000"/>
            <a:headEnd/>
            <a:tailEnd/>
          </a:ln>
          <a:effectLst/>
        </p:spPr>
        <p:txBody>
          <a:bodyPr vert="horz" wrap="square" lIns="92107" tIns="46054" rIns="92107" bIns="46054" numCol="1" anchor="b" anchorCtr="0" compatLnSpc="1">
            <a:prstTxWarp prst="textNoShape">
              <a:avLst/>
            </a:prstTxWarp>
          </a:bodyPr>
          <a:lstStyle>
            <a:lvl1pPr algn="r">
              <a:defRPr sz="1200">
                <a:latin typeface="Arial" pitchFamily="34" charset="0"/>
                <a:cs typeface="+mn-cs"/>
              </a:defRPr>
            </a:lvl1pPr>
          </a:lstStyle>
          <a:p>
            <a:pPr>
              <a:defRPr/>
            </a:pPr>
            <a:fld id="{7730DBD7-0DBB-4DE8-B929-9DA8187B1C0D}" type="slidenum">
              <a:rPr lang="lv-LV"/>
              <a:pPr>
                <a:defRPr/>
              </a:pPr>
              <a:t>‹#›</a:t>
            </a:fld>
            <a:endParaRPr lang="lv-LV"/>
          </a:p>
        </p:txBody>
      </p:sp>
    </p:spTree>
    <p:extLst>
      <p:ext uri="{BB962C8B-B14F-4D97-AF65-F5344CB8AC3E}">
        <p14:creationId xmlns:p14="http://schemas.microsoft.com/office/powerpoint/2010/main" val="96037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lv-LV">
              <a:latin typeface="Arial" charset="0"/>
            </a:endParaRPr>
          </a:p>
        </p:txBody>
      </p:sp>
      <p:sp>
        <p:nvSpPr>
          <p:cNvPr id="15363" name="Slide Number Placeholder 3"/>
          <p:cNvSpPr>
            <a:spLocks noGrp="1"/>
          </p:cNvSpPr>
          <p:nvPr>
            <p:ph type="sldNum" sz="quarter" idx="5"/>
          </p:nvPr>
        </p:nvSpPr>
        <p:spPr>
          <a:noFill/>
        </p:spPr>
        <p:txBody>
          <a:bodyPr/>
          <a:lstStyle/>
          <a:p>
            <a:fld id="{00CA3F77-1AB7-4A99-A670-561B3F24529C}" type="slidenum">
              <a:rPr lang="lv-LV" smtClean="0">
                <a:latin typeface="Arial" charset="0"/>
                <a:cs typeface="Arial" charset="0"/>
              </a:rPr>
              <a:pPr/>
              <a:t>1</a:t>
            </a:fld>
            <a:endParaRPr lang="lv-LV">
              <a:latin typeface="Arial" charset="0"/>
              <a:cs typeface="Arial" charset="0"/>
            </a:endParaRPr>
          </a:p>
        </p:txBody>
      </p:sp>
    </p:spTree>
    <p:extLst>
      <p:ext uri="{BB962C8B-B14F-4D97-AF65-F5344CB8AC3E}">
        <p14:creationId xmlns:p14="http://schemas.microsoft.com/office/powerpoint/2010/main" val="9113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29</a:t>
            </a:fld>
            <a:endParaRPr lang="lv-LV"/>
          </a:p>
        </p:txBody>
      </p:sp>
    </p:spTree>
    <p:extLst>
      <p:ext uri="{BB962C8B-B14F-4D97-AF65-F5344CB8AC3E}">
        <p14:creationId xmlns:p14="http://schemas.microsoft.com/office/powerpoint/2010/main" val="352100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30</a:t>
            </a:fld>
            <a:endParaRPr lang="lv-LV"/>
          </a:p>
        </p:txBody>
      </p:sp>
    </p:spTree>
    <p:extLst>
      <p:ext uri="{BB962C8B-B14F-4D97-AF65-F5344CB8AC3E}">
        <p14:creationId xmlns:p14="http://schemas.microsoft.com/office/powerpoint/2010/main" val="305199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31</a:t>
            </a:fld>
            <a:endParaRPr lang="lv-LV"/>
          </a:p>
        </p:txBody>
      </p:sp>
    </p:spTree>
    <p:extLst>
      <p:ext uri="{BB962C8B-B14F-4D97-AF65-F5344CB8AC3E}">
        <p14:creationId xmlns:p14="http://schemas.microsoft.com/office/powerpoint/2010/main" val="322288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32</a:t>
            </a:fld>
            <a:endParaRPr lang="lv-LV"/>
          </a:p>
        </p:txBody>
      </p:sp>
    </p:spTree>
    <p:extLst>
      <p:ext uri="{BB962C8B-B14F-4D97-AF65-F5344CB8AC3E}">
        <p14:creationId xmlns:p14="http://schemas.microsoft.com/office/powerpoint/2010/main" val="181743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36</a:t>
            </a:fld>
            <a:endParaRPr lang="lv-LV"/>
          </a:p>
        </p:txBody>
      </p:sp>
    </p:spTree>
    <p:extLst>
      <p:ext uri="{BB962C8B-B14F-4D97-AF65-F5344CB8AC3E}">
        <p14:creationId xmlns:p14="http://schemas.microsoft.com/office/powerpoint/2010/main" val="344588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7730DBD7-0DBB-4DE8-B929-9DA8187B1C0D}" type="slidenum">
              <a:rPr lang="lv-LV" smtClean="0"/>
              <a:pPr>
                <a:defRPr/>
              </a:pPr>
              <a:t>37</a:t>
            </a:fld>
            <a:endParaRPr lang="lv-LV"/>
          </a:p>
        </p:txBody>
      </p:sp>
    </p:spTree>
    <p:extLst>
      <p:ext uri="{BB962C8B-B14F-4D97-AF65-F5344CB8AC3E}">
        <p14:creationId xmlns:p14="http://schemas.microsoft.com/office/powerpoint/2010/main" val="355116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38</a:t>
            </a:fld>
            <a:endParaRPr lang="lv-LV"/>
          </a:p>
        </p:txBody>
      </p:sp>
    </p:spTree>
    <p:extLst>
      <p:ext uri="{BB962C8B-B14F-4D97-AF65-F5344CB8AC3E}">
        <p14:creationId xmlns:p14="http://schemas.microsoft.com/office/powerpoint/2010/main" val="1235787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39</a:t>
            </a:fld>
            <a:endParaRPr lang="lv-LV"/>
          </a:p>
        </p:txBody>
      </p:sp>
    </p:spTree>
    <p:extLst>
      <p:ext uri="{BB962C8B-B14F-4D97-AF65-F5344CB8AC3E}">
        <p14:creationId xmlns:p14="http://schemas.microsoft.com/office/powerpoint/2010/main" val="396440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a:t>
            </a:fld>
            <a:endParaRPr lang="lv-LV"/>
          </a:p>
        </p:txBody>
      </p:sp>
    </p:spTree>
    <p:extLst>
      <p:ext uri="{BB962C8B-B14F-4D97-AF65-F5344CB8AC3E}">
        <p14:creationId xmlns:p14="http://schemas.microsoft.com/office/powerpoint/2010/main" val="128825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7730DBD7-0DBB-4DE8-B929-9DA8187B1C0D}" type="slidenum">
              <a:rPr lang="lv-LV" smtClean="0"/>
              <a:pPr>
                <a:defRPr/>
              </a:pPr>
              <a:t>3</a:t>
            </a:fld>
            <a:endParaRPr lang="lv-LV"/>
          </a:p>
        </p:txBody>
      </p:sp>
      <p:graphicFrame>
        <p:nvGraphicFramePr>
          <p:cNvPr id="5" name="Chart 4"/>
          <p:cNvGraphicFramePr>
            <a:graphicFrameLocks/>
          </p:cNvGraphicFramePr>
          <p:nvPr>
            <p:extLst/>
          </p:nvPr>
        </p:nvGraphicFramePr>
        <p:xfrm>
          <a:off x="374501" y="5178516"/>
          <a:ext cx="5981700" cy="41712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023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14</a:t>
            </a:fld>
            <a:endParaRPr lang="lv-LV" dirty="0"/>
          </a:p>
        </p:txBody>
      </p:sp>
    </p:spTree>
    <p:extLst>
      <p:ext uri="{BB962C8B-B14F-4D97-AF65-F5344CB8AC3E}">
        <p14:creationId xmlns:p14="http://schemas.microsoft.com/office/powerpoint/2010/main" val="136097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defTabSz="914583">
              <a:defRPr/>
            </a:pPr>
            <a:r>
              <a:rPr lang="lv-LV" dirty="0"/>
              <a:t>Pamatojoties uz VAS “Latvijas Valsts ceļi” (turpmāk – LVC) 06.09.2016. vēstules Nr.2.3/4390  “Par Valsts autoceļu sakārtošanas programmu 2017. – 2023. gadam” lūgumu, iesniegt līdz 20 prioritātēm katrā autoceļu grupā. Plānošanas reģioni sagatavoja un iesniedza sekojošo informāciju:</a:t>
            </a:r>
          </a:p>
          <a:p>
            <a:pPr defTabSz="914583">
              <a:defRPr/>
            </a:pPr>
            <a:endParaRPr lang="lv-LV" dirty="0"/>
          </a:p>
          <a:p>
            <a:pPr defTabSz="914583">
              <a:defRPr/>
            </a:pPr>
            <a:r>
              <a:rPr lang="lv-LV" dirty="0"/>
              <a:t>Ņemot vērā plānošanas reģionos prioritātes LVC 2017.-2019.g. plāno sakārtot (t.sk.: jau sakārtoja) 29% no iesniegtajiem prioritārajiem autoceļu posmiem. </a:t>
            </a:r>
          </a:p>
          <a:p>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23</a:t>
            </a:fld>
            <a:endParaRPr lang="lv-LV"/>
          </a:p>
        </p:txBody>
      </p:sp>
    </p:spTree>
    <p:extLst>
      <p:ext uri="{BB962C8B-B14F-4D97-AF65-F5344CB8AC3E}">
        <p14:creationId xmlns:p14="http://schemas.microsoft.com/office/powerpoint/2010/main" val="84584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25</a:t>
            </a:fld>
            <a:endParaRPr lang="lv-LV"/>
          </a:p>
        </p:txBody>
      </p:sp>
    </p:spTree>
    <p:extLst>
      <p:ext uri="{BB962C8B-B14F-4D97-AF65-F5344CB8AC3E}">
        <p14:creationId xmlns:p14="http://schemas.microsoft.com/office/powerpoint/2010/main" val="110943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Autoceļš atbilst likuma </a:t>
            </a:r>
            <a:r>
              <a:rPr lang="lv-LV" i="1" dirty="0"/>
              <a:t>„Par autoceļiem” </a:t>
            </a:r>
            <a:r>
              <a:rPr lang="lv-LV" dirty="0"/>
              <a:t>3. panta 3. daļai – attiecīgi tas novada</a:t>
            </a:r>
          </a:p>
          <a:p>
            <a:r>
              <a:rPr lang="lv-LV" dirty="0"/>
              <a:t>administratīvos centrus savieno ar novada pilsētām, novada apdzīvotām teritorijām, kurās</a:t>
            </a:r>
          </a:p>
          <a:p>
            <a:r>
              <a:rPr lang="lv-LV" dirty="0"/>
              <a:t>atrodas pagastu pārvaldes, ciemiem vai citiem valsts autoceļiem vai savā starpā atsevišķu</a:t>
            </a:r>
          </a:p>
          <a:p>
            <a:r>
              <a:rPr lang="lv-LV" dirty="0"/>
              <a:t>novadu administratīvos centrus</a:t>
            </a:r>
          </a:p>
          <a:p>
            <a:endParaRPr lang="lv-LV" b="1" dirty="0"/>
          </a:p>
          <a:p>
            <a:r>
              <a:rPr lang="lv-LV" b="1" dirty="0"/>
              <a:t>Primārie kritēriji:</a:t>
            </a:r>
          </a:p>
          <a:p>
            <a:r>
              <a:rPr lang="lv-LV" dirty="0"/>
              <a:t>1. </a:t>
            </a:r>
            <a:r>
              <a:rPr lang="lv-LV" b="1" i="1" dirty="0"/>
              <a:t>V ceļa atrašanās vienā vai vairāku novadu teritorijās </a:t>
            </a:r>
            <a:r>
              <a:rPr lang="lv-LV" dirty="0"/>
              <a:t>– ja mazāk nekā 90% V ceļa</a:t>
            </a:r>
          </a:p>
          <a:p>
            <a:r>
              <a:rPr lang="lv-LV" dirty="0"/>
              <a:t>maršruta kopgaruma atrodas viena novada teritorijā, to nav racionāli nodot šī novada</a:t>
            </a:r>
          </a:p>
          <a:p>
            <a:r>
              <a:rPr lang="lv-LV" dirty="0"/>
              <a:t>pašvaldības pārvaldībā. Autoceļa sadalīšana pa novadiem šādā gadījumā nav racionāla, jo</a:t>
            </a:r>
          </a:p>
          <a:p>
            <a:r>
              <a:rPr lang="lv-LV" dirty="0"/>
              <a:t>potenciāli var sarežģīt ceļa pārvaldīšanu un uzturēšanu;</a:t>
            </a:r>
          </a:p>
          <a:p>
            <a:r>
              <a:rPr lang="lv-LV" dirty="0"/>
              <a:t>2. </a:t>
            </a:r>
            <a:r>
              <a:rPr lang="lv-LV" b="1" i="1" dirty="0"/>
              <a:t>Piekļuves nodrošināšana izglītības iestādēm </a:t>
            </a:r>
            <a:r>
              <a:rPr lang="lv-LV" dirty="0"/>
              <a:t>– autoceļos, kas nodrošina piekļuvi izglītības</a:t>
            </a:r>
          </a:p>
          <a:p>
            <a:r>
              <a:rPr lang="lv-LV" dirty="0"/>
              <a:t>iestādēm, nav paredzēts ieguldīt Eiropas Savienības (ES) fondu finansējumu [24., 25., 26.],</a:t>
            </a:r>
          </a:p>
          <a:p>
            <a:r>
              <a:rPr lang="lv-LV" dirty="0"/>
              <a:t>bet dotie ceļi ir valstij stratēģiski nozīmīgi, tādēļ to finansējumu paredzēt no vietējo</a:t>
            </a:r>
          </a:p>
          <a:p>
            <a:r>
              <a:rPr lang="lv-LV" dirty="0"/>
              <a:t>pašvaldību līdzekļiem nav racionāli.</a:t>
            </a:r>
          </a:p>
          <a:p>
            <a:r>
              <a:rPr lang="lv-LV" b="1" dirty="0"/>
              <a:t>Sekundārie kritēriji:</a:t>
            </a:r>
          </a:p>
          <a:p>
            <a:r>
              <a:rPr lang="lv-LV" dirty="0"/>
              <a:t>1. </a:t>
            </a:r>
            <a:r>
              <a:rPr lang="lv-LV" b="1" i="1" dirty="0"/>
              <a:t>Piekļuves nodrošināšana valstij stratēģiski svarīgiem objektiem </a:t>
            </a:r>
            <a:r>
              <a:rPr lang="lv-LV" dirty="0"/>
              <a:t>– V ceļus, kas</a:t>
            </a:r>
          </a:p>
          <a:p>
            <a:r>
              <a:rPr lang="lv-LV" dirty="0"/>
              <a:t>nodrošina piekļuvi valstiski nozīmīgiem valsts drošību un aizsardzību nodrošinošiem</a:t>
            </a:r>
          </a:p>
          <a:p>
            <a:r>
              <a:rPr lang="lv-LV" dirty="0"/>
              <a:t>objektiem (piemēram, robežkontroles punktiem, dzelzceļa stacijām, lidlaukiem u.</a:t>
            </a:r>
          </a:p>
          <a:p>
            <a:r>
              <a:rPr lang="lv-LV" dirty="0"/>
              <a:t>tml.), kā arī kultūras un tūrisma centriem rekomendēts saglabāt valsts pārvaldē;</a:t>
            </a:r>
          </a:p>
          <a:p>
            <a:r>
              <a:rPr lang="lv-LV" dirty="0"/>
              <a:t>2. </a:t>
            </a:r>
            <a:r>
              <a:rPr lang="lv-LV" b="1" i="1" dirty="0"/>
              <a:t>Sabiedriskā un skolēnu transporta nodrošināšana </a:t>
            </a:r>
            <a:r>
              <a:rPr lang="lv-LV" dirty="0"/>
              <a:t>– ja pa V ceļu tiek nodrošināta</a:t>
            </a:r>
          </a:p>
          <a:p>
            <a:r>
              <a:rPr lang="sv-SE" dirty="0"/>
              <a:t>intensīva starpnovadu sabiedriskā vai skolēnu transporta kustība, tas pilda ne tikai</a:t>
            </a:r>
          </a:p>
          <a:p>
            <a:r>
              <a:rPr lang="lv-LV" dirty="0"/>
              <a:t>atsevišķa novada, bet arī reģionālā līmenī svarīgu savienošanas funkciju, tādēļ</a:t>
            </a:r>
          </a:p>
          <a:p>
            <a:r>
              <a:rPr lang="lv-LV" dirty="0"/>
              <a:t>rekomendēts to saglabāt valsts pārvaldē;</a:t>
            </a:r>
          </a:p>
          <a:p>
            <a:r>
              <a:rPr lang="lv-LV" dirty="0"/>
              <a:t>3. </a:t>
            </a:r>
            <a:r>
              <a:rPr lang="lv-LV" b="1" i="1" dirty="0"/>
              <a:t>Normatīvā atbilstība likumā „Par autoceļiem” norādītajai V ceļu definīcijai </a:t>
            </a:r>
            <a:r>
              <a:rPr lang="lv-LV" dirty="0"/>
              <a:t>–</a:t>
            </a:r>
          </a:p>
          <a:p>
            <a:r>
              <a:rPr lang="lv-LV" dirty="0"/>
              <a:t>normatīvi par V ceļu uzskatāms autoceļš, kas atbilst tā definējumam atbilstošajos</a:t>
            </a:r>
          </a:p>
          <a:p>
            <a:r>
              <a:rPr lang="lv-LV" dirty="0"/>
              <a:t>likumdošanas aktos, tādēļ likuma normām atbilstošo autoceļu rekomendēts saglabāt</a:t>
            </a:r>
          </a:p>
          <a:p>
            <a:r>
              <a:rPr lang="lv-LV" dirty="0"/>
              <a:t>valsts pārvaldē;</a:t>
            </a:r>
          </a:p>
          <a:p>
            <a:r>
              <a:rPr lang="lv-LV" dirty="0"/>
              <a:t>4. </a:t>
            </a:r>
            <a:r>
              <a:rPr lang="lv-LV" b="1" i="1" dirty="0"/>
              <a:t>V ceļa noslogojums </a:t>
            </a:r>
            <a:r>
              <a:rPr lang="lv-LV" dirty="0"/>
              <a:t>– ja V ceļš ir maz noslogots (GVDI&lt;100 trl/dnn), tā pārvaldību</a:t>
            </a:r>
          </a:p>
          <a:p>
            <a:r>
              <a:rPr lang="lv-LV" dirty="0"/>
              <a:t>un uzturēšanu efektīvāk un saimnieciski izdevīgāk atkarībā no vietējiem apstākļiem</a:t>
            </a:r>
          </a:p>
          <a:p>
            <a:r>
              <a:rPr lang="lv-LV" dirty="0"/>
              <a:t>(uzturēšanas reakcijas laiks, vietējas nozīmes skolēnu pārvadājumi) spēj nodrošināt</a:t>
            </a:r>
          </a:p>
          <a:p>
            <a:r>
              <a:rPr lang="lv-LV" dirty="0"/>
              <a:t>vietējā pašvaldība novada līmenī, tādēļ autoceļu rekomendēts atstāt valsts pārvaldībā,</a:t>
            </a:r>
          </a:p>
          <a:p>
            <a:r>
              <a:rPr lang="lv-LV" dirty="0"/>
              <a:t>ja tā noslogojums pārsniedz 100 transportlīdzekļus diennaktī (GVDI&gt;100 trl/dnn).</a:t>
            </a:r>
          </a:p>
          <a:p>
            <a:r>
              <a:rPr lang="lv-LV" dirty="0"/>
              <a:t>Izvērtējot katra autoceļa piederību, analizēti V ceļu maršruti kopumā – V ceļi nav dalīti pa</a:t>
            </a:r>
          </a:p>
          <a:p>
            <a:r>
              <a:rPr lang="lv-LV" dirty="0"/>
              <a:t>posmiem. </a:t>
            </a:r>
          </a:p>
          <a:p>
            <a:r>
              <a:rPr lang="lv-LV" dirty="0"/>
              <a:t>Izpētes ietvaros izvirzītie kritēriji iedalīti </a:t>
            </a:r>
            <a:r>
              <a:rPr lang="lv-LV" i="1" dirty="0"/>
              <a:t>primārajos kritērijos </a:t>
            </a:r>
            <a:r>
              <a:rPr lang="lv-LV" dirty="0"/>
              <a:t>un </a:t>
            </a:r>
            <a:r>
              <a:rPr lang="lv-LV" i="1" dirty="0"/>
              <a:t>sekundārajos kritērijos</a:t>
            </a:r>
            <a:r>
              <a:rPr lang="lv-LV" dirty="0"/>
              <a:t>.</a:t>
            </a:r>
          </a:p>
          <a:p>
            <a:r>
              <a:rPr lang="lv-LV" dirty="0"/>
              <a:t>Izpētē pieņemts sekojošs kritēriju pielietojuma </a:t>
            </a:r>
            <a:r>
              <a:rPr lang="lv-LV" b="1" dirty="0"/>
              <a:t>vispārīgais algoritms</a:t>
            </a:r>
            <a:r>
              <a:rPr lang="lv-LV" dirty="0"/>
              <a:t>:</a:t>
            </a:r>
          </a:p>
          <a:p>
            <a:r>
              <a:rPr lang="lv-LV" dirty="0"/>
              <a:t>1. Ja kaut viens no primārajiem kritērijiem izpildās, autoceļu rekomendēts saglabāt valsts</a:t>
            </a:r>
          </a:p>
          <a:p>
            <a:r>
              <a:rPr lang="lv-LV" dirty="0"/>
              <a:t>pārvaldībā.</a:t>
            </a:r>
          </a:p>
          <a:p>
            <a:r>
              <a:rPr lang="lv-LV" dirty="0"/>
              <a:t>2. Ja abi primārie kritērijiem neizpildās, tiek izvērtēta autoceļa atbilstība sekundārajiem</a:t>
            </a:r>
          </a:p>
          <a:p>
            <a:r>
              <a:rPr lang="lv-LV" dirty="0"/>
              <a:t>kritērijiem.</a:t>
            </a:r>
          </a:p>
          <a:p>
            <a:r>
              <a:rPr lang="lv-LV" dirty="0"/>
              <a:t>3. Ja vienlaikus izpildās 2 sekundārie kritēriji, tad arī šajā gadījumā autoceļu rekomendēts</a:t>
            </a:r>
          </a:p>
          <a:p>
            <a:r>
              <a:rPr lang="lv-LV" dirty="0"/>
              <a:t>saglabāt valsts pārvaldībā.</a:t>
            </a:r>
          </a:p>
          <a:p>
            <a:r>
              <a:rPr lang="lv-LV" dirty="0"/>
              <a:t>4. Visos citos gadījumos autoceļu paredzēts nodot atbilstošā novada pašvaldībai.</a:t>
            </a:r>
          </a:p>
          <a:p>
            <a:endParaRPr lang="lv-LV" dirty="0"/>
          </a:p>
          <a:p>
            <a:r>
              <a:rPr lang="lv-LV" b="1" dirty="0"/>
              <a:t>Ir arī izņēmumi. Tika ņemti vērā gan pašvaldību, gan LVC nodaļu komentāri.</a:t>
            </a:r>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26</a:t>
            </a:fld>
            <a:endParaRPr lang="lv-LV"/>
          </a:p>
        </p:txBody>
      </p:sp>
    </p:spTree>
    <p:extLst>
      <p:ext uri="{BB962C8B-B14F-4D97-AF65-F5344CB8AC3E}">
        <p14:creationId xmlns:p14="http://schemas.microsoft.com/office/powerpoint/2010/main" val="308068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27</a:t>
            </a:fld>
            <a:endParaRPr lang="lv-LV"/>
          </a:p>
        </p:txBody>
      </p:sp>
    </p:spTree>
    <p:extLst>
      <p:ext uri="{BB962C8B-B14F-4D97-AF65-F5344CB8AC3E}">
        <p14:creationId xmlns:p14="http://schemas.microsoft.com/office/powerpoint/2010/main" val="55512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28</a:t>
            </a:fld>
            <a:endParaRPr lang="lv-LV"/>
          </a:p>
        </p:txBody>
      </p:sp>
    </p:spTree>
    <p:extLst>
      <p:ext uri="{BB962C8B-B14F-4D97-AF65-F5344CB8AC3E}">
        <p14:creationId xmlns:p14="http://schemas.microsoft.com/office/powerpoint/2010/main" val="1996307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2286001"/>
            <a:ext cx="5855208" cy="1470025"/>
          </a:xfrm>
        </p:spPr>
        <p:txBody>
          <a:bodyPr anchor="t"/>
          <a:lstStyle>
            <a:lvl1pPr algn="r">
              <a:defRPr b="1" cap="small" baseline="0">
                <a:solidFill>
                  <a:schemeClr val="tx1">
                    <a:lumMod val="75000"/>
                    <a:lumOff val="25000"/>
                  </a:schemeClr>
                </a:solidFill>
                <a:latin typeface="Arial Narrow" pitchFamily="34" charset="0"/>
              </a:defRPr>
            </a:lvl1pPr>
          </a:lstStyle>
          <a:p>
            <a:r>
              <a:rPr lang="en-US" dirty="0"/>
              <a:t>Click to edit Master title style</a:t>
            </a:r>
          </a:p>
        </p:txBody>
      </p:sp>
      <p:sp>
        <p:nvSpPr>
          <p:cNvPr id="3" name="Subtitle 2"/>
          <p:cNvSpPr>
            <a:spLocks noGrp="1"/>
          </p:cNvSpPr>
          <p:nvPr>
            <p:ph type="subTitle" idx="1"/>
          </p:nvPr>
        </p:nvSpPr>
        <p:spPr>
          <a:xfrm>
            <a:off x="2915816" y="4038600"/>
            <a:ext cx="5819112" cy="990600"/>
          </a:xfrm>
        </p:spPr>
        <p:txBody>
          <a:bodyPr>
            <a:normAutofit/>
          </a:bodyPr>
          <a:lstStyle>
            <a:lvl1pPr marL="0" indent="0" algn="r">
              <a:buNone/>
              <a:defRPr sz="2000" b="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55650" y="6453188"/>
            <a:ext cx="2133600" cy="365125"/>
          </a:xfrm>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3" name="Footer Placeholder 4"/>
          <p:cNvSpPr>
            <a:spLocks noGrp="1"/>
          </p:cNvSpPr>
          <p:nvPr>
            <p:ph type="ftr" sz="quarter" idx="11"/>
          </p:nvPr>
        </p:nvSpPr>
        <p:spPr>
          <a:xfrm>
            <a:off x="3348038" y="6453188"/>
            <a:ext cx="2895600" cy="365125"/>
          </a:xfrm>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4" name="Slide Number Placeholder 5"/>
          <p:cNvSpPr>
            <a:spLocks noGrp="1"/>
          </p:cNvSpPr>
          <p:nvPr>
            <p:ph type="sldNum" sz="quarter" idx="12"/>
          </p:nvPr>
        </p:nvSpPr>
        <p:spPr>
          <a:xfrm>
            <a:off x="6705600" y="6453188"/>
            <a:ext cx="2133600" cy="365125"/>
          </a:xfrm>
        </p:spPr>
        <p:txBody>
          <a:bodyPr/>
          <a:lstStyle>
            <a:lvl1pPr fontAlgn="base">
              <a:spcBef>
                <a:spcPct val="0"/>
              </a:spcBef>
              <a:spcAft>
                <a:spcPct val="0"/>
              </a:spcAft>
              <a:defRPr>
                <a:latin typeface="Arial Narrow" pitchFamily="34" charset="0"/>
              </a:defRPr>
            </a:lvl1pPr>
          </a:lstStyle>
          <a:p>
            <a:pPr>
              <a:defRPr/>
            </a:pPr>
            <a:fld id="{823725FA-7624-4E64-A5F1-3FB69317BF49}" type="slidenum">
              <a:rPr lang="en-US"/>
              <a:pPr>
                <a:defRPr/>
              </a:pPr>
              <a:t>‹#›</a:t>
            </a:fld>
            <a:endParaRPr lang="en-US" dirty="0"/>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Arial Narrow" pitchFamily="34" charset="0"/>
              </a:defRPr>
            </a:lvl1pPr>
            <a:lvl2pPr>
              <a:defRPr sz="2800">
                <a:latin typeface="Arial Narrow" pitchFamily="34" charset="0"/>
              </a:defRPr>
            </a:lvl2pPr>
            <a:lvl3pPr>
              <a:defRPr sz="2400">
                <a:latin typeface="Arial Narrow" pitchFamily="34" charset="0"/>
              </a:defRPr>
            </a:lvl3pPr>
            <a:lvl4pPr>
              <a:defRPr sz="2400">
                <a:latin typeface="Arial Narrow" pitchFamily="34" charset="0"/>
              </a:defRPr>
            </a:lvl4pPr>
            <a:lvl5pPr>
              <a:defRPr sz="2400">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000" y="6453336"/>
            <a:ext cx="2133600" cy="365125"/>
          </a:xfrm>
        </p:spPr>
        <p:txBody>
          <a:bodyPr/>
          <a:lstStyle>
            <a:lvl1pPr>
              <a:defRPr>
                <a:latin typeface="Arial Narrow" pitchFamily="34" charset="0"/>
              </a:defRPr>
            </a:lvl1pPr>
          </a:lstStyle>
          <a:p>
            <a:r>
              <a:rPr lang="lv-LV">
                <a:solidFill>
                  <a:prstClr val="black">
                    <a:tint val="75000"/>
                  </a:prstClr>
                </a:solidFill>
              </a:rPr>
              <a:t>2018.gada 14.septembrī</a:t>
            </a:r>
            <a:endParaRPr lang="en-US" dirty="0">
              <a:solidFill>
                <a:prstClr val="black">
                  <a:tint val="75000"/>
                </a:prstClr>
              </a:solidFill>
            </a:endParaRPr>
          </a:p>
        </p:txBody>
      </p:sp>
      <p:sp>
        <p:nvSpPr>
          <p:cNvPr id="5" name="Footer Placeholder 4"/>
          <p:cNvSpPr>
            <a:spLocks noGrp="1"/>
          </p:cNvSpPr>
          <p:nvPr>
            <p:ph type="ftr" sz="quarter" idx="11"/>
          </p:nvPr>
        </p:nvSpPr>
        <p:spPr>
          <a:xfrm>
            <a:off x="3352800" y="6448251"/>
            <a:ext cx="2895600" cy="365125"/>
          </a:xfrm>
        </p:spPr>
        <p:txBody>
          <a:bodyPr/>
          <a:lstStyle>
            <a:lvl1pPr>
              <a:defRPr>
                <a:latin typeface="Arial Narrow" pitchFamily="34" charset="0"/>
              </a:defRPr>
            </a:lvl1pPr>
          </a:lstStyle>
          <a:p>
            <a:r>
              <a:rPr lang="lv-LV">
                <a:solidFill>
                  <a:prstClr val="black">
                    <a:tint val="75000"/>
                  </a:prstClr>
                </a:solidFill>
              </a:rPr>
              <a:t>Informācija par aktualitātēm autoceļu nozarē  VVA reorganizācija</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705600" y="6448251"/>
            <a:ext cx="2133600" cy="365125"/>
          </a:xfrm>
        </p:spPr>
        <p:txBody>
          <a:bodyPr/>
          <a:lstStyle>
            <a:lvl1pPr>
              <a:defRPr>
                <a:latin typeface="Arial Narrow" pitchFamily="34" charset="0"/>
              </a:defRPr>
            </a:lvl1p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11331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3048000"/>
            <a:ext cx="4343400" cy="1362075"/>
          </a:xfrm>
        </p:spPr>
        <p:txBody>
          <a:bodyPr anchor="b"/>
          <a:lstStyle>
            <a:lvl1pPr algn="l">
              <a:defRPr sz="4000" b="1" cap="small" baseline="0">
                <a:solidFill>
                  <a:schemeClr val="tx1">
                    <a:lumMod val="75000"/>
                    <a:lumOff val="25000"/>
                  </a:schemeClr>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5E7CE0BA-0A2B-4F2D-B0AB-DBF0A4C489F2}" type="slidenum">
              <a:rPr lang="en-US"/>
              <a:pPr>
                <a:defRPr/>
              </a:pPr>
              <a:t>‹#›</a:t>
            </a:fld>
            <a:endParaRPr lang="en-US" dirty="0"/>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F49701CE-51D9-42EE-96B3-2355B872F572}" type="slidenum">
              <a:rPr lang="en-US"/>
              <a:pPr>
                <a:defRPr/>
              </a:pPr>
              <a:t>‹#›</a:t>
            </a:fld>
            <a:endParaRPr lang="en-US" dirty="0"/>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85800" y="1637109"/>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27687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73627" y="1637109"/>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7" y="228602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DBA06201-8BC3-4B1C-82E6-46A27FC94D5D}" type="slidenum">
              <a:rPr lang="en-US"/>
              <a:pPr>
                <a:defRPr/>
              </a:pPr>
              <a:t>‹#›</a:t>
            </a:fld>
            <a:endParaRPr lang="en-US" dirty="0"/>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273049"/>
            <a:ext cx="3008313" cy="1162051"/>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148E16D6-2756-42E0-972D-36386C13282A}" type="slidenum">
              <a:rPr lang="en-US"/>
              <a:pPr>
                <a:defRPr/>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2B74ECCA-B740-4399-AED2-A6163D518718}" type="slidenum">
              <a:rPr lang="en-US"/>
              <a:pPr>
                <a:defRPr/>
              </a:pPr>
              <a:t>‹#›</a:t>
            </a:fld>
            <a:endParaRPr lang="en-US" dirty="0"/>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9"/>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2DE47246-2C0C-4829-932A-3ED1872C7AA8}" type="slidenum">
              <a:rPr lang="en-US"/>
              <a:pPr>
                <a:defRPr/>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E524671F-DE3F-46BC-8A30-AF8FB43EF2CB}" type="slidenum">
              <a:rPr lang="en-US"/>
              <a:pPr>
                <a:defRPr/>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r>
              <a:rPr lang="lv-LV"/>
              <a:t>2018.gada 14.septembrī</a:t>
            </a:r>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r>
              <a:rPr lang="lv-LV"/>
              <a:t>Informācija par aktualitātēm autoceļu nozarē  VVA reorganizācija</a:t>
            </a: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6605195B-73CB-4633-BF4B-DFDF5A7F99C8}" type="slidenum">
              <a:rPr lang="en-US"/>
              <a:pPr>
                <a:defRPr/>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2000" y="644842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Narrow" pitchFamily="34" charset="0"/>
                <a:cs typeface="+mn-cs"/>
              </a:defRPr>
            </a:lvl1pPr>
          </a:lstStyle>
          <a:p>
            <a:pPr>
              <a:defRPr/>
            </a:pPr>
            <a:r>
              <a:rPr lang="lv-LV"/>
              <a:t>2018.gada 14.septembrī</a:t>
            </a:r>
            <a:endParaRPr lang="en-US" dirty="0"/>
          </a:p>
        </p:txBody>
      </p:sp>
      <p:sp>
        <p:nvSpPr>
          <p:cNvPr id="5" name="Footer Placeholder 4"/>
          <p:cNvSpPr>
            <a:spLocks noGrp="1"/>
          </p:cNvSpPr>
          <p:nvPr>
            <p:ph type="ftr" sz="quarter" idx="3"/>
          </p:nvPr>
        </p:nvSpPr>
        <p:spPr>
          <a:xfrm>
            <a:off x="3352800" y="644842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Narrow" pitchFamily="34" charset="0"/>
                <a:cs typeface="+mn-cs"/>
              </a:defRPr>
            </a:lvl1pPr>
          </a:lstStyle>
          <a:p>
            <a:pPr>
              <a:defRPr/>
            </a:pPr>
            <a:r>
              <a:rPr lang="lv-LV"/>
              <a:t>Informācija par aktualitātēm autoceļu nozarē  VVA reorganizācija</a:t>
            </a:r>
            <a:endParaRPr lang="en-US"/>
          </a:p>
        </p:txBody>
      </p:sp>
      <p:sp>
        <p:nvSpPr>
          <p:cNvPr id="6" name="Slide Number Placeholder 5"/>
          <p:cNvSpPr>
            <a:spLocks noGrp="1"/>
          </p:cNvSpPr>
          <p:nvPr>
            <p:ph type="sldNum" sz="quarter" idx="4"/>
          </p:nvPr>
        </p:nvSpPr>
        <p:spPr>
          <a:xfrm>
            <a:off x="6705600" y="644842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Narrow" pitchFamily="34" charset="0"/>
                <a:cs typeface="+mn-cs"/>
              </a:defRPr>
            </a:lvl1pPr>
          </a:lstStyle>
          <a:p>
            <a:pPr>
              <a:defRPr/>
            </a:pPr>
            <a:fld id="{3B2233E7-1A5D-4182-88E3-ED0270B854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hf hdr="0"/>
  <p:txStyles>
    <p:title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Narrow"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Narrow"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Narrow" pitchFamily="34" charset="0"/>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8.png"/><Relationship Id="rId7"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customXml" Target="../ink/ink3.xml"/><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2843808" y="1052736"/>
            <a:ext cx="6192688" cy="3672408"/>
          </a:xfrm>
        </p:spPr>
        <p:txBody>
          <a:bodyPr/>
          <a:lstStyle/>
          <a:p>
            <a:pPr algn="ctr"/>
            <a:r>
              <a:rPr lang="lv-LV" dirty="0">
                <a:latin typeface="Times New Roman" panose="02020603050405020304" pitchFamily="18" charset="0"/>
                <a:cs typeface="Times New Roman" panose="02020603050405020304" pitchFamily="18" charset="0"/>
              </a:rPr>
              <a:t>Aktuālā situācija valsts autoceļu nozarē</a:t>
            </a:r>
            <a:br>
              <a:rPr lang="lv-LV" dirty="0">
                <a:latin typeface="Times New Roman" panose="02020603050405020304" pitchFamily="18" charset="0"/>
                <a:cs typeface="Times New Roman" panose="02020603050405020304" pitchFamily="18" charset="0"/>
              </a:rPr>
            </a:br>
            <a:br>
              <a:rPr lang="lv-LV" dirty="0">
                <a:latin typeface="Times New Roman" panose="02020603050405020304" pitchFamily="18" charset="0"/>
                <a:cs typeface="Times New Roman" panose="02020603050405020304" pitchFamily="18" charset="0"/>
              </a:rPr>
            </a:br>
            <a:r>
              <a:rPr lang="lv-LV" dirty="0">
                <a:latin typeface="Times New Roman" panose="02020603050405020304" pitchFamily="18" charset="0"/>
                <a:cs typeface="Times New Roman" panose="02020603050405020304" pitchFamily="18" charset="0"/>
              </a:rPr>
              <a:t>Valsts vietējo autoceļu</a:t>
            </a:r>
            <a:br>
              <a:rPr lang="lv-LV" dirty="0">
                <a:latin typeface="Times New Roman" panose="02020603050405020304" pitchFamily="18" charset="0"/>
                <a:cs typeface="Times New Roman" panose="02020603050405020304" pitchFamily="18" charset="0"/>
              </a:rPr>
            </a:br>
            <a:r>
              <a:rPr lang="lv-LV" dirty="0">
                <a:latin typeface="Times New Roman" panose="02020603050405020304" pitchFamily="18" charset="0"/>
                <a:cs typeface="Times New Roman" panose="02020603050405020304" pitchFamily="18" charset="0"/>
              </a:rPr>
              <a:t>reorganizācija</a:t>
            </a:r>
          </a:p>
        </p:txBody>
      </p:sp>
      <p:sp>
        <p:nvSpPr>
          <p:cNvPr id="14338" name="Subtitle 2"/>
          <p:cNvSpPr>
            <a:spLocks noGrp="1"/>
          </p:cNvSpPr>
          <p:nvPr>
            <p:ph type="subTitle" idx="1"/>
          </p:nvPr>
        </p:nvSpPr>
        <p:spPr>
          <a:xfrm>
            <a:off x="2987824" y="4509119"/>
            <a:ext cx="5904656" cy="1800199"/>
          </a:xfrm>
        </p:spPr>
        <p:txBody>
          <a:bodyPr>
            <a:noAutofit/>
          </a:bodyPr>
          <a:lstStyle/>
          <a:p>
            <a:endParaRPr lang="lv-LV" sz="1600" dirty="0">
              <a:latin typeface="Times New Roman" panose="02020603050405020304" pitchFamily="18" charset="0"/>
              <a:cs typeface="Times New Roman" panose="02020603050405020304" pitchFamily="18" charset="0"/>
            </a:endParaRPr>
          </a:p>
          <a:p>
            <a:r>
              <a:rPr lang="lv-LV" sz="1600" b="1" dirty="0">
                <a:latin typeface="Times New Roman" panose="02020603050405020304" pitchFamily="18" charset="0"/>
                <a:cs typeface="Times New Roman" panose="02020603050405020304" pitchFamily="18" charset="0"/>
              </a:rPr>
              <a:t>Gundars Kains</a:t>
            </a:r>
          </a:p>
          <a:p>
            <a:r>
              <a:rPr lang="lv-LV" sz="1600" dirty="0">
                <a:latin typeface="Times New Roman" panose="02020603050405020304" pitchFamily="18" charset="0"/>
                <a:cs typeface="Times New Roman" panose="02020603050405020304" pitchFamily="18" charset="0"/>
              </a:rPr>
              <a:t>VAS «Latvijas valsts ceļi» Attīstības pārvaldes direktors</a:t>
            </a:r>
          </a:p>
          <a:p>
            <a:endParaRPr lang="lv-LV" sz="1600" dirty="0">
              <a:latin typeface="Times New Roman" panose="02020603050405020304" pitchFamily="18" charset="0"/>
              <a:cs typeface="Times New Roman" panose="02020603050405020304" pitchFamily="18" charset="0"/>
            </a:endParaRPr>
          </a:p>
          <a:p>
            <a:r>
              <a:rPr lang="lv-LV" sz="1600" dirty="0">
                <a:latin typeface="Times New Roman" panose="02020603050405020304" pitchFamily="18" charset="0"/>
                <a:cs typeface="Times New Roman" panose="02020603050405020304" pitchFamily="18" charset="0"/>
              </a:rPr>
              <a:t>2018.Gada 14.septembrī</a:t>
            </a:r>
          </a:p>
          <a:p>
            <a:r>
              <a:rPr lang="lv-LV" sz="1600" dirty="0">
                <a:latin typeface="Times New Roman" panose="02020603050405020304" pitchFamily="18" charset="0"/>
                <a:cs typeface="Times New Roman" panose="02020603050405020304" pitchFamily="18" charset="0"/>
              </a:rPr>
              <a:t>Rīga</a:t>
            </a:r>
          </a:p>
        </p:txBody>
      </p:sp>
      <mc:AlternateContent xmlns:mc="http://schemas.openxmlformats.org/markup-compatibility/2006" xmlns:p14="http://schemas.microsoft.com/office/powerpoint/2010/main">
        <mc:Choice Requires="p14">
          <p:contentPart p14:bwMode="auto" r:id="rId3">
            <p14:nvContentPartPr>
              <p14:cNvPr id="5" name="Rokraksts 4">
                <a:extLst>
                  <a:ext uri="{FF2B5EF4-FFF2-40B4-BE49-F238E27FC236}">
                    <a16:creationId xmlns:a16="http://schemas.microsoft.com/office/drawing/2014/main" id="{1AD9CD35-A7C4-4E25-BABF-DEC2A0FD56C4}"/>
                  </a:ext>
                </a:extLst>
              </p14:cNvPr>
              <p14:cNvContentPartPr/>
              <p14:nvPr/>
            </p14:nvContentPartPr>
            <p14:xfrm>
              <a:off x="6459782" y="2271391"/>
              <a:ext cx="360" cy="360"/>
            </p14:xfrm>
          </p:contentPart>
        </mc:Choice>
        <mc:Fallback xmlns="">
          <p:pic>
            <p:nvPicPr>
              <p:cNvPr id="5" name="Rokraksts 4">
                <a:extLst>
                  <a:ext uri="{FF2B5EF4-FFF2-40B4-BE49-F238E27FC236}">
                    <a16:creationId xmlns:a16="http://schemas.microsoft.com/office/drawing/2014/main" id="{1AD9CD35-A7C4-4E25-BABF-DEC2A0FD56C4}"/>
                  </a:ext>
                </a:extLst>
              </p:cNvPr>
              <p:cNvPicPr/>
              <p:nvPr/>
            </p:nvPicPr>
            <p:blipFill>
              <a:blip r:embed="rId4"/>
              <a:stretch>
                <a:fillRect/>
              </a:stretch>
            </p:blipFill>
            <p:spPr>
              <a:xfrm>
                <a:off x="6450782" y="2262391"/>
                <a:ext cx="18000" cy="18000"/>
              </a:xfrm>
              <a:prstGeom prst="rect">
                <a:avLst/>
              </a:prstGeom>
            </p:spPr>
          </p:pic>
        </mc:Fallback>
      </mc:AlternateContent>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96" y="-473806"/>
            <a:ext cx="10997709" cy="7331806"/>
          </a:xfrm>
          <a:prstGeom prst="rect">
            <a:avLst/>
          </a:prstGeom>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8178" y="2132856"/>
            <a:ext cx="6211887"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a:spLocks noChangeArrowheads="1"/>
          </p:cNvSpPr>
          <p:nvPr/>
        </p:nvSpPr>
        <p:spPr bwMode="auto">
          <a:xfrm>
            <a:off x="-30186" y="2257418"/>
            <a:ext cx="5250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Times New Roman" charset="0"/>
                <a:ea typeface="MS PGothic" charset="0"/>
                <a:cs typeface="MS PGothic" charset="0"/>
              </a:defRPr>
            </a:lvl1pPr>
            <a:lvl2pPr marL="742950" indent="-285750">
              <a:defRPr sz="2900">
                <a:solidFill>
                  <a:schemeClr val="tx1"/>
                </a:solidFill>
                <a:latin typeface="Times New Roman" charset="0"/>
                <a:ea typeface="MS PGothic" charset="0"/>
                <a:cs typeface="MS PGothic" charset="0"/>
              </a:defRPr>
            </a:lvl2pPr>
            <a:lvl3pPr marL="1143000" indent="-228600">
              <a:defRPr sz="2500">
                <a:solidFill>
                  <a:schemeClr val="tx1"/>
                </a:solidFill>
                <a:latin typeface="Times New Roman" charset="0"/>
                <a:ea typeface="MS PGothic" charset="0"/>
                <a:cs typeface="MS PGothic" charset="0"/>
              </a:defRPr>
            </a:lvl3pPr>
            <a:lvl4pPr marL="1600200" indent="-228600">
              <a:defRPr sz="1900">
                <a:solidFill>
                  <a:schemeClr val="tx1"/>
                </a:solidFill>
                <a:latin typeface="Times New Roman" charset="0"/>
                <a:ea typeface="MS PGothic" charset="0"/>
                <a:cs typeface="MS PGothic" charset="0"/>
              </a:defRPr>
            </a:lvl4pPr>
            <a:lvl5pPr marL="2057400" indent="-228600">
              <a:defRPr sz="1900">
                <a:solidFill>
                  <a:schemeClr val="tx1"/>
                </a:solidFill>
                <a:latin typeface="Times New Roman" charset="0"/>
                <a:ea typeface="MS PGothic" charset="0"/>
                <a:cs typeface="MS PGothic" charset="0"/>
              </a:defRPr>
            </a:lvl5pPr>
            <a:lvl6pPr marL="25146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6pPr>
            <a:lvl7pPr marL="29718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7pPr>
            <a:lvl8pPr marL="34290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8pPr>
            <a:lvl9pPr marL="38862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9pPr>
          </a:lstStyle>
          <a:p>
            <a:pPr algn="r"/>
            <a:r>
              <a:rPr lang="lv-LV" sz="4800" b="1" dirty="0">
                <a:solidFill>
                  <a:schemeClr val="bg1"/>
                </a:solidFill>
                <a:latin typeface="Arial Narrow"/>
                <a:cs typeface="Arial Narrow"/>
              </a:rPr>
              <a:t>2018.gada sezona</a:t>
            </a:r>
            <a:endParaRPr lang="cs-CZ" sz="4800" dirty="0">
              <a:solidFill>
                <a:schemeClr val="bg1"/>
              </a:solidFill>
              <a:latin typeface="Arial Narrow"/>
              <a:cs typeface="Arial Narrow"/>
            </a:endParaRPr>
          </a:p>
        </p:txBody>
      </p:sp>
    </p:spTree>
    <p:extLst>
      <p:ext uri="{BB962C8B-B14F-4D97-AF65-F5344CB8AC3E}">
        <p14:creationId xmlns:p14="http://schemas.microsoft.com/office/powerpoint/2010/main" val="777177697"/>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41484"/>
            <a:ext cx="6383559" cy="3062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54" y="2852936"/>
            <a:ext cx="2817498" cy="280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3197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1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301DD81D-9AF6-4A46-B385-CA09BEC64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279307335"/>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476672"/>
            <a:ext cx="7488832" cy="1261884"/>
          </a:xfrm>
          <a:prstGeom prst="rect">
            <a:avLst/>
          </a:prstGeom>
        </p:spPr>
        <p:txBody>
          <a:bodyPr wrap="square">
            <a:spAutoFit/>
          </a:bodyPr>
          <a:lstStyle/>
          <a:p>
            <a:pPr algn="ctr"/>
            <a:r>
              <a:rPr lang="lv-LV" sz="3200" b="1" dirty="0">
                <a:solidFill>
                  <a:schemeClr val="tx1">
                    <a:lumMod val="95000"/>
                    <a:lumOff val="5000"/>
                  </a:schemeClr>
                </a:solidFill>
                <a:latin typeface="Arial Narrow"/>
                <a:cs typeface="Arial Narrow"/>
              </a:rPr>
              <a:t>Ceļu būvniecības sezona Latvijā 2018 </a:t>
            </a:r>
          </a:p>
          <a:p>
            <a:endParaRPr lang="lv-LV" sz="2400" b="1" dirty="0">
              <a:solidFill>
                <a:srgbClr val="E46C0A"/>
              </a:solidFill>
              <a:latin typeface="Arial Narrow"/>
              <a:cs typeface="Arial Narrow"/>
            </a:endParaRPr>
          </a:p>
          <a:p>
            <a:r>
              <a:rPr lang="lv-LV" sz="2000" dirty="0">
                <a:latin typeface="Arial Narrow"/>
                <a:cs typeface="Arial Narrow"/>
              </a:rPr>
              <a:t> </a:t>
            </a:r>
            <a:endParaRPr lang="cs-CZ" sz="2000" dirty="0">
              <a:latin typeface="Arial Narrow"/>
              <a:cs typeface="Arial Narrow"/>
            </a:endParaRPr>
          </a:p>
        </p:txBody>
      </p:sp>
      <p:sp>
        <p:nvSpPr>
          <p:cNvPr id="4" name="TextBox 3"/>
          <p:cNvSpPr txBox="1"/>
          <p:nvPr/>
        </p:nvSpPr>
        <p:spPr>
          <a:xfrm>
            <a:off x="5073206" y="1412777"/>
            <a:ext cx="3459234" cy="4462760"/>
          </a:xfrm>
          <a:prstGeom prst="rect">
            <a:avLst/>
          </a:prstGeom>
          <a:noFill/>
        </p:spPr>
        <p:txBody>
          <a:bodyPr wrap="square" rtlCol="0">
            <a:spAutoFit/>
          </a:bodyPr>
          <a:lstStyle/>
          <a:p>
            <a:r>
              <a:rPr lang="lv-LV" sz="2400" dirty="0">
                <a:solidFill>
                  <a:schemeClr val="tx1">
                    <a:lumMod val="95000"/>
                    <a:lumOff val="5000"/>
                  </a:schemeClr>
                </a:solidFill>
                <a:latin typeface="Arial Narrow" charset="0"/>
                <a:ea typeface="Arial Narrow" charset="0"/>
                <a:cs typeface="Arial Narrow" charset="0"/>
              </a:rPr>
              <a:t>D</a:t>
            </a:r>
            <a:r>
              <a:rPr lang="en-US" sz="2400" dirty="0">
                <a:solidFill>
                  <a:schemeClr val="tx1">
                    <a:lumMod val="95000"/>
                    <a:lumOff val="5000"/>
                  </a:schemeClr>
                </a:solidFill>
                <a:latin typeface="Arial Narrow" charset="0"/>
                <a:ea typeface="Arial Narrow" charset="0"/>
                <a:cs typeface="Arial Narrow" charset="0"/>
              </a:rPr>
              <a:t>arbs </a:t>
            </a:r>
            <a:r>
              <a:rPr lang="en-US" sz="2400" dirty="0" err="1">
                <a:solidFill>
                  <a:schemeClr val="tx1">
                    <a:lumMod val="95000"/>
                    <a:lumOff val="5000"/>
                  </a:schemeClr>
                </a:solidFill>
                <a:latin typeface="Arial Narrow" charset="0"/>
                <a:ea typeface="Arial Narrow" charset="0"/>
                <a:cs typeface="Arial Narrow" charset="0"/>
              </a:rPr>
              <a:t>notiek</a:t>
            </a:r>
            <a:r>
              <a:rPr lang="en-US" sz="2400" dirty="0">
                <a:solidFill>
                  <a:schemeClr val="tx1">
                    <a:lumMod val="95000"/>
                    <a:lumOff val="5000"/>
                  </a:schemeClr>
                </a:solidFill>
                <a:latin typeface="Arial Narrow" charset="0"/>
                <a:ea typeface="Arial Narrow" charset="0"/>
                <a:cs typeface="Arial Narrow" charset="0"/>
              </a:rPr>
              <a:t> </a:t>
            </a:r>
            <a:r>
              <a:rPr lang="lv-LV" sz="2400" b="1" dirty="0">
                <a:solidFill>
                  <a:srgbClr val="FF0000"/>
                </a:solidFill>
                <a:latin typeface="Arial Narrow" charset="0"/>
                <a:ea typeface="Arial Narrow" charset="0"/>
                <a:cs typeface="Arial Narrow" charset="0"/>
              </a:rPr>
              <a:t>81</a:t>
            </a:r>
            <a:r>
              <a:rPr lang="en-US" sz="2400" b="1" dirty="0">
                <a:solidFill>
                  <a:srgbClr val="FF0000"/>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objekt</a:t>
            </a:r>
            <a:r>
              <a:rPr lang="lv-LV" sz="2400" dirty="0">
                <a:solidFill>
                  <a:schemeClr val="tx1">
                    <a:lumMod val="95000"/>
                    <a:lumOff val="5000"/>
                  </a:schemeClr>
                </a:solidFill>
                <a:latin typeface="Arial Narrow" charset="0"/>
                <a:ea typeface="Arial Narrow" charset="0"/>
                <a:cs typeface="Arial Narrow" charset="0"/>
              </a:rPr>
              <a:t>ā</a:t>
            </a:r>
            <a:r>
              <a:rPr lang="en-US" sz="2400" dirty="0">
                <a:solidFill>
                  <a:schemeClr val="tx1">
                    <a:lumMod val="95000"/>
                    <a:lumOff val="5000"/>
                  </a:schemeClr>
                </a:solidFill>
                <a:latin typeface="Arial Narrow" charset="0"/>
                <a:ea typeface="Arial Narrow" charset="0"/>
                <a:cs typeface="Arial Narrow" charset="0"/>
              </a:rPr>
              <a:t>, no </a:t>
            </a:r>
            <a:r>
              <a:rPr lang="en-US" sz="2400" dirty="0" err="1">
                <a:solidFill>
                  <a:schemeClr val="tx1">
                    <a:lumMod val="95000"/>
                    <a:lumOff val="5000"/>
                  </a:schemeClr>
                </a:solidFill>
                <a:latin typeface="Arial Narrow" charset="0"/>
                <a:ea typeface="Arial Narrow" charset="0"/>
                <a:cs typeface="Arial Narrow" charset="0"/>
              </a:rPr>
              <a:t>tiem</a:t>
            </a:r>
            <a:r>
              <a:rPr lang="en-US" sz="2400" b="1" dirty="0">
                <a:solidFill>
                  <a:srgbClr val="FF0000"/>
                </a:solidFill>
                <a:latin typeface="Arial Narrow" charset="0"/>
                <a:ea typeface="Arial Narrow" charset="0"/>
                <a:cs typeface="Arial Narrow" charset="0"/>
              </a:rPr>
              <a:t> </a:t>
            </a:r>
            <a:r>
              <a:rPr lang="lv-LV" sz="2400" b="1" dirty="0">
                <a:solidFill>
                  <a:srgbClr val="FF0000"/>
                </a:solidFill>
                <a:latin typeface="Arial Narrow" charset="0"/>
                <a:ea typeface="Arial Narrow" charset="0"/>
                <a:cs typeface="Arial Narrow" charset="0"/>
              </a:rPr>
              <a:t>34 </a:t>
            </a:r>
            <a:r>
              <a:rPr lang="en-US" sz="2400" dirty="0" err="1">
                <a:solidFill>
                  <a:schemeClr val="tx1">
                    <a:lumMod val="95000"/>
                    <a:lumOff val="5000"/>
                  </a:schemeClr>
                </a:solidFill>
                <a:latin typeface="Arial Narrow" charset="0"/>
                <a:ea typeface="Arial Narrow" charset="0"/>
                <a:cs typeface="Arial Narrow" charset="0"/>
              </a:rPr>
              <a:t>objekti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ir</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vietējās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nozīmes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autoceļu</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posmi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ar</a:t>
            </a:r>
            <a:r>
              <a:rPr lang="en-US" sz="2400" dirty="0">
                <a:solidFill>
                  <a:schemeClr val="tx1">
                    <a:lumMod val="95000"/>
                    <a:lumOff val="5000"/>
                  </a:schemeClr>
                </a:solidFill>
                <a:latin typeface="Arial Narrow" charset="0"/>
                <a:ea typeface="Arial Narrow" charset="0"/>
                <a:cs typeface="Arial Narrow" charset="0"/>
              </a:rPr>
              <a:t> grants </a:t>
            </a:r>
            <a:r>
              <a:rPr lang="en-US" sz="2400" dirty="0" err="1">
                <a:solidFill>
                  <a:schemeClr val="tx1">
                    <a:lumMod val="95000"/>
                    <a:lumOff val="5000"/>
                  </a:schemeClr>
                </a:solidFill>
                <a:latin typeface="Arial Narrow" charset="0"/>
                <a:ea typeface="Arial Narrow" charset="0"/>
                <a:cs typeface="Arial Narrow" charset="0"/>
              </a:rPr>
              <a:t>segumu</a:t>
            </a:r>
            <a:r>
              <a:rPr lang="en-US" sz="2400" dirty="0">
                <a:solidFill>
                  <a:schemeClr val="tx1">
                    <a:lumMod val="95000"/>
                    <a:lumOff val="5000"/>
                  </a:schemeClr>
                </a:solidFill>
                <a:latin typeface="Arial Narrow" charset="0"/>
                <a:ea typeface="Arial Narrow" charset="0"/>
                <a:cs typeface="Arial Narrow" charset="0"/>
              </a:rPr>
              <a:t>.</a:t>
            </a:r>
          </a:p>
          <a:p>
            <a:endParaRPr lang="lv-LV" sz="2400" dirty="0">
              <a:solidFill>
                <a:schemeClr val="accent1">
                  <a:lumMod val="75000"/>
                </a:schemeClr>
              </a:solidFill>
              <a:latin typeface="Arial Narrow" charset="0"/>
              <a:ea typeface="Arial Narrow" charset="0"/>
              <a:cs typeface="Arial Narrow" charset="0"/>
            </a:endParaRPr>
          </a:p>
          <a:p>
            <a:r>
              <a:rPr lang="en-US" sz="2400" dirty="0" err="1">
                <a:solidFill>
                  <a:schemeClr val="tx1">
                    <a:lumMod val="95000"/>
                    <a:lumOff val="5000"/>
                  </a:schemeClr>
                </a:solidFill>
                <a:latin typeface="Arial Narrow" charset="0"/>
                <a:ea typeface="Arial Narrow" charset="0"/>
                <a:cs typeface="Arial Narrow" charset="0"/>
              </a:rPr>
              <a:t>Darbi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jau</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ir</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pabeigti</a:t>
            </a:r>
            <a:r>
              <a:rPr lang="en-US" sz="2400" dirty="0">
                <a:solidFill>
                  <a:schemeClr val="tx1">
                    <a:lumMod val="95000"/>
                    <a:lumOff val="5000"/>
                  </a:schemeClr>
                </a:solidFill>
                <a:latin typeface="Arial Narrow" charset="0"/>
                <a:ea typeface="Arial Narrow" charset="0"/>
                <a:cs typeface="Arial Narrow" charset="0"/>
              </a:rPr>
              <a:t> </a:t>
            </a:r>
            <a:r>
              <a:rPr lang="lv-LV" sz="2400" b="1" dirty="0">
                <a:solidFill>
                  <a:srgbClr val="FF0000"/>
                </a:solidFill>
                <a:latin typeface="Arial Narrow" charset="0"/>
                <a:ea typeface="Arial Narrow" charset="0"/>
                <a:cs typeface="Arial Narrow" charset="0"/>
              </a:rPr>
              <a:t>59 objektos</a:t>
            </a:r>
            <a:r>
              <a:rPr lang="lv-LV"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kas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bija</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šīs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būvniecības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sezonas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plānā</a:t>
            </a:r>
            <a:r>
              <a:rPr lang="en-US" sz="2400" dirty="0">
                <a:solidFill>
                  <a:schemeClr val="tx1">
                    <a:lumMod val="95000"/>
                    <a:lumOff val="5000"/>
                  </a:schemeClr>
                </a:solidFill>
                <a:latin typeface="Arial Narrow" charset="0"/>
                <a:ea typeface="Arial Narrow" charset="0"/>
                <a:cs typeface="Arial Narrow" charset="0"/>
              </a:rPr>
              <a:t>, tie </a:t>
            </a:r>
            <a:r>
              <a:rPr lang="en-US" sz="2400" dirty="0" err="1">
                <a:solidFill>
                  <a:schemeClr val="tx1">
                    <a:lumMod val="95000"/>
                    <a:lumOff val="5000"/>
                  </a:schemeClr>
                </a:solidFill>
                <a:latin typeface="Arial Narrow" charset="0"/>
                <a:ea typeface="Arial Narrow" charset="0"/>
                <a:cs typeface="Arial Narrow" charset="0"/>
              </a:rPr>
              <a:t>ir</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gan</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objekti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kas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tika</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uzsākti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pērn</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gan</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tādi</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kas</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tika</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uzsākto</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šogad</a:t>
            </a:r>
            <a:r>
              <a:rPr lang="en-US" sz="2400" dirty="0">
                <a:solidFill>
                  <a:schemeClr val="tx1">
                    <a:lumMod val="95000"/>
                    <a:lumOff val="5000"/>
                  </a:schemeClr>
                </a:solidFill>
                <a:latin typeface="Arial Narrow" charset="0"/>
                <a:ea typeface="Arial Narrow" charset="0"/>
                <a:cs typeface="Arial Narrow" charset="0"/>
              </a:rPr>
              <a:t>.</a:t>
            </a:r>
          </a:p>
          <a:p>
            <a:endParaRPr lang="en-US" sz="2000" dirty="0">
              <a:solidFill>
                <a:schemeClr val="accent1">
                  <a:lumMod val="75000"/>
                </a:schemeClr>
              </a:solidFill>
              <a:latin typeface="Arial Narrow" charset="0"/>
              <a:ea typeface="Arial Narrow" charset="0"/>
              <a:cs typeface="Arial Narrow" charset="0"/>
            </a:endParaRPr>
          </a:p>
        </p:txBody>
      </p:sp>
      <p:sp>
        <p:nvSpPr>
          <p:cNvPr id="10" name="TextBox 9"/>
          <p:cNvSpPr txBox="1"/>
          <p:nvPr/>
        </p:nvSpPr>
        <p:spPr>
          <a:xfrm>
            <a:off x="1037328" y="3463003"/>
            <a:ext cx="2520280" cy="553998"/>
          </a:xfrm>
          <a:prstGeom prst="rect">
            <a:avLst/>
          </a:prstGeom>
          <a:noFill/>
        </p:spPr>
        <p:txBody>
          <a:bodyPr wrap="square" rtlCol="0">
            <a:spAutoFit/>
          </a:bodyPr>
          <a:lstStyle/>
          <a:p>
            <a:r>
              <a:rPr lang="en-US" sz="3000" b="1" dirty="0">
                <a:solidFill>
                  <a:srgbClr val="FF0000"/>
                </a:solidFill>
                <a:latin typeface="Arial Narrow" charset="0"/>
                <a:ea typeface="Arial Narrow" charset="0"/>
                <a:cs typeface="Arial Narrow" charset="0"/>
              </a:rPr>
              <a:t>~150 </a:t>
            </a:r>
            <a:r>
              <a:rPr lang="en-US" sz="3000" b="1" dirty="0" err="1">
                <a:solidFill>
                  <a:srgbClr val="FF0000"/>
                </a:solidFill>
                <a:latin typeface="Arial Narrow" charset="0"/>
                <a:ea typeface="Arial Narrow" charset="0"/>
                <a:cs typeface="Arial Narrow" charset="0"/>
              </a:rPr>
              <a:t>objektos</a:t>
            </a:r>
            <a:r>
              <a:rPr lang="en-US" sz="3000" b="1" dirty="0">
                <a:solidFill>
                  <a:srgbClr val="FF0000"/>
                </a:solidFill>
                <a:latin typeface="Arial Narrow" charset="0"/>
                <a:ea typeface="Arial Narrow" charset="0"/>
                <a:cs typeface="Arial Narrow" charset="0"/>
              </a:rPr>
              <a:t> </a:t>
            </a:r>
          </a:p>
        </p:txBody>
      </p:sp>
      <p:cxnSp>
        <p:nvCxnSpPr>
          <p:cNvPr id="15" name="Straight Connector 14"/>
          <p:cNvCxnSpPr/>
          <p:nvPr/>
        </p:nvCxnSpPr>
        <p:spPr>
          <a:xfrm>
            <a:off x="1043608" y="1124744"/>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9600" y="1521341"/>
            <a:ext cx="4392488" cy="1077218"/>
          </a:xfrm>
          <a:prstGeom prst="rect">
            <a:avLst/>
          </a:prstGeom>
          <a:noFill/>
        </p:spPr>
        <p:txBody>
          <a:bodyPr wrap="square" rtlCol="0">
            <a:spAutoFit/>
          </a:bodyPr>
          <a:lstStyle/>
          <a:p>
            <a:pPr algn="ctr"/>
            <a:r>
              <a:rPr lang="en-US" sz="2400" dirty="0" err="1">
                <a:solidFill>
                  <a:schemeClr val="tx1">
                    <a:lumMod val="95000"/>
                    <a:lumOff val="5000"/>
                  </a:schemeClr>
                </a:solidFill>
                <a:latin typeface="Arial Narrow" charset="0"/>
                <a:ea typeface="Arial Narrow" charset="0"/>
                <a:cs typeface="Arial Narrow" charset="0"/>
              </a:rPr>
              <a:t>Šogad</a:t>
            </a: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plānots</a:t>
            </a:r>
            <a:endParaRPr lang="en-US" sz="2400" dirty="0">
              <a:solidFill>
                <a:schemeClr val="tx1">
                  <a:lumMod val="95000"/>
                  <a:lumOff val="5000"/>
                </a:schemeClr>
              </a:solidFill>
              <a:latin typeface="Arial Narrow" charset="0"/>
              <a:ea typeface="Arial Narrow" charset="0"/>
              <a:cs typeface="Arial Narrow" charset="0"/>
            </a:endParaRPr>
          </a:p>
          <a:p>
            <a:pPr algn="ctr"/>
            <a:r>
              <a:rPr lang="en-US" sz="2400" dirty="0">
                <a:solidFill>
                  <a:schemeClr val="tx1">
                    <a:lumMod val="95000"/>
                    <a:lumOff val="5000"/>
                  </a:schemeClr>
                </a:solidFill>
                <a:latin typeface="Arial Narrow" charset="0"/>
                <a:ea typeface="Arial Narrow" charset="0"/>
                <a:cs typeface="Arial Narrow" charset="0"/>
              </a:rPr>
              <a:t> </a:t>
            </a:r>
            <a:r>
              <a:rPr lang="en-US" sz="2400" dirty="0" err="1">
                <a:solidFill>
                  <a:schemeClr val="tx1">
                    <a:lumMod val="95000"/>
                    <a:lumOff val="5000"/>
                  </a:schemeClr>
                </a:solidFill>
                <a:latin typeface="Arial Narrow" charset="0"/>
                <a:ea typeface="Arial Narrow" charset="0"/>
                <a:cs typeface="Arial Narrow" charset="0"/>
              </a:rPr>
              <a:t>strādāt</a:t>
            </a:r>
            <a:r>
              <a:rPr lang="en-US" sz="2400" dirty="0">
                <a:solidFill>
                  <a:schemeClr val="tx1">
                    <a:lumMod val="95000"/>
                    <a:lumOff val="5000"/>
                  </a:schemeClr>
                </a:solidFill>
                <a:latin typeface="Arial Narrow" charset="0"/>
                <a:ea typeface="Arial Narrow" charset="0"/>
                <a:cs typeface="Arial Narrow" charset="0"/>
              </a:rPr>
              <a:t> </a:t>
            </a:r>
          </a:p>
          <a:p>
            <a:endParaRPr lang="en-US" dirty="0">
              <a:solidFill>
                <a:schemeClr val="tx1">
                  <a:lumMod val="95000"/>
                  <a:lumOff val="5000"/>
                </a:schemeClr>
              </a:solidFill>
            </a:endParaRPr>
          </a:p>
        </p:txBody>
      </p:sp>
      <p:sp>
        <p:nvSpPr>
          <p:cNvPr id="20" name="TextBox 19"/>
          <p:cNvSpPr txBox="1"/>
          <p:nvPr/>
        </p:nvSpPr>
        <p:spPr>
          <a:xfrm>
            <a:off x="746165" y="5024209"/>
            <a:ext cx="3024336" cy="553998"/>
          </a:xfrm>
          <a:prstGeom prst="rect">
            <a:avLst/>
          </a:prstGeom>
          <a:noFill/>
        </p:spPr>
        <p:txBody>
          <a:bodyPr wrap="square" rtlCol="0">
            <a:spAutoFit/>
          </a:bodyPr>
          <a:lstStyle/>
          <a:p>
            <a:pPr algn="ctr"/>
            <a:r>
              <a:rPr lang="en-US" sz="3000" b="1" dirty="0">
                <a:solidFill>
                  <a:srgbClr val="FF0000"/>
                </a:solidFill>
                <a:latin typeface="Arial Narrow" charset="0"/>
                <a:ea typeface="Arial Narrow" charset="0"/>
                <a:cs typeface="Arial Narrow" charset="0"/>
              </a:rPr>
              <a:t>1 200 km</a:t>
            </a:r>
            <a:endParaRPr lang="en-US" dirty="0">
              <a:solidFill>
                <a:srgbClr val="FF0000"/>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172" y="2564904"/>
            <a:ext cx="1300322" cy="117029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959" y="4224731"/>
            <a:ext cx="1788889" cy="1076477"/>
          </a:xfrm>
          <a:prstGeom prst="rect">
            <a:avLst/>
          </a:prstGeom>
        </p:spPr>
      </p:pic>
      <p:cxnSp>
        <p:nvCxnSpPr>
          <p:cNvPr id="27" name="Straight Connector 26"/>
          <p:cNvCxnSpPr/>
          <p:nvPr/>
        </p:nvCxnSpPr>
        <p:spPr>
          <a:xfrm>
            <a:off x="4499992" y="1124744"/>
            <a:ext cx="0" cy="4968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142680"/>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883058"/>
            <a:ext cx="6321001" cy="4953600"/>
          </a:xfrm>
          <a:prstGeom prst="rect">
            <a:avLst/>
          </a:prstGeom>
        </p:spPr>
      </p:pic>
      <p:pic>
        <p:nvPicPr>
          <p:cNvPr id="2" name="Picture 1"/>
          <p:cNvPicPr>
            <a:picLocks noChangeAspect="1"/>
          </p:cNvPicPr>
          <p:nvPr/>
        </p:nvPicPr>
        <p:blipFill>
          <a:blip r:embed="rId4"/>
          <a:stretch>
            <a:fillRect/>
          </a:stretch>
        </p:blipFill>
        <p:spPr>
          <a:xfrm>
            <a:off x="2276057" y="1739507"/>
            <a:ext cx="4947243" cy="3240703"/>
          </a:xfrm>
          <a:prstGeom prst="rect">
            <a:avLst/>
          </a:prstGeom>
        </p:spPr>
      </p:pic>
    </p:spTree>
    <p:extLst>
      <p:ext uri="{BB962C8B-B14F-4D97-AF65-F5344CB8AC3E}">
        <p14:creationId xmlns:p14="http://schemas.microsoft.com/office/powerpoint/2010/main" val="15617315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620688"/>
            <a:ext cx="7488832" cy="1261884"/>
          </a:xfrm>
          <a:prstGeom prst="rect">
            <a:avLst/>
          </a:prstGeom>
        </p:spPr>
        <p:txBody>
          <a:bodyPr wrap="square">
            <a:spAutoFit/>
          </a:bodyPr>
          <a:lstStyle/>
          <a:p>
            <a:pPr algn="ctr"/>
            <a:r>
              <a:rPr lang="lv-LV" sz="3200" b="1" dirty="0">
                <a:solidFill>
                  <a:schemeClr val="accent1">
                    <a:lumMod val="75000"/>
                  </a:schemeClr>
                </a:solidFill>
                <a:latin typeface="Arial Narrow"/>
                <a:cs typeface="Arial Narrow"/>
              </a:rPr>
              <a:t>Vietējo autoceļu programma</a:t>
            </a:r>
          </a:p>
          <a:p>
            <a:endParaRPr lang="lv-LV" sz="2400" b="1" dirty="0">
              <a:solidFill>
                <a:srgbClr val="E46C0A"/>
              </a:solidFill>
              <a:latin typeface="Arial Narrow"/>
              <a:cs typeface="Arial Narrow"/>
            </a:endParaRPr>
          </a:p>
          <a:p>
            <a:r>
              <a:rPr lang="lv-LV" sz="2000" dirty="0">
                <a:latin typeface="Arial Narrow"/>
                <a:cs typeface="Arial Narrow"/>
              </a:rPr>
              <a:t> </a:t>
            </a:r>
            <a:endParaRPr lang="cs-CZ" sz="2000" dirty="0">
              <a:latin typeface="Arial Narrow"/>
              <a:cs typeface="Arial Narrow"/>
            </a:endParaRPr>
          </a:p>
        </p:txBody>
      </p:sp>
      <p:sp>
        <p:nvSpPr>
          <p:cNvPr id="4" name="TextBox 3"/>
          <p:cNvSpPr txBox="1"/>
          <p:nvPr/>
        </p:nvSpPr>
        <p:spPr>
          <a:xfrm>
            <a:off x="4932041" y="1882572"/>
            <a:ext cx="3654824" cy="1631216"/>
          </a:xfrm>
          <a:prstGeom prst="rect">
            <a:avLst/>
          </a:prstGeom>
          <a:noFill/>
        </p:spPr>
        <p:txBody>
          <a:bodyPr wrap="square" rtlCol="0">
            <a:spAutoFit/>
          </a:bodyPr>
          <a:lstStyle/>
          <a:p>
            <a:pPr marL="342900" indent="-342900">
              <a:buFont typeface="Arial" charset="0"/>
              <a:buChar char="•"/>
            </a:pPr>
            <a:r>
              <a:rPr lang="lv-LV" sz="2000" dirty="0">
                <a:solidFill>
                  <a:schemeClr val="accent6">
                    <a:lumMod val="75000"/>
                  </a:schemeClr>
                </a:solidFill>
                <a:latin typeface="Arial Narrow" charset="0"/>
                <a:ea typeface="Arial Narrow" charset="0"/>
                <a:cs typeface="Arial Narrow" charset="0"/>
              </a:rPr>
              <a:t>38 objektos </a:t>
            </a:r>
            <a:r>
              <a:rPr lang="en-US" sz="2000" dirty="0" err="1">
                <a:solidFill>
                  <a:schemeClr val="accent1">
                    <a:lumMod val="75000"/>
                  </a:schemeClr>
                </a:solidFill>
                <a:latin typeface="Arial Narrow" charset="0"/>
                <a:ea typeface="Arial Narrow" charset="0"/>
                <a:cs typeface="Arial Narrow" charset="0"/>
              </a:rPr>
              <a:t>darbi</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jau</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pabeigti</a:t>
            </a:r>
            <a:endParaRPr lang="en-US" sz="2000" dirty="0">
              <a:solidFill>
                <a:schemeClr val="accent1">
                  <a:lumMod val="75000"/>
                </a:schemeClr>
              </a:solidFill>
              <a:latin typeface="Arial Narrow" charset="0"/>
              <a:ea typeface="Arial Narrow" charset="0"/>
              <a:cs typeface="Arial Narrow" charset="0"/>
            </a:endParaRPr>
          </a:p>
          <a:p>
            <a:pPr marL="342900" indent="-342900">
              <a:buFont typeface="Arial" charset="0"/>
              <a:buChar char="•"/>
            </a:pPr>
            <a:r>
              <a:rPr lang="lv-LV" sz="2000" dirty="0">
                <a:solidFill>
                  <a:schemeClr val="accent6">
                    <a:lumMod val="75000"/>
                  </a:schemeClr>
                </a:solidFill>
                <a:latin typeface="Arial Narrow" charset="0"/>
                <a:ea typeface="Arial Narrow" charset="0"/>
                <a:cs typeface="Arial Narrow" charset="0"/>
              </a:rPr>
              <a:t>34 objektos </a:t>
            </a:r>
            <a:r>
              <a:rPr lang="en-US" sz="2000" dirty="0" err="1">
                <a:solidFill>
                  <a:schemeClr val="accent1">
                    <a:lumMod val="75000"/>
                  </a:schemeClr>
                </a:solidFill>
                <a:latin typeface="Arial Narrow" charset="0"/>
                <a:ea typeface="Arial Narrow" charset="0"/>
                <a:cs typeface="Arial Narrow" charset="0"/>
              </a:rPr>
              <a:t>darbi</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notiek</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patlaban</a:t>
            </a:r>
            <a:endParaRPr lang="en-US" sz="2000" dirty="0">
              <a:solidFill>
                <a:schemeClr val="accent1">
                  <a:lumMod val="75000"/>
                </a:schemeClr>
              </a:solidFill>
              <a:latin typeface="Arial Narrow" charset="0"/>
              <a:ea typeface="Arial Narrow" charset="0"/>
              <a:cs typeface="Arial Narrow" charset="0"/>
            </a:endParaRPr>
          </a:p>
          <a:p>
            <a:pPr marL="342900" indent="-342900">
              <a:buFont typeface="Arial" charset="0"/>
              <a:buChar char="•"/>
            </a:pPr>
            <a:r>
              <a:rPr lang="en-US" sz="2000" dirty="0" err="1">
                <a:solidFill>
                  <a:schemeClr val="accent1">
                    <a:lumMod val="75000"/>
                  </a:schemeClr>
                </a:solidFill>
                <a:latin typeface="Arial Narrow" charset="0"/>
                <a:ea typeface="Arial Narrow" charset="0"/>
                <a:cs typeface="Arial Narrow" charset="0"/>
              </a:rPr>
              <a:t>Līdz</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augusta</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beigām</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plānots</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uzsākt</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darbu</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pārējos</a:t>
            </a:r>
            <a:r>
              <a:rPr lang="en-US" sz="2000" dirty="0">
                <a:solidFill>
                  <a:schemeClr val="accent1">
                    <a:lumMod val="75000"/>
                  </a:schemeClr>
                </a:solidFill>
                <a:latin typeface="Arial Narrow" charset="0"/>
                <a:ea typeface="Arial Narrow" charset="0"/>
                <a:cs typeface="Arial Narrow" charset="0"/>
              </a:rPr>
              <a:t> </a:t>
            </a:r>
            <a:r>
              <a:rPr lang="en-US" sz="2000" dirty="0" err="1">
                <a:solidFill>
                  <a:schemeClr val="accent1">
                    <a:lumMod val="75000"/>
                  </a:schemeClr>
                </a:solidFill>
                <a:latin typeface="Arial Narrow" charset="0"/>
                <a:ea typeface="Arial Narrow" charset="0"/>
                <a:cs typeface="Arial Narrow" charset="0"/>
              </a:rPr>
              <a:t>objektos</a:t>
            </a:r>
            <a:endParaRPr lang="en-US" sz="2000" dirty="0">
              <a:solidFill>
                <a:schemeClr val="accent1">
                  <a:lumMod val="75000"/>
                </a:schemeClr>
              </a:solidFill>
              <a:latin typeface="Arial Narrow" charset="0"/>
              <a:ea typeface="Arial Narrow" charset="0"/>
              <a:cs typeface="Arial Narrow" charset="0"/>
            </a:endParaRPr>
          </a:p>
          <a:p>
            <a:pPr marL="342900" indent="-342900">
              <a:buFont typeface="Arial" charset="0"/>
              <a:buChar char="•"/>
            </a:pPr>
            <a:endParaRPr lang="en-US" sz="2000" dirty="0">
              <a:solidFill>
                <a:schemeClr val="accent1">
                  <a:lumMod val="75000"/>
                </a:schemeClr>
              </a:solidFill>
              <a:latin typeface="Arial Narrow" charset="0"/>
              <a:ea typeface="Arial Narrow" charset="0"/>
              <a:cs typeface="Arial Narrow" charset="0"/>
            </a:endParaRPr>
          </a:p>
        </p:txBody>
      </p:sp>
      <p:sp>
        <p:nvSpPr>
          <p:cNvPr id="10" name="TextBox 9"/>
          <p:cNvSpPr txBox="1"/>
          <p:nvPr/>
        </p:nvSpPr>
        <p:spPr>
          <a:xfrm>
            <a:off x="887619" y="4747210"/>
            <a:ext cx="2880320" cy="553998"/>
          </a:xfrm>
          <a:prstGeom prst="rect">
            <a:avLst/>
          </a:prstGeom>
          <a:noFill/>
        </p:spPr>
        <p:txBody>
          <a:bodyPr wrap="square" rtlCol="0">
            <a:spAutoFit/>
          </a:bodyPr>
          <a:lstStyle/>
          <a:p>
            <a:pPr algn="ctr"/>
            <a:r>
              <a:rPr lang="en-US" sz="3000" b="1" dirty="0">
                <a:solidFill>
                  <a:schemeClr val="accent6">
                    <a:lumMod val="75000"/>
                  </a:schemeClr>
                </a:solidFill>
                <a:latin typeface="Arial Narrow" charset="0"/>
                <a:ea typeface="Arial Narrow" charset="0"/>
                <a:cs typeface="Arial Narrow" charset="0"/>
              </a:rPr>
              <a:t>411 </a:t>
            </a:r>
            <a:r>
              <a:rPr lang="en-US" sz="3000" b="1" dirty="0" err="1">
                <a:solidFill>
                  <a:schemeClr val="accent6">
                    <a:lumMod val="75000"/>
                  </a:schemeClr>
                </a:solidFill>
                <a:latin typeface="Arial Narrow" charset="0"/>
                <a:ea typeface="Arial Narrow" charset="0"/>
                <a:cs typeface="Arial Narrow" charset="0"/>
              </a:rPr>
              <a:t>kilometri</a:t>
            </a:r>
            <a:endParaRPr lang="en-US" sz="3000" b="1" dirty="0">
              <a:solidFill>
                <a:schemeClr val="accent6">
                  <a:lumMod val="75000"/>
                </a:schemeClr>
              </a:solidFill>
              <a:latin typeface="Arial Narrow" charset="0"/>
              <a:ea typeface="Arial Narrow" charset="0"/>
              <a:cs typeface="Arial Narrow" charset="0"/>
            </a:endParaRPr>
          </a:p>
        </p:txBody>
      </p:sp>
      <p:cxnSp>
        <p:nvCxnSpPr>
          <p:cNvPr id="12" name="Straight Connector 11"/>
          <p:cNvCxnSpPr/>
          <p:nvPr/>
        </p:nvCxnSpPr>
        <p:spPr>
          <a:xfrm>
            <a:off x="1043608" y="1484784"/>
            <a:ext cx="7200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587" y="2132560"/>
            <a:ext cx="1300322" cy="117029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103" y="3743531"/>
            <a:ext cx="1621352" cy="1459217"/>
          </a:xfrm>
          <a:prstGeom prst="rect">
            <a:avLst/>
          </a:prstGeom>
        </p:spPr>
      </p:pic>
      <p:sp>
        <p:nvSpPr>
          <p:cNvPr id="13" name="TextBox 12"/>
          <p:cNvSpPr txBox="1"/>
          <p:nvPr/>
        </p:nvSpPr>
        <p:spPr>
          <a:xfrm>
            <a:off x="827584" y="3124318"/>
            <a:ext cx="2952328" cy="553998"/>
          </a:xfrm>
          <a:prstGeom prst="rect">
            <a:avLst/>
          </a:prstGeom>
          <a:noFill/>
        </p:spPr>
        <p:txBody>
          <a:bodyPr wrap="square" rtlCol="0">
            <a:spAutoFit/>
          </a:bodyPr>
          <a:lstStyle/>
          <a:p>
            <a:pPr algn="ctr"/>
            <a:r>
              <a:rPr lang="en-US" sz="3000" b="1" dirty="0">
                <a:solidFill>
                  <a:schemeClr val="accent6">
                    <a:lumMod val="75000"/>
                  </a:schemeClr>
                </a:solidFill>
                <a:latin typeface="Arial Narrow" charset="0"/>
                <a:ea typeface="Arial Narrow" charset="0"/>
                <a:cs typeface="Arial Narrow" charset="0"/>
              </a:rPr>
              <a:t>97 </a:t>
            </a:r>
            <a:r>
              <a:rPr lang="en-US" sz="3000" b="1" dirty="0" err="1">
                <a:solidFill>
                  <a:schemeClr val="accent6">
                    <a:lumMod val="75000"/>
                  </a:schemeClr>
                </a:solidFill>
                <a:latin typeface="Arial Narrow" charset="0"/>
                <a:ea typeface="Arial Narrow" charset="0"/>
                <a:cs typeface="Arial Narrow" charset="0"/>
              </a:rPr>
              <a:t>objekti</a:t>
            </a:r>
            <a:endParaRPr lang="en-US" dirty="0"/>
          </a:p>
        </p:txBody>
      </p:sp>
      <p:cxnSp>
        <p:nvCxnSpPr>
          <p:cNvPr id="20" name="Straight Connector 19"/>
          <p:cNvCxnSpPr/>
          <p:nvPr/>
        </p:nvCxnSpPr>
        <p:spPr>
          <a:xfrm flipV="1">
            <a:off x="4355976" y="1484784"/>
            <a:ext cx="0" cy="45365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623965"/>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96" y="-473806"/>
            <a:ext cx="10997709" cy="7331806"/>
          </a:xfrm>
          <a:prstGeom prst="rect">
            <a:avLst/>
          </a:prstGeom>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8178" y="2132856"/>
            <a:ext cx="6211887"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a:spLocks noChangeArrowheads="1"/>
          </p:cNvSpPr>
          <p:nvPr/>
        </p:nvSpPr>
        <p:spPr bwMode="auto">
          <a:xfrm>
            <a:off x="-30186" y="2257418"/>
            <a:ext cx="5250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Times New Roman" charset="0"/>
                <a:ea typeface="MS PGothic" charset="0"/>
                <a:cs typeface="MS PGothic" charset="0"/>
              </a:defRPr>
            </a:lvl1pPr>
            <a:lvl2pPr marL="742950" indent="-285750">
              <a:defRPr sz="2900">
                <a:solidFill>
                  <a:schemeClr val="tx1"/>
                </a:solidFill>
                <a:latin typeface="Times New Roman" charset="0"/>
                <a:ea typeface="MS PGothic" charset="0"/>
                <a:cs typeface="MS PGothic" charset="0"/>
              </a:defRPr>
            </a:lvl2pPr>
            <a:lvl3pPr marL="1143000" indent="-228600">
              <a:defRPr sz="2500">
                <a:solidFill>
                  <a:schemeClr val="tx1"/>
                </a:solidFill>
                <a:latin typeface="Times New Roman" charset="0"/>
                <a:ea typeface="MS PGothic" charset="0"/>
                <a:cs typeface="MS PGothic" charset="0"/>
              </a:defRPr>
            </a:lvl3pPr>
            <a:lvl4pPr marL="1600200" indent="-228600">
              <a:defRPr sz="1900">
                <a:solidFill>
                  <a:schemeClr val="tx1"/>
                </a:solidFill>
                <a:latin typeface="Times New Roman" charset="0"/>
                <a:ea typeface="MS PGothic" charset="0"/>
                <a:cs typeface="MS PGothic" charset="0"/>
              </a:defRPr>
            </a:lvl4pPr>
            <a:lvl5pPr marL="2057400" indent="-228600">
              <a:defRPr sz="1900">
                <a:solidFill>
                  <a:schemeClr val="tx1"/>
                </a:solidFill>
                <a:latin typeface="Times New Roman" charset="0"/>
                <a:ea typeface="MS PGothic" charset="0"/>
                <a:cs typeface="MS PGothic" charset="0"/>
              </a:defRPr>
            </a:lvl5pPr>
            <a:lvl6pPr marL="25146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6pPr>
            <a:lvl7pPr marL="29718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7pPr>
            <a:lvl8pPr marL="34290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8pPr>
            <a:lvl9pPr marL="38862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9pPr>
          </a:lstStyle>
          <a:p>
            <a:pPr algn="r"/>
            <a:r>
              <a:rPr lang="lv-LV" sz="4800" b="1" dirty="0">
                <a:solidFill>
                  <a:schemeClr val="bg1"/>
                </a:solidFill>
                <a:latin typeface="Arial Narrow"/>
                <a:cs typeface="Arial Narrow"/>
              </a:rPr>
              <a:t>2019.gada sezona</a:t>
            </a:r>
            <a:endParaRPr lang="cs-CZ" sz="4800" dirty="0">
              <a:solidFill>
                <a:schemeClr val="bg1"/>
              </a:solidFill>
              <a:latin typeface="Arial Narrow"/>
              <a:cs typeface="Arial Narrow"/>
            </a:endParaRPr>
          </a:p>
        </p:txBody>
      </p:sp>
    </p:spTree>
    <p:extLst>
      <p:ext uri="{BB962C8B-B14F-4D97-AF65-F5344CB8AC3E}">
        <p14:creationId xmlns:p14="http://schemas.microsoft.com/office/powerpoint/2010/main" val="333102896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F91093F0-5888-4C92-A1AA-B5AE9DDF03D2}"/>
              </a:ext>
            </a:extLst>
          </p:cNvPr>
          <p:cNvSpPr>
            <a:spLocks noGrp="1"/>
          </p:cNvSpPr>
          <p:nvPr>
            <p:ph type="dt" sz="half" idx="10"/>
          </p:nvPr>
        </p:nvSpPr>
        <p:spPr/>
        <p:txBody>
          <a:bodyPr/>
          <a:lstStyle/>
          <a:p>
            <a:pPr>
              <a:defRPr/>
            </a:pPr>
            <a:r>
              <a:rPr lang="lv-LV"/>
              <a:t>2018.gada 14.septembrī</a:t>
            </a:r>
            <a:endParaRPr lang="en-US" dirty="0"/>
          </a:p>
        </p:txBody>
      </p:sp>
      <p:sp>
        <p:nvSpPr>
          <p:cNvPr id="3" name="Kājenes vietturis 2">
            <a:extLst>
              <a:ext uri="{FF2B5EF4-FFF2-40B4-BE49-F238E27FC236}">
                <a16:creationId xmlns:a16="http://schemas.microsoft.com/office/drawing/2014/main" id="{99DB429E-89F2-45AA-B2D3-BCCD5F412C86}"/>
              </a:ext>
            </a:extLst>
          </p:cNvPr>
          <p:cNvSpPr>
            <a:spLocks noGrp="1"/>
          </p:cNvSpPr>
          <p:nvPr>
            <p:ph type="ftr" sz="quarter" idx="11"/>
          </p:nvPr>
        </p:nvSpPr>
        <p:spPr/>
        <p:txBody>
          <a:bodyPr/>
          <a:lstStyle/>
          <a:p>
            <a:pPr>
              <a:defRPr/>
            </a:pPr>
            <a:r>
              <a:rPr lang="lv-LV"/>
              <a:t>Informācija par aktualitātēm autoceļu nozarē  VVA reorganizācija</a:t>
            </a:r>
            <a:endParaRPr lang="en-US"/>
          </a:p>
        </p:txBody>
      </p:sp>
      <p:sp>
        <p:nvSpPr>
          <p:cNvPr id="4" name="Slaida numura vietturis 3">
            <a:extLst>
              <a:ext uri="{FF2B5EF4-FFF2-40B4-BE49-F238E27FC236}">
                <a16:creationId xmlns:a16="http://schemas.microsoft.com/office/drawing/2014/main" id="{97D2B035-B33F-483A-8FAE-2E4F58DD4504}"/>
              </a:ext>
            </a:extLst>
          </p:cNvPr>
          <p:cNvSpPr>
            <a:spLocks noGrp="1"/>
          </p:cNvSpPr>
          <p:nvPr>
            <p:ph type="sldNum" sz="quarter" idx="12"/>
          </p:nvPr>
        </p:nvSpPr>
        <p:spPr/>
        <p:txBody>
          <a:bodyPr/>
          <a:lstStyle/>
          <a:p>
            <a:pPr>
              <a:defRPr/>
            </a:pPr>
            <a:fld id="{6605195B-73CB-4633-BF4B-DFDF5A7F99C8}" type="slidenum">
              <a:rPr lang="en-US" smtClean="0"/>
              <a:pPr>
                <a:defRPr/>
              </a:pPr>
              <a:t>17</a:t>
            </a:fld>
            <a:endParaRPr lang="en-US" dirty="0"/>
          </a:p>
        </p:txBody>
      </p:sp>
      <p:pic>
        <p:nvPicPr>
          <p:cNvPr id="6" name="Attēls 5">
            <a:extLst>
              <a:ext uri="{FF2B5EF4-FFF2-40B4-BE49-F238E27FC236}">
                <a16:creationId xmlns:a16="http://schemas.microsoft.com/office/drawing/2014/main" id="{385EB5F8-F4AE-4A68-849F-55EBD0DB9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1" y="476672"/>
            <a:ext cx="9144000" cy="5256584"/>
          </a:xfrm>
          <a:prstGeom prst="rect">
            <a:avLst/>
          </a:prstGeom>
        </p:spPr>
      </p:pic>
    </p:spTree>
    <p:extLst>
      <p:ext uri="{BB962C8B-B14F-4D97-AF65-F5344CB8AC3E}">
        <p14:creationId xmlns:p14="http://schemas.microsoft.com/office/powerpoint/2010/main" val="3404192535"/>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990" y="-99392"/>
            <a:ext cx="10975756" cy="7317171"/>
          </a:xfrm>
          <a:prstGeom prst="rect">
            <a:avLst/>
          </a:prstGeom>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5896" y="3861048"/>
            <a:ext cx="6211887"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a:spLocks noChangeArrowheads="1"/>
          </p:cNvSpPr>
          <p:nvPr/>
        </p:nvSpPr>
        <p:spPr bwMode="auto">
          <a:xfrm>
            <a:off x="3275856" y="3985609"/>
            <a:ext cx="708444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300">
                <a:solidFill>
                  <a:schemeClr val="tx1"/>
                </a:solidFill>
                <a:latin typeface="Times New Roman" charset="0"/>
                <a:ea typeface="MS PGothic" charset="0"/>
                <a:cs typeface="MS PGothic" charset="0"/>
              </a:defRPr>
            </a:lvl1pPr>
            <a:lvl2pPr marL="742950" indent="-285750">
              <a:defRPr sz="2900">
                <a:solidFill>
                  <a:schemeClr val="tx1"/>
                </a:solidFill>
                <a:latin typeface="Times New Roman" charset="0"/>
                <a:ea typeface="MS PGothic" charset="0"/>
                <a:cs typeface="MS PGothic" charset="0"/>
              </a:defRPr>
            </a:lvl2pPr>
            <a:lvl3pPr marL="1143000" indent="-228600">
              <a:defRPr sz="2500">
                <a:solidFill>
                  <a:schemeClr val="tx1"/>
                </a:solidFill>
                <a:latin typeface="Times New Roman" charset="0"/>
                <a:ea typeface="MS PGothic" charset="0"/>
                <a:cs typeface="MS PGothic" charset="0"/>
              </a:defRPr>
            </a:lvl3pPr>
            <a:lvl4pPr marL="1600200" indent="-228600">
              <a:defRPr sz="1900">
                <a:solidFill>
                  <a:schemeClr val="tx1"/>
                </a:solidFill>
                <a:latin typeface="Times New Roman" charset="0"/>
                <a:ea typeface="MS PGothic" charset="0"/>
                <a:cs typeface="MS PGothic" charset="0"/>
              </a:defRPr>
            </a:lvl4pPr>
            <a:lvl5pPr marL="2057400" indent="-228600">
              <a:defRPr sz="1900">
                <a:solidFill>
                  <a:schemeClr val="tx1"/>
                </a:solidFill>
                <a:latin typeface="Times New Roman" charset="0"/>
                <a:ea typeface="MS PGothic" charset="0"/>
                <a:cs typeface="MS PGothic" charset="0"/>
              </a:defRPr>
            </a:lvl5pPr>
            <a:lvl6pPr marL="25146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6pPr>
            <a:lvl7pPr marL="29718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7pPr>
            <a:lvl8pPr marL="34290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8pPr>
            <a:lvl9pPr marL="3886200" indent="-228600" defTabSz="938213" eaLnBrk="0" fontAlgn="base" hangingPunct="0">
              <a:spcAft>
                <a:spcPct val="0"/>
              </a:spcAft>
              <a:buFont typeface="Arial" charset="0"/>
              <a:buChar char="»"/>
              <a:defRPr sz="1900">
                <a:solidFill>
                  <a:schemeClr val="tx1"/>
                </a:solidFill>
                <a:latin typeface="Times New Roman" charset="0"/>
                <a:ea typeface="MS PGothic" charset="0"/>
                <a:cs typeface="MS PGothic" charset="0"/>
              </a:defRPr>
            </a:lvl9pPr>
          </a:lstStyle>
          <a:p>
            <a:r>
              <a:rPr lang="lv-LV" sz="4400" b="1" dirty="0">
                <a:solidFill>
                  <a:schemeClr val="bg1"/>
                </a:solidFill>
                <a:latin typeface="Arial Narrow"/>
                <a:cs typeface="Arial Narrow"/>
              </a:rPr>
              <a:t>Rīgas plānošanas reģions</a:t>
            </a:r>
            <a:endParaRPr lang="cs-CZ" sz="4400" dirty="0">
              <a:solidFill>
                <a:schemeClr val="bg1"/>
              </a:solidFill>
              <a:latin typeface="Arial Narrow"/>
              <a:cs typeface="Arial Narrow"/>
            </a:endParaRPr>
          </a:p>
        </p:txBody>
      </p:sp>
    </p:spTree>
    <p:extLst>
      <p:ext uri="{BB962C8B-B14F-4D97-AF65-F5344CB8AC3E}">
        <p14:creationId xmlns:p14="http://schemas.microsoft.com/office/powerpoint/2010/main" val="867625193"/>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5348661-220A-4A5E-8A12-BDC8ECE473E4}"/>
              </a:ext>
            </a:extLst>
          </p:cNvPr>
          <p:cNvSpPr>
            <a:spLocks noGrp="1"/>
          </p:cNvSpPr>
          <p:nvPr>
            <p:ph type="title"/>
          </p:nvPr>
        </p:nvSpPr>
        <p:spPr>
          <a:xfrm>
            <a:off x="395536" y="274638"/>
            <a:ext cx="8748464" cy="1143000"/>
          </a:xfrm>
        </p:spPr>
        <p:txBody>
          <a:bodyPr/>
          <a:lstStyle/>
          <a:p>
            <a:r>
              <a:rPr lang="lv-LV" sz="3200" dirty="0"/>
              <a:t>Plānotie darbi Rīgas plānošanas reģionā 2019.gadā</a:t>
            </a:r>
          </a:p>
        </p:txBody>
      </p:sp>
      <p:sp>
        <p:nvSpPr>
          <p:cNvPr id="3" name="Datuma vietturis 2">
            <a:extLst>
              <a:ext uri="{FF2B5EF4-FFF2-40B4-BE49-F238E27FC236}">
                <a16:creationId xmlns:a16="http://schemas.microsoft.com/office/drawing/2014/main" id="{DB9C3492-3976-4DB8-8AD7-9191E1F207CA}"/>
              </a:ext>
            </a:extLst>
          </p:cNvPr>
          <p:cNvSpPr>
            <a:spLocks noGrp="1"/>
          </p:cNvSpPr>
          <p:nvPr>
            <p:ph type="dt" sz="half" idx="10"/>
          </p:nvPr>
        </p:nvSpPr>
        <p:spPr/>
        <p:txBody>
          <a:bodyPr/>
          <a:lstStyle/>
          <a:p>
            <a:pPr>
              <a:defRPr/>
            </a:pPr>
            <a:r>
              <a:rPr lang="lv-LV"/>
              <a:t>2018.gada 14.septembrī</a:t>
            </a:r>
            <a:endParaRPr lang="en-US" dirty="0"/>
          </a:p>
        </p:txBody>
      </p:sp>
      <p:sp>
        <p:nvSpPr>
          <p:cNvPr id="4" name="Kājenes vietturis 3">
            <a:extLst>
              <a:ext uri="{FF2B5EF4-FFF2-40B4-BE49-F238E27FC236}">
                <a16:creationId xmlns:a16="http://schemas.microsoft.com/office/drawing/2014/main" id="{0797C823-712E-47B8-A035-4BDD29D20D6C}"/>
              </a:ext>
            </a:extLst>
          </p:cNvPr>
          <p:cNvSpPr>
            <a:spLocks noGrp="1"/>
          </p:cNvSpPr>
          <p:nvPr>
            <p:ph type="ftr" sz="quarter" idx="11"/>
          </p:nvPr>
        </p:nvSpPr>
        <p:spPr/>
        <p:txBody>
          <a:bodyPr/>
          <a:lstStyle/>
          <a:p>
            <a:pPr>
              <a:defRPr/>
            </a:pPr>
            <a:r>
              <a:rPr lang="lv-LV"/>
              <a:t>Informācija par aktualitātēm autoceļu nozarē  VVA reorganizācija</a:t>
            </a:r>
            <a:endParaRPr lang="en-US"/>
          </a:p>
        </p:txBody>
      </p:sp>
      <p:sp>
        <p:nvSpPr>
          <p:cNvPr id="5" name="Slaida numura vietturis 4">
            <a:extLst>
              <a:ext uri="{FF2B5EF4-FFF2-40B4-BE49-F238E27FC236}">
                <a16:creationId xmlns:a16="http://schemas.microsoft.com/office/drawing/2014/main" id="{7DA82421-AF88-45FB-A18C-6CF068DC17FD}"/>
              </a:ext>
            </a:extLst>
          </p:cNvPr>
          <p:cNvSpPr>
            <a:spLocks noGrp="1"/>
          </p:cNvSpPr>
          <p:nvPr>
            <p:ph type="sldNum" sz="quarter" idx="12"/>
          </p:nvPr>
        </p:nvSpPr>
        <p:spPr/>
        <p:txBody>
          <a:bodyPr/>
          <a:lstStyle/>
          <a:p>
            <a:pPr>
              <a:defRPr/>
            </a:pPr>
            <a:fld id="{E524671F-DE3F-46BC-8A30-AF8FB43EF2CB}" type="slidenum">
              <a:rPr lang="en-US" smtClean="0"/>
              <a:pPr>
                <a:defRPr/>
              </a:pPr>
              <a:t>19</a:t>
            </a:fld>
            <a:endParaRPr lang="en-US" dirty="0"/>
          </a:p>
        </p:txBody>
      </p:sp>
      <p:pic>
        <p:nvPicPr>
          <p:cNvPr id="7" name="Attēls 6">
            <a:extLst>
              <a:ext uri="{FF2B5EF4-FFF2-40B4-BE49-F238E27FC236}">
                <a16:creationId xmlns:a16="http://schemas.microsoft.com/office/drawing/2014/main" id="{55E76E72-E6E9-452F-8707-E0430B052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340768"/>
            <a:ext cx="8227640" cy="5107657"/>
          </a:xfrm>
          <a:prstGeom prst="rect">
            <a:avLst/>
          </a:prstGeom>
        </p:spPr>
      </p:pic>
    </p:spTree>
    <p:extLst>
      <p:ext uri="{BB962C8B-B14F-4D97-AF65-F5344CB8AC3E}">
        <p14:creationId xmlns:p14="http://schemas.microsoft.com/office/powerpoint/2010/main" val="3438609971"/>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a 1"/>
          <p:cNvGraphicFramePr>
            <a:graphicFrameLocks noGrp="1"/>
          </p:cNvGraphicFramePr>
          <p:nvPr>
            <p:extLst>
              <p:ext uri="{D42A27DB-BD31-4B8C-83A1-F6EECF244321}">
                <p14:modId xmlns:p14="http://schemas.microsoft.com/office/powerpoint/2010/main" val="2869430320"/>
              </p:ext>
            </p:extLst>
          </p:nvPr>
        </p:nvGraphicFramePr>
        <p:xfrm>
          <a:off x="323528" y="978988"/>
          <a:ext cx="8424936" cy="5486400"/>
        </p:xfrm>
        <a:graphic>
          <a:graphicData uri="http://schemas.openxmlformats.org/drawingml/2006/table">
            <a:tbl>
              <a:tblPr firstRow="1" firstCol="1" bandRow="1">
                <a:tableStyleId>{5C22544A-7EE6-4342-B048-85BDC9FD1C3A}</a:tableStyleId>
              </a:tblPr>
              <a:tblGrid>
                <a:gridCol w="2882214">
                  <a:extLst>
                    <a:ext uri="{9D8B030D-6E8A-4147-A177-3AD203B41FA5}">
                      <a16:colId xmlns:a16="http://schemas.microsoft.com/office/drawing/2014/main" val="3003235024"/>
                    </a:ext>
                  </a:extLst>
                </a:gridCol>
                <a:gridCol w="1330254">
                  <a:extLst>
                    <a:ext uri="{9D8B030D-6E8A-4147-A177-3AD203B41FA5}">
                      <a16:colId xmlns:a16="http://schemas.microsoft.com/office/drawing/2014/main" val="28302633"/>
                    </a:ext>
                  </a:extLst>
                </a:gridCol>
                <a:gridCol w="1478059">
                  <a:extLst>
                    <a:ext uri="{9D8B030D-6E8A-4147-A177-3AD203B41FA5}">
                      <a16:colId xmlns:a16="http://schemas.microsoft.com/office/drawing/2014/main" val="3490852257"/>
                    </a:ext>
                  </a:extLst>
                </a:gridCol>
                <a:gridCol w="1404155">
                  <a:extLst>
                    <a:ext uri="{9D8B030D-6E8A-4147-A177-3AD203B41FA5}">
                      <a16:colId xmlns:a16="http://schemas.microsoft.com/office/drawing/2014/main" val="3118052312"/>
                    </a:ext>
                  </a:extLst>
                </a:gridCol>
                <a:gridCol w="1330254">
                  <a:extLst>
                    <a:ext uri="{9D8B030D-6E8A-4147-A177-3AD203B41FA5}">
                      <a16:colId xmlns:a16="http://schemas.microsoft.com/office/drawing/2014/main" val="3802377589"/>
                    </a:ext>
                  </a:extLst>
                </a:gridCol>
              </a:tblGrid>
              <a:tr h="364629">
                <a:tc rowSpan="2">
                  <a:txBody>
                    <a:bodyPr/>
                    <a:lstStyle/>
                    <a:p>
                      <a:pPr algn="ctr">
                        <a:spcAft>
                          <a:spcPts val="0"/>
                        </a:spcAft>
                      </a:pPr>
                      <a:r>
                        <a:rPr lang="lv-LV" sz="2400" dirty="0">
                          <a:effectLst/>
                          <a:latin typeface="+mj-lt"/>
                        </a:rPr>
                        <a:t>Ceļu klasifikācija</a:t>
                      </a:r>
                      <a:endParaRPr lang="lv-LV" sz="2400" dirty="0">
                        <a:effectLst/>
                        <a:latin typeface="+mj-lt"/>
                        <a:ea typeface="Times New Roman" panose="02020603050405020304" pitchFamily="18" charset="0"/>
                      </a:endParaRPr>
                    </a:p>
                  </a:txBody>
                  <a:tcPr marL="68580" marR="68580" marT="0" marB="0" anchor="ctr"/>
                </a:tc>
                <a:tc gridSpan="4">
                  <a:txBody>
                    <a:bodyPr/>
                    <a:lstStyle/>
                    <a:p>
                      <a:pPr algn="ctr">
                        <a:spcAft>
                          <a:spcPts val="0"/>
                        </a:spcAft>
                      </a:pPr>
                      <a:r>
                        <a:rPr lang="lv-LV" sz="2400" dirty="0">
                          <a:effectLst/>
                          <a:latin typeface="+mj-lt"/>
                        </a:rPr>
                        <a:t>Autoceļu kopgarums, km</a:t>
                      </a:r>
                      <a:endParaRPr lang="lv-LV" sz="2400" dirty="0">
                        <a:effectLst/>
                        <a:latin typeface="+mj-lt"/>
                        <a:ea typeface="Times New Roman" panose="02020603050405020304" pitchFamily="18" charset="0"/>
                      </a:endParaRPr>
                    </a:p>
                  </a:txBody>
                  <a:tcPr marL="68580" marR="68580" marT="0" marB="0" anchor="ct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535887721"/>
                  </a:ext>
                </a:extLst>
              </a:tr>
              <a:tr h="1093888">
                <a:tc vMerge="1">
                  <a:txBody>
                    <a:bodyPr/>
                    <a:lstStyle/>
                    <a:p>
                      <a:endParaRPr lang="lv-LV"/>
                    </a:p>
                  </a:txBody>
                  <a:tcPr/>
                </a:tc>
                <a:tc>
                  <a:txBody>
                    <a:bodyPr/>
                    <a:lstStyle/>
                    <a:p>
                      <a:pPr algn="ctr">
                        <a:spcAft>
                          <a:spcPts val="0"/>
                        </a:spcAft>
                      </a:pPr>
                      <a:r>
                        <a:rPr lang="lv-LV" sz="2400" dirty="0">
                          <a:effectLst/>
                          <a:latin typeface="+mj-lt"/>
                        </a:rPr>
                        <a:t>ar asfalta segumu</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ar šķembu un grants segumu</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bez seguma</a:t>
                      </a:r>
                    </a:p>
                  </a:txBody>
                  <a:tcPr marL="68580" marR="68580" marT="0" marB="0" anchor="ctr"/>
                </a:tc>
                <a:tc>
                  <a:txBody>
                    <a:bodyPr/>
                    <a:lstStyle/>
                    <a:p>
                      <a:pPr algn="ctr">
                        <a:spcAft>
                          <a:spcPts val="0"/>
                        </a:spcAft>
                      </a:pPr>
                      <a:r>
                        <a:rPr lang="lv-LV" sz="2400" dirty="0">
                          <a:effectLst/>
                          <a:latin typeface="+mj-lt"/>
                        </a:rPr>
                        <a:t>kopā</a:t>
                      </a:r>
                      <a:endParaRPr lang="lv-LV" sz="24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2205577974"/>
                  </a:ext>
                </a:extLst>
              </a:tr>
              <a:tr h="364629">
                <a:tc>
                  <a:txBody>
                    <a:bodyPr/>
                    <a:lstStyle/>
                    <a:p>
                      <a:pPr>
                        <a:spcAft>
                          <a:spcPts val="0"/>
                        </a:spcAft>
                      </a:pPr>
                      <a:r>
                        <a:rPr lang="lv-LV" sz="2400" dirty="0">
                          <a:effectLst/>
                          <a:latin typeface="+mj-lt"/>
                        </a:rPr>
                        <a:t>Valsts autoceļi, t. sk.:</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9 012</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11 110</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solidFill>
                            <a:srgbClr val="FF0000"/>
                          </a:solidFill>
                          <a:effectLst/>
                          <a:latin typeface="+mj-lt"/>
                        </a:rPr>
                        <a:t>20 122</a:t>
                      </a:r>
                      <a:endParaRPr lang="lv-LV" sz="2400" dirty="0">
                        <a:solidFill>
                          <a:srgbClr val="FF0000"/>
                        </a:solidFill>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789927232"/>
                  </a:ext>
                </a:extLst>
              </a:tr>
              <a:tr h="364629">
                <a:tc>
                  <a:txBody>
                    <a:bodyPr/>
                    <a:lstStyle/>
                    <a:p>
                      <a:pPr>
                        <a:spcAft>
                          <a:spcPts val="0"/>
                        </a:spcAft>
                      </a:pPr>
                      <a:r>
                        <a:rPr lang="lv-LV" sz="2400" dirty="0">
                          <a:effectLst/>
                          <a:latin typeface="+mj-lt"/>
                        </a:rPr>
                        <a:t>galvenie autoceļi (A)</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1 672</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 </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1</a:t>
                      </a:r>
                      <a:r>
                        <a:rPr lang="lv-LV" sz="2400" baseline="0" dirty="0">
                          <a:effectLst/>
                          <a:latin typeface="+mj-lt"/>
                        </a:rPr>
                        <a:t> 672</a:t>
                      </a:r>
                      <a:endParaRPr lang="lv-LV" sz="24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42171887"/>
                  </a:ext>
                </a:extLst>
              </a:tr>
              <a:tr h="729258">
                <a:tc>
                  <a:txBody>
                    <a:bodyPr/>
                    <a:lstStyle/>
                    <a:p>
                      <a:pPr>
                        <a:spcAft>
                          <a:spcPts val="0"/>
                        </a:spcAft>
                      </a:pPr>
                      <a:r>
                        <a:rPr lang="lv-LV" sz="2400" dirty="0">
                          <a:effectLst/>
                          <a:latin typeface="+mj-lt"/>
                        </a:rPr>
                        <a:t>reģionālie autoceļi (P)</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4 611</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855</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5</a:t>
                      </a:r>
                      <a:r>
                        <a:rPr lang="lv-LV" sz="2400" baseline="0" dirty="0">
                          <a:effectLst/>
                          <a:latin typeface="+mj-lt"/>
                        </a:rPr>
                        <a:t> 466</a:t>
                      </a:r>
                      <a:endParaRPr lang="lv-LV" sz="24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346759204"/>
                  </a:ext>
                </a:extLst>
              </a:tr>
              <a:tr h="364629">
                <a:tc>
                  <a:txBody>
                    <a:bodyPr/>
                    <a:lstStyle/>
                    <a:p>
                      <a:pPr>
                        <a:spcAft>
                          <a:spcPts val="0"/>
                        </a:spcAft>
                      </a:pPr>
                      <a:r>
                        <a:rPr lang="lv-LV" sz="2400" dirty="0">
                          <a:effectLst/>
                          <a:latin typeface="+mj-lt"/>
                        </a:rPr>
                        <a:t>vietējie autoceļi (V)</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2 725</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10 202</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rPr>
                        <a:t>12 927</a:t>
                      </a:r>
                      <a:endParaRPr lang="lv-LV" sz="24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549883462"/>
                  </a:ext>
                </a:extLst>
              </a:tr>
              <a:tr h="729258">
                <a:tc>
                  <a:txBody>
                    <a:bodyPr/>
                    <a:lstStyle/>
                    <a:p>
                      <a:pPr>
                        <a:spcAft>
                          <a:spcPts val="0"/>
                        </a:spcAft>
                      </a:pPr>
                      <a:r>
                        <a:rPr lang="lv-LV" sz="2400" dirty="0">
                          <a:effectLst/>
                          <a:latin typeface="+mj-lt"/>
                          <a:ea typeface="Times New Roman" panose="02020603050405020304" pitchFamily="18" charset="0"/>
                        </a:rPr>
                        <a:t>Pašvaldību</a:t>
                      </a:r>
                      <a:r>
                        <a:rPr lang="lv-LV" sz="2400" baseline="0" dirty="0">
                          <a:effectLst/>
                          <a:latin typeface="+mj-lt"/>
                          <a:ea typeface="Times New Roman" panose="02020603050405020304" pitchFamily="18" charset="0"/>
                        </a:rPr>
                        <a:t> autoceļi un ielas, t.sk.</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5923</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32419</a:t>
                      </a: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solidFill>
                            <a:srgbClr val="FF0000"/>
                          </a:solidFill>
                          <a:effectLst/>
                          <a:latin typeface="+mj-lt"/>
                          <a:ea typeface="Times New Roman" panose="02020603050405020304" pitchFamily="18" charset="0"/>
                        </a:rPr>
                        <a:t>38342</a:t>
                      </a:r>
                    </a:p>
                  </a:txBody>
                  <a:tcPr marL="68580" marR="68580" marT="0" marB="0" anchor="ctr"/>
                </a:tc>
                <a:extLst>
                  <a:ext uri="{0D108BD9-81ED-4DB2-BD59-A6C34878D82A}">
                    <a16:rowId xmlns:a16="http://schemas.microsoft.com/office/drawing/2014/main" val="2069793931"/>
                  </a:ext>
                </a:extLst>
              </a:tr>
              <a:tr h="364629">
                <a:tc>
                  <a:txBody>
                    <a:bodyPr/>
                    <a:lstStyle/>
                    <a:p>
                      <a:pPr>
                        <a:spcAft>
                          <a:spcPts val="0"/>
                        </a:spcAft>
                      </a:pPr>
                      <a:r>
                        <a:rPr lang="lv-LV" sz="2400" dirty="0">
                          <a:effectLst/>
                          <a:latin typeface="+mj-lt"/>
                          <a:ea typeface="Times New Roman" panose="02020603050405020304" pitchFamily="18" charset="0"/>
                        </a:rPr>
                        <a:t>autoceļi</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1203</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28965</a:t>
                      </a: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30168</a:t>
                      </a:r>
                    </a:p>
                  </a:txBody>
                  <a:tcPr marL="68580" marR="68580" marT="0" marB="0" anchor="ctr"/>
                </a:tc>
                <a:extLst>
                  <a:ext uri="{0D108BD9-81ED-4DB2-BD59-A6C34878D82A}">
                    <a16:rowId xmlns:a16="http://schemas.microsoft.com/office/drawing/2014/main" val="1211119877"/>
                  </a:ext>
                </a:extLst>
              </a:tr>
              <a:tr h="364629">
                <a:tc>
                  <a:txBody>
                    <a:bodyPr/>
                    <a:lstStyle/>
                    <a:p>
                      <a:pPr>
                        <a:spcAft>
                          <a:spcPts val="0"/>
                        </a:spcAft>
                      </a:pPr>
                      <a:r>
                        <a:rPr lang="lv-LV" sz="2400" dirty="0">
                          <a:effectLst/>
                          <a:latin typeface="+mj-lt"/>
                          <a:ea typeface="Times New Roman" panose="02020603050405020304" pitchFamily="18" charset="0"/>
                        </a:rPr>
                        <a:t>ielas</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4720</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3454</a:t>
                      </a:r>
                    </a:p>
                  </a:txBody>
                  <a:tcPr marL="68580" marR="68580" marT="0" marB="0" anchor="ctr"/>
                </a:tc>
                <a:tc>
                  <a:txBody>
                    <a:bodyPr/>
                    <a:lstStyle/>
                    <a:p>
                      <a:pPr algn="ctr">
                        <a:spcAft>
                          <a:spcPts val="0"/>
                        </a:spcAft>
                      </a:pP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8174</a:t>
                      </a:r>
                    </a:p>
                  </a:txBody>
                  <a:tcPr marL="68580" marR="68580" marT="0" marB="0" anchor="ctr"/>
                </a:tc>
                <a:extLst>
                  <a:ext uri="{0D108BD9-81ED-4DB2-BD59-A6C34878D82A}">
                    <a16:rowId xmlns:a16="http://schemas.microsoft.com/office/drawing/2014/main" val="474684779"/>
                  </a:ext>
                </a:extLst>
              </a:tr>
              <a:tr h="364629">
                <a:tc>
                  <a:txBody>
                    <a:bodyPr/>
                    <a:lstStyle/>
                    <a:p>
                      <a:pPr>
                        <a:spcAft>
                          <a:spcPts val="0"/>
                        </a:spcAft>
                      </a:pPr>
                      <a:r>
                        <a:rPr lang="lv-LV" sz="2400" dirty="0">
                          <a:effectLst/>
                          <a:latin typeface="+mj-lt"/>
                          <a:ea typeface="Times New Roman" panose="02020603050405020304" pitchFamily="18" charset="0"/>
                        </a:rPr>
                        <a:t>Meža</a:t>
                      </a:r>
                      <a:r>
                        <a:rPr lang="lv-LV" sz="2400" baseline="0" dirty="0">
                          <a:effectLst/>
                          <a:latin typeface="+mj-lt"/>
                          <a:ea typeface="Times New Roman" panose="02020603050405020304" pitchFamily="18" charset="0"/>
                        </a:rPr>
                        <a:t> ceļi</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24</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9536</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2168</a:t>
                      </a:r>
                    </a:p>
                  </a:txBody>
                  <a:tcPr marL="68580" marR="68580" marT="0" marB="0" anchor="ctr"/>
                </a:tc>
                <a:tc>
                  <a:txBody>
                    <a:bodyPr/>
                    <a:lstStyle/>
                    <a:p>
                      <a:pPr algn="ctr">
                        <a:spcAft>
                          <a:spcPts val="0"/>
                        </a:spcAft>
                      </a:pPr>
                      <a:r>
                        <a:rPr lang="lv-LV" sz="2400" dirty="0">
                          <a:solidFill>
                            <a:srgbClr val="FF0000"/>
                          </a:solidFill>
                          <a:effectLst/>
                          <a:latin typeface="+mj-lt"/>
                          <a:ea typeface="Times New Roman" panose="02020603050405020304" pitchFamily="18" charset="0"/>
                        </a:rPr>
                        <a:t>11728</a:t>
                      </a:r>
                    </a:p>
                  </a:txBody>
                  <a:tcPr marL="68580" marR="68580" marT="0" marB="0" anchor="ctr"/>
                </a:tc>
                <a:extLst>
                  <a:ext uri="{0D108BD9-81ED-4DB2-BD59-A6C34878D82A}">
                    <a16:rowId xmlns:a16="http://schemas.microsoft.com/office/drawing/2014/main" val="154885289"/>
                  </a:ext>
                </a:extLst>
              </a:tr>
              <a:tr h="364629">
                <a:tc>
                  <a:txBody>
                    <a:bodyPr/>
                    <a:lstStyle/>
                    <a:p>
                      <a:pPr>
                        <a:spcAft>
                          <a:spcPts val="0"/>
                        </a:spcAft>
                      </a:pPr>
                      <a:r>
                        <a:rPr lang="lv-LV" sz="2400" dirty="0">
                          <a:effectLst/>
                          <a:latin typeface="+mj-lt"/>
                          <a:ea typeface="Times New Roman" panose="02020603050405020304" pitchFamily="18" charset="0"/>
                        </a:rPr>
                        <a:t>Kopā ceļi un ielas</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14 959</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53 065</a:t>
                      </a:r>
                    </a:p>
                  </a:txBody>
                  <a:tcPr marL="68580" marR="68580" marT="0" marB="0" anchor="ctr"/>
                </a:tc>
                <a:tc>
                  <a:txBody>
                    <a:bodyPr/>
                    <a:lstStyle/>
                    <a:p>
                      <a:pPr algn="ctr">
                        <a:spcAft>
                          <a:spcPts val="0"/>
                        </a:spcAft>
                      </a:pPr>
                      <a:r>
                        <a:rPr lang="lv-LV" sz="2400" dirty="0">
                          <a:effectLst/>
                          <a:latin typeface="+mj-lt"/>
                          <a:ea typeface="Times New Roman" panose="02020603050405020304" pitchFamily="18" charset="0"/>
                        </a:rPr>
                        <a:t>2</a:t>
                      </a:r>
                      <a:r>
                        <a:rPr lang="lv-LV" sz="2400" baseline="0" dirty="0">
                          <a:effectLst/>
                          <a:latin typeface="+mj-lt"/>
                          <a:ea typeface="Times New Roman" panose="02020603050405020304" pitchFamily="18" charset="0"/>
                        </a:rPr>
                        <a:t> 168</a:t>
                      </a:r>
                      <a:endParaRPr lang="lv-LV" sz="2400" dirty="0">
                        <a:effectLst/>
                        <a:latin typeface="+mj-lt"/>
                        <a:ea typeface="Times New Roman" panose="02020603050405020304" pitchFamily="18" charset="0"/>
                      </a:endParaRPr>
                    </a:p>
                  </a:txBody>
                  <a:tcPr marL="68580" marR="68580" marT="0" marB="0" anchor="ctr"/>
                </a:tc>
                <a:tc>
                  <a:txBody>
                    <a:bodyPr/>
                    <a:lstStyle/>
                    <a:p>
                      <a:pPr algn="ctr">
                        <a:spcAft>
                          <a:spcPts val="0"/>
                        </a:spcAft>
                      </a:pPr>
                      <a:r>
                        <a:rPr lang="lv-LV" sz="2400" b="1" dirty="0">
                          <a:solidFill>
                            <a:srgbClr val="FF0000"/>
                          </a:solidFill>
                          <a:effectLst/>
                          <a:latin typeface="+mj-lt"/>
                          <a:ea typeface="Times New Roman" panose="02020603050405020304" pitchFamily="18" charset="0"/>
                        </a:rPr>
                        <a:t>70 192</a:t>
                      </a:r>
                    </a:p>
                  </a:txBody>
                  <a:tcPr marL="68580" marR="68580" marT="0" marB="0" anchor="ctr"/>
                </a:tc>
                <a:extLst>
                  <a:ext uri="{0D108BD9-81ED-4DB2-BD59-A6C34878D82A}">
                    <a16:rowId xmlns:a16="http://schemas.microsoft.com/office/drawing/2014/main" val="1181540018"/>
                  </a:ext>
                </a:extLst>
              </a:tr>
            </a:tbl>
          </a:graphicData>
        </a:graphic>
      </p:graphicFrame>
      <p:sp>
        <p:nvSpPr>
          <p:cNvPr id="5" name="Taisnstūris 4"/>
          <p:cNvSpPr/>
          <p:nvPr/>
        </p:nvSpPr>
        <p:spPr>
          <a:xfrm>
            <a:off x="2339752" y="332656"/>
            <a:ext cx="4968552" cy="646331"/>
          </a:xfrm>
          <a:prstGeom prst="rect">
            <a:avLst/>
          </a:prstGeom>
        </p:spPr>
        <p:txBody>
          <a:bodyPr wrap="square">
            <a:spAutoFit/>
          </a:bodyPr>
          <a:lstStyle/>
          <a:p>
            <a:r>
              <a:rPr lang="lv-LV" sz="3600" dirty="0">
                <a:latin typeface="Times New Roman" panose="02020603050405020304" pitchFamily="18" charset="0"/>
                <a:cs typeface="Times New Roman" panose="02020603050405020304" pitchFamily="18" charset="0"/>
              </a:rPr>
              <a:t>Valsts autoceļu tīkls</a:t>
            </a:r>
          </a:p>
        </p:txBody>
      </p:sp>
      <p:sp>
        <p:nvSpPr>
          <p:cNvPr id="3" name="Datuma vietturis 2">
            <a:extLst>
              <a:ext uri="{FF2B5EF4-FFF2-40B4-BE49-F238E27FC236}">
                <a16:creationId xmlns:a16="http://schemas.microsoft.com/office/drawing/2014/main" id="{EB6670E4-86A0-4A7B-BF6A-74853D590D77}"/>
              </a:ext>
            </a:extLst>
          </p:cNvPr>
          <p:cNvSpPr>
            <a:spLocks noGrp="1"/>
          </p:cNvSpPr>
          <p:nvPr>
            <p:ph type="dt" sz="half" idx="10"/>
          </p:nvPr>
        </p:nvSpPr>
        <p:spPr/>
        <p:txBody>
          <a:bodyPr/>
          <a:lstStyle/>
          <a:p>
            <a:pPr>
              <a:defRPr/>
            </a:pPr>
            <a:r>
              <a:rPr lang="lv-LV"/>
              <a:t>2018.gada 14.septembrī</a:t>
            </a:r>
            <a:endParaRPr lang="en-US" dirty="0"/>
          </a:p>
        </p:txBody>
      </p:sp>
      <p:sp>
        <p:nvSpPr>
          <p:cNvPr id="4" name="Kājenes vietturis 3">
            <a:extLst>
              <a:ext uri="{FF2B5EF4-FFF2-40B4-BE49-F238E27FC236}">
                <a16:creationId xmlns:a16="http://schemas.microsoft.com/office/drawing/2014/main" id="{8FE0E265-8EF1-436C-BE51-D245F75160FD}"/>
              </a:ext>
            </a:extLst>
          </p:cNvPr>
          <p:cNvSpPr>
            <a:spLocks noGrp="1"/>
          </p:cNvSpPr>
          <p:nvPr>
            <p:ph type="ftr" sz="quarter" idx="11"/>
          </p:nvPr>
        </p:nvSpPr>
        <p:spPr>
          <a:xfrm>
            <a:off x="3352800" y="6448425"/>
            <a:ext cx="2895600" cy="508967"/>
          </a:xfrm>
        </p:spPr>
        <p:txBody>
          <a:bodyPr/>
          <a:lstStyle/>
          <a:p>
            <a:pPr>
              <a:defRPr/>
            </a:pPr>
            <a:r>
              <a:rPr lang="lv-LV" dirty="0"/>
              <a:t>Informācija par aktualitātēm autoceļu nozarē  VVA reorganizācija</a:t>
            </a:r>
            <a:endParaRPr lang="en-US" dirty="0"/>
          </a:p>
        </p:txBody>
      </p:sp>
      <p:sp>
        <p:nvSpPr>
          <p:cNvPr id="6" name="Slaida numura vietturis 5">
            <a:extLst>
              <a:ext uri="{FF2B5EF4-FFF2-40B4-BE49-F238E27FC236}">
                <a16:creationId xmlns:a16="http://schemas.microsoft.com/office/drawing/2014/main" id="{47253E55-9537-4EE4-9319-72F30DFC1A74}"/>
              </a:ext>
            </a:extLst>
          </p:cNvPr>
          <p:cNvSpPr>
            <a:spLocks noGrp="1"/>
          </p:cNvSpPr>
          <p:nvPr>
            <p:ph type="sldNum" sz="quarter" idx="12"/>
          </p:nvPr>
        </p:nvSpPr>
        <p:spPr/>
        <p:txBody>
          <a:bodyPr/>
          <a:lstStyle/>
          <a:p>
            <a:pPr>
              <a:defRPr/>
            </a:pPr>
            <a:fld id="{6605195B-73CB-4633-BF4B-DFDF5A7F99C8}" type="slidenum">
              <a:rPr lang="en-US" smtClean="0"/>
              <a:pPr>
                <a:defRPr/>
              </a:pPr>
              <a:t>2</a:t>
            </a:fld>
            <a:endParaRPr lang="en-US" dirty="0"/>
          </a:p>
        </p:txBody>
      </p:sp>
    </p:spTree>
    <p:extLst>
      <p:ext uri="{BB962C8B-B14F-4D97-AF65-F5344CB8AC3E}">
        <p14:creationId xmlns:p14="http://schemas.microsoft.com/office/powerpoint/2010/main" val="2214256233"/>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2C984-37E3-4059-A18F-8FFFB0B098EC}"/>
              </a:ext>
            </a:extLst>
          </p:cNvPr>
          <p:cNvSpPr txBox="1"/>
          <p:nvPr/>
        </p:nvSpPr>
        <p:spPr>
          <a:xfrm>
            <a:off x="323528" y="332656"/>
            <a:ext cx="8256201" cy="1077218"/>
          </a:xfrm>
          <a:prstGeom prst="rect">
            <a:avLst/>
          </a:prstGeom>
          <a:noFill/>
        </p:spPr>
        <p:txBody>
          <a:bodyPr wrap="square" rtlCol="0">
            <a:spAutoFit/>
          </a:bodyPr>
          <a:lstStyle/>
          <a:p>
            <a:r>
              <a:rPr lang="lv-LV" sz="3200" dirty="0"/>
              <a:t>Plānotie darbi valsts galveno autoceļu tīklā Rīgas plānošanas reģionā 2019. gadā</a:t>
            </a:r>
          </a:p>
        </p:txBody>
      </p:sp>
      <p:graphicFrame>
        <p:nvGraphicFramePr>
          <p:cNvPr id="8" name="Tabula 7">
            <a:extLst>
              <a:ext uri="{FF2B5EF4-FFF2-40B4-BE49-F238E27FC236}">
                <a16:creationId xmlns:a16="http://schemas.microsoft.com/office/drawing/2014/main" id="{B971D371-8161-44AF-A3B5-56A04C8E872E}"/>
              </a:ext>
            </a:extLst>
          </p:cNvPr>
          <p:cNvGraphicFramePr>
            <a:graphicFrameLocks noGrp="1"/>
          </p:cNvGraphicFramePr>
          <p:nvPr>
            <p:extLst>
              <p:ext uri="{D42A27DB-BD31-4B8C-83A1-F6EECF244321}">
                <p14:modId xmlns:p14="http://schemas.microsoft.com/office/powerpoint/2010/main" val="4258480936"/>
              </p:ext>
            </p:extLst>
          </p:nvPr>
        </p:nvGraphicFramePr>
        <p:xfrm>
          <a:off x="251520" y="2086982"/>
          <a:ext cx="8712966" cy="4078322"/>
        </p:xfrm>
        <a:graphic>
          <a:graphicData uri="http://schemas.openxmlformats.org/drawingml/2006/table">
            <a:tbl>
              <a:tblPr>
                <a:tableStyleId>{5C22544A-7EE6-4342-B048-85BDC9FD1C3A}</a:tableStyleId>
              </a:tblPr>
              <a:tblGrid>
                <a:gridCol w="3348583">
                  <a:extLst>
                    <a:ext uri="{9D8B030D-6E8A-4147-A177-3AD203B41FA5}">
                      <a16:colId xmlns:a16="http://schemas.microsoft.com/office/drawing/2014/main" val="4112105477"/>
                    </a:ext>
                  </a:extLst>
                </a:gridCol>
                <a:gridCol w="737415">
                  <a:extLst>
                    <a:ext uri="{9D8B030D-6E8A-4147-A177-3AD203B41FA5}">
                      <a16:colId xmlns:a16="http://schemas.microsoft.com/office/drawing/2014/main" val="780626819"/>
                    </a:ext>
                  </a:extLst>
                </a:gridCol>
                <a:gridCol w="752524">
                  <a:extLst>
                    <a:ext uri="{9D8B030D-6E8A-4147-A177-3AD203B41FA5}">
                      <a16:colId xmlns:a16="http://schemas.microsoft.com/office/drawing/2014/main" val="392976203"/>
                    </a:ext>
                  </a:extLst>
                </a:gridCol>
                <a:gridCol w="752524">
                  <a:extLst>
                    <a:ext uri="{9D8B030D-6E8A-4147-A177-3AD203B41FA5}">
                      <a16:colId xmlns:a16="http://schemas.microsoft.com/office/drawing/2014/main" val="2840178506"/>
                    </a:ext>
                  </a:extLst>
                </a:gridCol>
                <a:gridCol w="752524">
                  <a:extLst>
                    <a:ext uri="{9D8B030D-6E8A-4147-A177-3AD203B41FA5}">
                      <a16:colId xmlns:a16="http://schemas.microsoft.com/office/drawing/2014/main" val="225561790"/>
                    </a:ext>
                  </a:extLst>
                </a:gridCol>
                <a:gridCol w="1135981">
                  <a:extLst>
                    <a:ext uri="{9D8B030D-6E8A-4147-A177-3AD203B41FA5}">
                      <a16:colId xmlns:a16="http://schemas.microsoft.com/office/drawing/2014/main" val="1326741732"/>
                    </a:ext>
                  </a:extLst>
                </a:gridCol>
                <a:gridCol w="1233415">
                  <a:extLst>
                    <a:ext uri="{9D8B030D-6E8A-4147-A177-3AD203B41FA5}">
                      <a16:colId xmlns:a16="http://schemas.microsoft.com/office/drawing/2014/main" val="1433181408"/>
                    </a:ext>
                  </a:extLst>
                </a:gridCol>
              </a:tblGrid>
              <a:tr h="965889">
                <a:tc>
                  <a:txBody>
                    <a:bodyPr/>
                    <a:lstStyle/>
                    <a:p>
                      <a:pPr algn="ctr" fontAlgn="ctr"/>
                      <a:r>
                        <a:rPr lang="lv-LV" sz="1100" b="1" u="none" strike="noStrike" dirty="0">
                          <a:effectLst/>
                        </a:rPr>
                        <a:t>Autoceļš</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No, km</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Līdz, km</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Posma garums, km</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Plānotais būvniecības gads</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Būvdarbu veids</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Novads</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extLst>
                  <a:ext uri="{0D108BD9-81ED-4DB2-BD59-A6C34878D82A}">
                    <a16:rowId xmlns:a16="http://schemas.microsoft.com/office/drawing/2014/main" val="661832070"/>
                  </a:ext>
                </a:extLst>
              </a:tr>
              <a:tr h="452761">
                <a:tc>
                  <a:txBody>
                    <a:bodyPr/>
                    <a:lstStyle/>
                    <a:p>
                      <a:pPr algn="l" fontAlgn="ctr"/>
                      <a:r>
                        <a:rPr lang="lv-LV" sz="1100" u="none" strike="noStrike" dirty="0">
                          <a:effectLst/>
                        </a:rPr>
                        <a:t>A3 Inčukalns - Valmiera - Igaunijas robeža (Valka)</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0,00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1,65</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rowSpan="2">
                  <a:txBody>
                    <a:bodyPr/>
                    <a:lstStyle/>
                    <a:p>
                      <a:pPr algn="ctr" fontAlgn="ctr"/>
                      <a:r>
                        <a:rPr lang="lv-LV" sz="1100" u="none" strike="noStrike">
                          <a:effectLst/>
                        </a:rPr>
                        <a:t>34,95</a:t>
                      </a:r>
                      <a:endParaRPr lang="lv-LV" sz="1100" b="0" i="0" u="none" strike="noStrike">
                        <a:solidFill>
                          <a:srgbClr val="000000"/>
                        </a:solidFill>
                        <a:effectLst/>
                        <a:latin typeface="Times New Roman" panose="02020603050405020304" pitchFamily="18" charset="0"/>
                      </a:endParaRPr>
                    </a:p>
                  </a:txBody>
                  <a:tcPr marL="7144" marR="7144" marT="7144" marB="34290" anchor="ctr"/>
                </a:tc>
                <a:tc rowSpan="2">
                  <a:txBody>
                    <a:bodyPr/>
                    <a:lstStyle/>
                    <a:p>
                      <a:pPr algn="ctr" fontAlgn="ctr"/>
                      <a:r>
                        <a:rPr lang="lv-LV" sz="1100" u="none" strike="noStrike">
                          <a:effectLst/>
                        </a:rPr>
                        <a:t>2018 - 2020</a:t>
                      </a:r>
                      <a:endParaRPr lang="lv-LV" sz="1100" b="0" i="0" u="none" strike="noStrike">
                        <a:solidFill>
                          <a:srgbClr val="000000"/>
                        </a:solidFill>
                        <a:effectLst/>
                        <a:latin typeface="Times New Roman" panose="02020603050405020304" pitchFamily="18" charset="0"/>
                      </a:endParaRPr>
                    </a:p>
                  </a:txBody>
                  <a:tcPr marL="7144" marR="7144" marT="7144" marB="34290" anchor="ctr"/>
                </a:tc>
                <a:tc rowSpan="2">
                  <a:txBody>
                    <a:bodyPr/>
                    <a:lstStyle/>
                    <a:p>
                      <a:pPr algn="ctr" fontAlgn="ctr"/>
                      <a:r>
                        <a:rPr lang="lv-LV" sz="1100" u="none" strike="noStrike" dirty="0">
                          <a:effectLst/>
                        </a:rPr>
                        <a:t>Segas pārbūve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rowSpan="2">
                  <a:txBody>
                    <a:bodyPr/>
                    <a:lstStyle/>
                    <a:p>
                      <a:pPr algn="ctr" fontAlgn="ctr"/>
                      <a:r>
                        <a:rPr lang="lv-LV" sz="1100" u="none" strike="noStrike" dirty="0">
                          <a:effectLst/>
                        </a:rPr>
                        <a:t>Inčukalna/Garkalnes</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extLst>
                  <a:ext uri="{0D108BD9-81ED-4DB2-BD59-A6C34878D82A}">
                    <a16:rowId xmlns:a16="http://schemas.microsoft.com/office/drawing/2014/main" val="752876784"/>
                  </a:ext>
                </a:extLst>
              </a:tr>
              <a:tr h="667067">
                <a:tc>
                  <a:txBody>
                    <a:bodyPr/>
                    <a:lstStyle/>
                    <a:p>
                      <a:pPr algn="l" fontAlgn="ctr"/>
                      <a:r>
                        <a:rPr lang="lv-LV" sz="1100" u="none" strike="noStrike" dirty="0">
                          <a:effectLst/>
                        </a:rPr>
                        <a:t>A2 Rīga - Sigulda - Igaunijas rob. (Veclaicene) abas brauktuves  (  + 5,5 km nobrauktuves, rampas ) </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25,50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39,40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vMerge="1">
                  <a:txBody>
                    <a:bodyPr/>
                    <a:lstStyle/>
                    <a:p>
                      <a:endParaRPr lang="lv-LV"/>
                    </a:p>
                  </a:txBody>
                  <a:tcPr/>
                </a:tc>
                <a:tc vMerge="1">
                  <a:txBody>
                    <a:bodyPr/>
                    <a:lstStyle/>
                    <a:p>
                      <a:endParaRPr lang="lv-LV"/>
                    </a:p>
                  </a:txBody>
                  <a:tcPr/>
                </a:tc>
                <a:tc vMerge="1">
                  <a:txBody>
                    <a:bodyPr/>
                    <a:lstStyle/>
                    <a:p>
                      <a:endParaRPr lang="lv-LV"/>
                    </a:p>
                  </a:txBody>
                  <a:tcPr/>
                </a:tc>
                <a:tc vMerge="1">
                  <a:txBody>
                    <a:bodyPr/>
                    <a:lstStyle/>
                    <a:p>
                      <a:endParaRPr lang="lv-LV"/>
                    </a:p>
                  </a:txBody>
                  <a:tcPr/>
                </a:tc>
                <a:extLst>
                  <a:ext uri="{0D108BD9-81ED-4DB2-BD59-A6C34878D82A}">
                    <a16:rowId xmlns:a16="http://schemas.microsoft.com/office/drawing/2014/main" val="1152206360"/>
                  </a:ext>
                </a:extLst>
              </a:tr>
              <a:tr h="573498">
                <a:tc>
                  <a:txBody>
                    <a:bodyPr/>
                    <a:lstStyle/>
                    <a:p>
                      <a:pPr algn="l" fontAlgn="ctr"/>
                      <a:r>
                        <a:rPr lang="lv-LV" sz="1100" u="none" strike="noStrike">
                          <a:effectLst/>
                        </a:rPr>
                        <a:t>A3 Inčukalns-Valmiera-Igaunijas robeža (Valka)</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4,52</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4,82</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0,30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Segas pārbūve</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Krimuldas</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extLst>
                  <a:ext uri="{0D108BD9-81ED-4DB2-BD59-A6C34878D82A}">
                    <a16:rowId xmlns:a16="http://schemas.microsoft.com/office/drawing/2014/main" val="2929151058"/>
                  </a:ext>
                </a:extLst>
              </a:tr>
              <a:tr h="724874">
                <a:tc>
                  <a:txBody>
                    <a:bodyPr/>
                    <a:lstStyle/>
                    <a:p>
                      <a:pPr algn="l" fontAlgn="ctr"/>
                      <a:r>
                        <a:rPr lang="lv-LV" sz="1100" u="none" strike="noStrike">
                          <a:effectLst/>
                        </a:rPr>
                        <a:t>A10 Rīga - Ventspils ( Jūrmalas šoseja abas brauktuves) </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13,30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19,20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11,80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2019 - 2020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Segas pārbūve</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Babītes</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extLst>
                  <a:ext uri="{0D108BD9-81ED-4DB2-BD59-A6C34878D82A}">
                    <a16:rowId xmlns:a16="http://schemas.microsoft.com/office/drawing/2014/main" val="214392247"/>
                  </a:ext>
                </a:extLst>
              </a:tr>
              <a:tr h="694233">
                <a:tc gridSpan="3">
                  <a:txBody>
                    <a:bodyPr/>
                    <a:lstStyle/>
                    <a:p>
                      <a:pPr algn="r" fontAlgn="ctr"/>
                      <a:endParaRPr lang="lv-LV" sz="1100" b="1" i="0" u="none" strike="noStrike">
                        <a:solidFill>
                          <a:srgbClr val="000000"/>
                        </a:solidFill>
                        <a:effectLst/>
                        <a:latin typeface="Times New Roman" panose="02020603050405020304" pitchFamily="18" charset="0"/>
                      </a:endParaRPr>
                    </a:p>
                  </a:txBody>
                  <a:tcPr marL="7144" marR="7144" marT="7144" marB="34290" anchor="ctr"/>
                </a:tc>
                <a:tc hMerge="1">
                  <a:txBody>
                    <a:bodyPr/>
                    <a:lstStyle/>
                    <a:p>
                      <a:endParaRPr lang="lv-LV"/>
                    </a:p>
                  </a:txBody>
                  <a:tcPr/>
                </a:tc>
                <a:tc hMerge="1">
                  <a:txBody>
                    <a:bodyPr/>
                    <a:lstStyle/>
                    <a:p>
                      <a:endParaRPr lang="lv-LV"/>
                    </a:p>
                  </a:txBody>
                  <a:tcPr/>
                </a:tc>
                <a:tc>
                  <a:txBody>
                    <a:bodyPr/>
                    <a:lstStyle/>
                    <a:p>
                      <a:pPr algn="ctr" fontAlgn="t"/>
                      <a:r>
                        <a:rPr lang="lv-LV" sz="1100" b="1" u="none" strike="noStrike" dirty="0">
                          <a:effectLst/>
                        </a:rPr>
                        <a:t>47,05</a:t>
                      </a:r>
                      <a:endParaRPr lang="lv-LV" sz="1100" b="1" i="0" u="none" strike="noStrike" dirty="0">
                        <a:solidFill>
                          <a:srgbClr val="000000"/>
                        </a:solidFill>
                        <a:effectLst/>
                        <a:latin typeface="Times New Roman" panose="02020603050405020304" pitchFamily="18" charset="0"/>
                      </a:endParaRPr>
                    </a:p>
                  </a:txBody>
                  <a:tcPr marL="7144" marR="7144" marT="7144" marB="34290"/>
                </a:tc>
                <a:tc>
                  <a:txBody>
                    <a:bodyPr/>
                    <a:lstStyle/>
                    <a:p>
                      <a:pPr algn="l" fontAlgn="b"/>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l" fontAlgn="b"/>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endParaRPr lang="lv-LV" sz="11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069267362"/>
                  </a:ext>
                </a:extLst>
              </a:tr>
            </a:tbl>
          </a:graphicData>
        </a:graphic>
      </p:graphicFrame>
    </p:spTree>
    <p:extLst>
      <p:ext uri="{BB962C8B-B14F-4D97-AF65-F5344CB8AC3E}">
        <p14:creationId xmlns:p14="http://schemas.microsoft.com/office/powerpoint/2010/main" val="3878387211"/>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2C984-37E3-4059-A18F-8FFFB0B098EC}"/>
              </a:ext>
            </a:extLst>
          </p:cNvPr>
          <p:cNvSpPr txBox="1"/>
          <p:nvPr/>
        </p:nvSpPr>
        <p:spPr>
          <a:xfrm>
            <a:off x="383796" y="332656"/>
            <a:ext cx="8364668" cy="1077218"/>
          </a:xfrm>
          <a:prstGeom prst="rect">
            <a:avLst/>
          </a:prstGeom>
          <a:noFill/>
        </p:spPr>
        <p:txBody>
          <a:bodyPr wrap="square" rtlCol="0">
            <a:spAutoFit/>
          </a:bodyPr>
          <a:lstStyle/>
          <a:p>
            <a:r>
              <a:rPr lang="lv-LV" sz="3200" dirty="0"/>
              <a:t>Plānotie darbi valsts reģionālo autoceļu tīklā Rīgas plānošanas reģionā 2019. gadā</a:t>
            </a:r>
          </a:p>
        </p:txBody>
      </p:sp>
      <p:graphicFrame>
        <p:nvGraphicFramePr>
          <p:cNvPr id="6" name="Tabula 5">
            <a:extLst>
              <a:ext uri="{FF2B5EF4-FFF2-40B4-BE49-F238E27FC236}">
                <a16:creationId xmlns:a16="http://schemas.microsoft.com/office/drawing/2014/main" id="{A7A6DF96-FEEE-41EE-9882-5CF32BEDC00B}"/>
              </a:ext>
            </a:extLst>
          </p:cNvPr>
          <p:cNvGraphicFramePr>
            <a:graphicFrameLocks noGrp="1"/>
          </p:cNvGraphicFramePr>
          <p:nvPr>
            <p:extLst>
              <p:ext uri="{D42A27DB-BD31-4B8C-83A1-F6EECF244321}">
                <p14:modId xmlns:p14="http://schemas.microsoft.com/office/powerpoint/2010/main" val="1201463022"/>
              </p:ext>
            </p:extLst>
          </p:nvPr>
        </p:nvGraphicFramePr>
        <p:xfrm>
          <a:off x="383796" y="1902316"/>
          <a:ext cx="8580691" cy="4190979"/>
        </p:xfrm>
        <a:graphic>
          <a:graphicData uri="http://schemas.openxmlformats.org/drawingml/2006/table">
            <a:tbl>
              <a:tblPr>
                <a:tableStyleId>{5C22544A-7EE6-4342-B048-85BDC9FD1C3A}</a:tableStyleId>
              </a:tblPr>
              <a:tblGrid>
                <a:gridCol w="471521">
                  <a:extLst>
                    <a:ext uri="{9D8B030D-6E8A-4147-A177-3AD203B41FA5}">
                      <a16:colId xmlns:a16="http://schemas.microsoft.com/office/drawing/2014/main" val="434476818"/>
                    </a:ext>
                  </a:extLst>
                </a:gridCol>
                <a:gridCol w="2085006">
                  <a:extLst>
                    <a:ext uri="{9D8B030D-6E8A-4147-A177-3AD203B41FA5}">
                      <a16:colId xmlns:a16="http://schemas.microsoft.com/office/drawing/2014/main" val="2477927478"/>
                    </a:ext>
                  </a:extLst>
                </a:gridCol>
                <a:gridCol w="493624">
                  <a:extLst>
                    <a:ext uri="{9D8B030D-6E8A-4147-A177-3AD203B41FA5}">
                      <a16:colId xmlns:a16="http://schemas.microsoft.com/office/drawing/2014/main" val="2493675677"/>
                    </a:ext>
                  </a:extLst>
                </a:gridCol>
                <a:gridCol w="510813">
                  <a:extLst>
                    <a:ext uri="{9D8B030D-6E8A-4147-A177-3AD203B41FA5}">
                      <a16:colId xmlns:a16="http://schemas.microsoft.com/office/drawing/2014/main" val="763753308"/>
                    </a:ext>
                  </a:extLst>
                </a:gridCol>
                <a:gridCol w="530461">
                  <a:extLst>
                    <a:ext uri="{9D8B030D-6E8A-4147-A177-3AD203B41FA5}">
                      <a16:colId xmlns:a16="http://schemas.microsoft.com/office/drawing/2014/main" val="3432897382"/>
                    </a:ext>
                  </a:extLst>
                </a:gridCol>
                <a:gridCol w="795691">
                  <a:extLst>
                    <a:ext uri="{9D8B030D-6E8A-4147-A177-3AD203B41FA5}">
                      <a16:colId xmlns:a16="http://schemas.microsoft.com/office/drawing/2014/main" val="943436703"/>
                    </a:ext>
                  </a:extLst>
                </a:gridCol>
                <a:gridCol w="933217">
                  <a:extLst>
                    <a:ext uri="{9D8B030D-6E8A-4147-A177-3AD203B41FA5}">
                      <a16:colId xmlns:a16="http://schemas.microsoft.com/office/drawing/2014/main" val="4294393333"/>
                    </a:ext>
                  </a:extLst>
                </a:gridCol>
                <a:gridCol w="736750">
                  <a:extLst>
                    <a:ext uri="{9D8B030D-6E8A-4147-A177-3AD203B41FA5}">
                      <a16:colId xmlns:a16="http://schemas.microsoft.com/office/drawing/2014/main" val="2845179825"/>
                    </a:ext>
                  </a:extLst>
                </a:gridCol>
                <a:gridCol w="2023608">
                  <a:extLst>
                    <a:ext uri="{9D8B030D-6E8A-4147-A177-3AD203B41FA5}">
                      <a16:colId xmlns:a16="http://schemas.microsoft.com/office/drawing/2014/main" val="3810330572"/>
                    </a:ext>
                  </a:extLst>
                </a:gridCol>
              </a:tblGrid>
              <a:tr h="593360">
                <a:tc>
                  <a:txBody>
                    <a:bodyPr/>
                    <a:lstStyle/>
                    <a:p>
                      <a:pPr algn="ctr" fontAlgn="ctr"/>
                      <a:r>
                        <a:rPr lang="lv-LV" sz="1100" b="1" u="none" strike="noStrike" dirty="0">
                          <a:effectLst/>
                        </a:rPr>
                        <a:t>a/c Nr.</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Autoceļa nosaukums</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no km</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līdz km </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kopā km</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Gads</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Novads</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Reģions</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b="1" u="none" strike="noStrike" dirty="0">
                          <a:effectLst/>
                        </a:rPr>
                        <a:t>Darbu veids</a:t>
                      </a:r>
                      <a:endParaRPr lang="lv-LV" sz="1100" b="1"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4170450076"/>
                  </a:ext>
                </a:extLst>
              </a:tr>
              <a:tr h="400920">
                <a:tc>
                  <a:txBody>
                    <a:bodyPr/>
                    <a:lstStyle/>
                    <a:p>
                      <a:pPr algn="ctr" fontAlgn="ctr"/>
                      <a:r>
                        <a:rPr lang="lv-LV" sz="1100" u="none" strike="noStrike">
                          <a:effectLst/>
                        </a:rPr>
                        <a:t>P4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 - Ērgļi</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79,30</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89,24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9,94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Ogres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err="1">
                          <a:effectLst/>
                        </a:rPr>
                        <a:t>Vienkārtas</a:t>
                      </a:r>
                      <a:r>
                        <a:rPr lang="lv-LV" sz="1100" u="none" strike="noStrike" dirty="0">
                          <a:effectLst/>
                        </a:rPr>
                        <a:t> virsmas apstrāde (EP)</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90686604"/>
                  </a:ext>
                </a:extLst>
              </a:tr>
              <a:tr h="400920">
                <a:tc>
                  <a:txBody>
                    <a:bodyPr/>
                    <a:lstStyle/>
                    <a:p>
                      <a:pPr algn="ctr" fontAlgn="ctr"/>
                      <a:r>
                        <a:rPr lang="lv-LV" sz="1100" u="none" strike="noStrike">
                          <a:effectLst/>
                        </a:rPr>
                        <a:t>P3</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Garkalne - Alauksts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19,48</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28,01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8,53</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Siguldas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2608256705"/>
                  </a:ext>
                </a:extLst>
              </a:tr>
              <a:tr h="400920">
                <a:tc>
                  <a:txBody>
                    <a:bodyPr/>
                    <a:lstStyle/>
                    <a:p>
                      <a:pPr algn="ctr" fontAlgn="ctr"/>
                      <a:r>
                        <a:rPr lang="lv-LV" sz="1100" u="none" strike="noStrike">
                          <a:effectLst/>
                        </a:rPr>
                        <a:t>P1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 rob.(Jaunciems)- Carnikava - Ādaži </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28,15</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30,71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2,56</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Carnikavas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2978579417"/>
                  </a:ext>
                </a:extLst>
              </a:tr>
              <a:tr h="400920">
                <a:tc>
                  <a:txBody>
                    <a:bodyPr/>
                    <a:lstStyle/>
                    <a:p>
                      <a:pPr algn="ctr" fontAlgn="ctr"/>
                      <a:r>
                        <a:rPr lang="lv-LV" sz="1100" u="none" strike="noStrike">
                          <a:effectLst/>
                        </a:rPr>
                        <a:t>P1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 rob.(Jaunciems)- Carnikava - Ādaži </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30,71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32,29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1,58</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Ādažu</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2640408459"/>
                  </a:ext>
                </a:extLst>
              </a:tr>
              <a:tr h="400920">
                <a:tc>
                  <a:txBody>
                    <a:bodyPr/>
                    <a:lstStyle/>
                    <a:p>
                      <a:pPr algn="ctr" fontAlgn="ctr"/>
                      <a:r>
                        <a:rPr lang="lv-LV" sz="1100" u="none" strike="noStrike">
                          <a:effectLst/>
                        </a:rPr>
                        <a:t>P4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 - Ērgļi</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8,18</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9,52</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1,34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dirty="0">
                          <a:effectLst/>
                        </a:rPr>
                        <a:t>2019</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Stopiņu</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2101193952"/>
                  </a:ext>
                </a:extLst>
              </a:tr>
              <a:tr h="400920">
                <a:tc>
                  <a:txBody>
                    <a:bodyPr/>
                    <a:lstStyle/>
                    <a:p>
                      <a:pPr algn="ctr" fontAlgn="ctr"/>
                      <a:r>
                        <a:rPr lang="lv-LV" sz="1100" u="none" strike="noStrike">
                          <a:effectLst/>
                        </a:rPr>
                        <a:t>P8</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Inciems - Sigulda - Ķegums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13,96</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21,00</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7,04</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Siguldas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3609823661"/>
                  </a:ext>
                </a:extLst>
              </a:tr>
              <a:tr h="400920">
                <a:tc>
                  <a:txBody>
                    <a:bodyPr/>
                    <a:lstStyle/>
                    <a:p>
                      <a:pPr algn="ctr" fontAlgn="ctr"/>
                      <a:r>
                        <a:rPr lang="lv-LV" sz="1100" u="none" strike="noStrike">
                          <a:effectLst/>
                        </a:rPr>
                        <a:t>P101</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Kalnciems - Kūdra</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6,03</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11,59</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5,56</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2019-2020</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Babītes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Asfaltbetona seguma atjaunošana</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1834995743"/>
                  </a:ext>
                </a:extLst>
              </a:tr>
              <a:tr h="400920">
                <a:tc>
                  <a:txBody>
                    <a:bodyPr/>
                    <a:lstStyle/>
                    <a:p>
                      <a:pPr algn="ctr" fontAlgn="ctr"/>
                      <a:r>
                        <a:rPr lang="lv-LV" sz="1100" u="none" strike="noStrike">
                          <a:effectLst/>
                        </a:rPr>
                        <a:t>P8</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Inciems - Sigulda - Ķegums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21,00</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dirty="0">
                          <a:effectLst/>
                        </a:rPr>
                        <a:t>21,40</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dirty="0">
                          <a:effectLst/>
                        </a:rPr>
                        <a:t>0,40</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tc>
                  <a:txBody>
                    <a:bodyPr/>
                    <a:lstStyle/>
                    <a:p>
                      <a:pPr algn="ctr" fontAlgn="ctr"/>
                      <a:r>
                        <a:rPr lang="lv-LV" sz="1100" u="none" strike="noStrike">
                          <a:effectLst/>
                        </a:rPr>
                        <a:t>2019-2020</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Siguldas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a:effectLst/>
                        </a:rPr>
                        <a:t>Rīgas</a:t>
                      </a:r>
                      <a:endParaRPr lang="lv-LV" sz="1100" b="0" i="0" u="none" strike="noStrike">
                        <a:solidFill>
                          <a:srgbClr val="000000"/>
                        </a:solidFill>
                        <a:effectLst/>
                        <a:latin typeface="Times New Roman" panose="02020603050405020304" pitchFamily="18" charset="0"/>
                      </a:endParaRPr>
                    </a:p>
                  </a:txBody>
                  <a:tcPr marL="6783" marR="6783" marT="6783" marB="32560" anchor="ctr"/>
                </a:tc>
                <a:tc>
                  <a:txBody>
                    <a:bodyPr/>
                    <a:lstStyle/>
                    <a:p>
                      <a:pPr algn="l" fontAlgn="ctr"/>
                      <a:r>
                        <a:rPr lang="lv-LV" sz="1100" u="none" strike="noStrike" dirty="0">
                          <a:effectLst/>
                        </a:rPr>
                        <a:t>Pārbūve</a:t>
                      </a:r>
                      <a:endParaRPr lang="lv-LV" sz="1100" b="0" i="0" u="none" strike="noStrike" dirty="0">
                        <a:solidFill>
                          <a:srgbClr val="000000"/>
                        </a:solidFill>
                        <a:effectLst/>
                        <a:latin typeface="Times New Roman" panose="02020603050405020304" pitchFamily="18" charset="0"/>
                      </a:endParaRPr>
                    </a:p>
                  </a:txBody>
                  <a:tcPr marL="6783" marR="6783" marT="6783" marB="32560" anchor="ctr"/>
                </a:tc>
                <a:extLst>
                  <a:ext uri="{0D108BD9-81ED-4DB2-BD59-A6C34878D82A}">
                    <a16:rowId xmlns:a16="http://schemas.microsoft.com/office/drawing/2014/main" val="3322244939"/>
                  </a:ext>
                </a:extLst>
              </a:tr>
              <a:tr h="390259">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marL="0" algn="ctr" defTabSz="914400" rtl="0" eaLnBrk="1" fontAlgn="ctr" latinLnBrk="0" hangingPunct="1"/>
                      <a:r>
                        <a:rPr lang="lv-LV" sz="1100" b="1" u="none" strike="noStrike" kern="1200" dirty="0">
                          <a:solidFill>
                            <a:schemeClr val="dk1"/>
                          </a:solidFill>
                          <a:effectLst/>
                          <a:latin typeface="+mn-lt"/>
                          <a:ea typeface="+mn-ea"/>
                          <a:cs typeface="+mn-cs"/>
                        </a:rPr>
                        <a:t>37,0</a:t>
                      </a:r>
                    </a:p>
                  </a:txBody>
                  <a:tcPr marL="6783" marR="6783" marT="6783" marB="32560" anchor="b"/>
                </a:tc>
                <a:tc>
                  <a:txBody>
                    <a:bodyPr/>
                    <a:lstStyle/>
                    <a:p>
                      <a:pPr algn="l" fontAlgn="b"/>
                      <a:endParaRPr lang="lv-LV" sz="1100" b="0" i="0" u="none" strike="noStrike" dirty="0">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a:solidFill>
                          <a:srgbClr val="000000"/>
                        </a:solidFill>
                        <a:effectLst/>
                        <a:latin typeface="Calibri" panose="020F0502020204030204" pitchFamily="34" charset="0"/>
                      </a:endParaRPr>
                    </a:p>
                  </a:txBody>
                  <a:tcPr marL="6783" marR="6783" marT="6783" marB="32560" anchor="b"/>
                </a:tc>
                <a:tc>
                  <a:txBody>
                    <a:bodyPr/>
                    <a:lstStyle/>
                    <a:p>
                      <a:pPr algn="l" fontAlgn="b"/>
                      <a:endParaRPr lang="lv-LV" sz="1100" b="0" i="0" u="none" strike="noStrike" dirty="0">
                        <a:solidFill>
                          <a:srgbClr val="000000"/>
                        </a:solidFill>
                        <a:effectLst/>
                        <a:latin typeface="Calibri" panose="020F0502020204030204" pitchFamily="34" charset="0"/>
                      </a:endParaRPr>
                    </a:p>
                  </a:txBody>
                  <a:tcPr marL="6783" marR="6783" marT="6783" marB="32560" anchor="b"/>
                </a:tc>
                <a:extLst>
                  <a:ext uri="{0D108BD9-81ED-4DB2-BD59-A6C34878D82A}">
                    <a16:rowId xmlns:a16="http://schemas.microsoft.com/office/drawing/2014/main" val="3623570027"/>
                  </a:ext>
                </a:extLst>
              </a:tr>
            </a:tbl>
          </a:graphicData>
        </a:graphic>
      </p:graphicFrame>
    </p:spTree>
    <p:extLst>
      <p:ext uri="{BB962C8B-B14F-4D97-AF65-F5344CB8AC3E}">
        <p14:creationId xmlns:p14="http://schemas.microsoft.com/office/powerpoint/2010/main" val="257929326"/>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a 1">
            <a:extLst>
              <a:ext uri="{FF2B5EF4-FFF2-40B4-BE49-F238E27FC236}">
                <a16:creationId xmlns:a16="http://schemas.microsoft.com/office/drawing/2014/main" id="{5CF77664-ED3D-427A-831F-1CBAB4403D32}"/>
              </a:ext>
            </a:extLst>
          </p:cNvPr>
          <p:cNvGraphicFramePr>
            <a:graphicFrameLocks noGrp="1"/>
          </p:cNvGraphicFramePr>
          <p:nvPr>
            <p:extLst>
              <p:ext uri="{D42A27DB-BD31-4B8C-83A1-F6EECF244321}">
                <p14:modId xmlns:p14="http://schemas.microsoft.com/office/powerpoint/2010/main" val="80694330"/>
              </p:ext>
            </p:extLst>
          </p:nvPr>
        </p:nvGraphicFramePr>
        <p:xfrm>
          <a:off x="566257" y="1556792"/>
          <a:ext cx="8110200" cy="4471273"/>
        </p:xfrm>
        <a:graphic>
          <a:graphicData uri="http://schemas.openxmlformats.org/drawingml/2006/table">
            <a:tbl>
              <a:tblPr>
                <a:tableStyleId>{5C22544A-7EE6-4342-B048-85BDC9FD1C3A}</a:tableStyleId>
              </a:tblPr>
              <a:tblGrid>
                <a:gridCol w="553420">
                  <a:extLst>
                    <a:ext uri="{9D8B030D-6E8A-4147-A177-3AD203B41FA5}">
                      <a16:colId xmlns:a16="http://schemas.microsoft.com/office/drawing/2014/main" val="993479926"/>
                    </a:ext>
                  </a:extLst>
                </a:gridCol>
                <a:gridCol w="2806726">
                  <a:extLst>
                    <a:ext uri="{9D8B030D-6E8A-4147-A177-3AD203B41FA5}">
                      <a16:colId xmlns:a16="http://schemas.microsoft.com/office/drawing/2014/main" val="3683728753"/>
                    </a:ext>
                  </a:extLst>
                </a:gridCol>
                <a:gridCol w="526261">
                  <a:extLst>
                    <a:ext uri="{9D8B030D-6E8A-4147-A177-3AD203B41FA5}">
                      <a16:colId xmlns:a16="http://schemas.microsoft.com/office/drawing/2014/main" val="1732784520"/>
                    </a:ext>
                  </a:extLst>
                </a:gridCol>
                <a:gridCol w="526261">
                  <a:extLst>
                    <a:ext uri="{9D8B030D-6E8A-4147-A177-3AD203B41FA5}">
                      <a16:colId xmlns:a16="http://schemas.microsoft.com/office/drawing/2014/main" val="4258226855"/>
                    </a:ext>
                  </a:extLst>
                </a:gridCol>
                <a:gridCol w="526261">
                  <a:extLst>
                    <a:ext uri="{9D8B030D-6E8A-4147-A177-3AD203B41FA5}">
                      <a16:colId xmlns:a16="http://schemas.microsoft.com/office/drawing/2014/main" val="163172675"/>
                    </a:ext>
                  </a:extLst>
                </a:gridCol>
                <a:gridCol w="682495">
                  <a:extLst>
                    <a:ext uri="{9D8B030D-6E8A-4147-A177-3AD203B41FA5}">
                      <a16:colId xmlns:a16="http://schemas.microsoft.com/office/drawing/2014/main" val="3304706646"/>
                    </a:ext>
                  </a:extLst>
                </a:gridCol>
                <a:gridCol w="1743240">
                  <a:extLst>
                    <a:ext uri="{9D8B030D-6E8A-4147-A177-3AD203B41FA5}">
                      <a16:colId xmlns:a16="http://schemas.microsoft.com/office/drawing/2014/main" val="2854954736"/>
                    </a:ext>
                  </a:extLst>
                </a:gridCol>
                <a:gridCol w="745536">
                  <a:extLst>
                    <a:ext uri="{9D8B030D-6E8A-4147-A177-3AD203B41FA5}">
                      <a16:colId xmlns:a16="http://schemas.microsoft.com/office/drawing/2014/main" val="3246718127"/>
                    </a:ext>
                  </a:extLst>
                </a:gridCol>
              </a:tblGrid>
              <a:tr h="395229">
                <a:tc>
                  <a:txBody>
                    <a:bodyPr/>
                    <a:lstStyle/>
                    <a:p>
                      <a:pPr algn="l" fontAlgn="b"/>
                      <a:r>
                        <a:rPr lang="lv-LV" sz="1100" b="1" i="0" u="none" strike="noStrike" dirty="0">
                          <a:solidFill>
                            <a:srgbClr val="000000"/>
                          </a:solidFill>
                          <a:effectLst/>
                          <a:latin typeface="Times New Roman" panose="02020603050405020304" pitchFamily="18" charset="0"/>
                        </a:rPr>
                        <a:t>a/c Nr.</a:t>
                      </a:r>
                    </a:p>
                  </a:txBody>
                  <a:tcPr marL="7144" marR="7144" marT="7144" marB="34290" anchor="b"/>
                </a:tc>
                <a:tc>
                  <a:txBody>
                    <a:bodyPr/>
                    <a:lstStyle/>
                    <a:p>
                      <a:pPr algn="l" fontAlgn="b"/>
                      <a:r>
                        <a:rPr lang="lv-LV" sz="1100" b="1" i="0" u="none" strike="noStrike" dirty="0">
                          <a:solidFill>
                            <a:srgbClr val="000000"/>
                          </a:solidFill>
                          <a:effectLst/>
                          <a:latin typeface="Times New Roman" panose="02020603050405020304" pitchFamily="18" charset="0"/>
                        </a:rPr>
                        <a:t>Autoceļa nosaukums</a:t>
                      </a:r>
                    </a:p>
                  </a:txBody>
                  <a:tcPr marL="7144" marR="7144" marT="7144" marB="34290" anchor="b"/>
                </a:tc>
                <a:tc>
                  <a:txBody>
                    <a:bodyPr/>
                    <a:lstStyle/>
                    <a:p>
                      <a:pPr algn="ctr" fontAlgn="ctr"/>
                      <a:r>
                        <a:rPr lang="lv-LV" sz="1100" b="1" u="none" strike="noStrike" dirty="0">
                          <a:effectLst/>
                        </a:rPr>
                        <a:t>No km</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Līdz km</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u="none" strike="noStrike" dirty="0">
                          <a:effectLst/>
                        </a:rPr>
                        <a:t>Garums</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b="1" i="0" u="none" strike="noStrike" dirty="0">
                          <a:solidFill>
                            <a:srgbClr val="000000"/>
                          </a:solidFill>
                          <a:effectLst/>
                          <a:latin typeface="Times New Roman" panose="02020603050405020304" pitchFamily="18" charset="0"/>
                        </a:rPr>
                        <a:t>Gads</a:t>
                      </a:r>
                    </a:p>
                  </a:txBody>
                  <a:tcPr marL="7144" marR="7144" marT="7144" marB="34290" anchor="ctr"/>
                </a:tc>
                <a:tc>
                  <a:txBody>
                    <a:bodyPr/>
                    <a:lstStyle/>
                    <a:p>
                      <a:pPr algn="l" fontAlgn="ctr"/>
                      <a:r>
                        <a:rPr lang="lv-LV" sz="1100" b="1" u="none" strike="noStrike" dirty="0">
                          <a:effectLst/>
                        </a:rPr>
                        <a:t>Darbu veids</a:t>
                      </a:r>
                      <a:endParaRPr lang="lv-LV" sz="11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b="1" u="none" strike="noStrike" dirty="0">
                          <a:effectLst/>
                        </a:rPr>
                        <a:t>Novads</a:t>
                      </a:r>
                      <a:endParaRPr lang="lv-LV" sz="1100" b="1"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018474893"/>
                  </a:ext>
                </a:extLst>
              </a:tr>
              <a:tr h="369933">
                <a:tc>
                  <a:txBody>
                    <a:bodyPr/>
                    <a:lstStyle/>
                    <a:p>
                      <a:pPr algn="l" fontAlgn="b"/>
                      <a:r>
                        <a:rPr lang="lv-LV" sz="1100" u="none" strike="noStrike">
                          <a:effectLst/>
                        </a:rPr>
                        <a:t>V996</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dirty="0">
                          <a:effectLst/>
                        </a:rPr>
                        <a:t>Ogre-</a:t>
                      </a:r>
                      <a:r>
                        <a:rPr lang="lv-LV" sz="1100" u="none" strike="noStrike" dirty="0" err="1">
                          <a:effectLst/>
                        </a:rPr>
                        <a:t>Viskaļi</a:t>
                      </a:r>
                      <a:r>
                        <a:rPr lang="lv-LV" sz="1100" u="none" strike="noStrike" dirty="0">
                          <a:effectLst/>
                        </a:rPr>
                        <a:t>-Koknese</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3,40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9,84</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6,44</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2018-2019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a:effectLst/>
                        </a:rPr>
                        <a:t>Asfaltbetona seguma atjaunošana</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Ogres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750452312"/>
                  </a:ext>
                </a:extLst>
              </a:tr>
              <a:tr h="369933">
                <a:tc>
                  <a:txBody>
                    <a:bodyPr/>
                    <a:lstStyle/>
                    <a:p>
                      <a:pPr algn="l" fontAlgn="b"/>
                      <a:r>
                        <a:rPr lang="lv-LV" sz="1100" u="none" strike="noStrike">
                          <a:effectLst/>
                        </a:rPr>
                        <a:t>V1435</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dirty="0">
                          <a:effectLst/>
                        </a:rPr>
                        <a:t>Līgas - Zentene- </a:t>
                      </a:r>
                      <a:r>
                        <a:rPr lang="lv-LV" sz="1100" u="none" strike="noStrike" dirty="0" err="1">
                          <a:effectLst/>
                        </a:rPr>
                        <a:t>Rideļi</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dirty="0">
                          <a:effectLst/>
                        </a:rPr>
                        <a:t>0,00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4,20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4,20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2018-2019</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a:effectLst/>
                        </a:rPr>
                        <a:t>Pārbūve</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Kandavas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3690468515"/>
                  </a:ext>
                </a:extLst>
              </a:tr>
              <a:tr h="369933">
                <a:tc>
                  <a:txBody>
                    <a:bodyPr/>
                    <a:lstStyle/>
                    <a:p>
                      <a:pPr algn="l" fontAlgn="b"/>
                      <a:r>
                        <a:rPr lang="lv-LV" sz="1100" u="none" strike="noStrike">
                          <a:effectLst/>
                        </a:rPr>
                        <a:t>V1447</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Cēres apvedceļš</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0,00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4,75</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4,75</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2018-2019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a:effectLst/>
                        </a:rPr>
                        <a:t>Pārbūve</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Kandavas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1843881031"/>
                  </a:ext>
                </a:extLst>
              </a:tr>
              <a:tr h="369933">
                <a:tc>
                  <a:txBody>
                    <a:bodyPr/>
                    <a:lstStyle/>
                    <a:p>
                      <a:pPr algn="l" fontAlgn="b"/>
                      <a:r>
                        <a:rPr lang="lv-LV" sz="1100" u="none" strike="noStrike">
                          <a:effectLst/>
                        </a:rPr>
                        <a:t>V1432</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Cēre - Pilsarāji- Gobas</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1,50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2,25</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0,75</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2018-2019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a:effectLst/>
                        </a:rPr>
                        <a:t>Pārbūve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Kandavas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83516396"/>
                  </a:ext>
                </a:extLst>
              </a:tr>
              <a:tr h="369933">
                <a:tc>
                  <a:txBody>
                    <a:bodyPr/>
                    <a:lstStyle/>
                    <a:p>
                      <a:pPr algn="l" fontAlgn="b"/>
                      <a:r>
                        <a:rPr lang="lv-LV" sz="1100" u="none" strike="noStrike">
                          <a:effectLst/>
                        </a:rPr>
                        <a:t>V81</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Lēdurga-Inciems</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0,47</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3,97</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3,50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a:effectLst/>
                        </a:rPr>
                        <a:t>Grants seguma atjaunošana</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Krimuldas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3999036094"/>
                  </a:ext>
                </a:extLst>
              </a:tr>
              <a:tr h="369933">
                <a:tc>
                  <a:txBody>
                    <a:bodyPr/>
                    <a:lstStyle/>
                    <a:p>
                      <a:pPr algn="l" fontAlgn="b"/>
                      <a:r>
                        <a:rPr lang="lv-LV" sz="1100" u="none" strike="noStrike">
                          <a:effectLst/>
                        </a:rPr>
                        <a:t>V81</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Lēdurga-Inciems</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4,84</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11,27</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6,43</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a:effectLst/>
                        </a:rPr>
                        <a:t>Grants seguma atjaunošana</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Krimuldas</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130705374"/>
                  </a:ext>
                </a:extLst>
              </a:tr>
              <a:tr h="369933">
                <a:tc>
                  <a:txBody>
                    <a:bodyPr/>
                    <a:lstStyle/>
                    <a:p>
                      <a:pPr algn="l" fontAlgn="b"/>
                      <a:r>
                        <a:rPr lang="lv-LV" sz="1100" u="none" strike="noStrike" dirty="0">
                          <a:effectLst/>
                        </a:rPr>
                        <a:t>V75</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dirty="0">
                          <a:effectLst/>
                        </a:rPr>
                        <a:t>Ropaži-</a:t>
                      </a:r>
                      <a:r>
                        <a:rPr lang="lv-LV" sz="1100" u="none" strike="noStrike" dirty="0" err="1">
                          <a:effectLst/>
                        </a:rPr>
                        <a:t>Griķukrogs</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dirty="0">
                          <a:effectLst/>
                        </a:rPr>
                        <a:t>1,30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3,30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err="1">
                          <a:effectLst/>
                        </a:rPr>
                        <a:t>Divkārtu</a:t>
                      </a:r>
                      <a:r>
                        <a:rPr lang="lv-LV" sz="1100" u="none" strike="noStrike" dirty="0">
                          <a:effectLst/>
                        </a:rPr>
                        <a:t> virsmas apstrāde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a:effectLst/>
                        </a:rPr>
                        <a:t>Ropažu</a:t>
                      </a:r>
                      <a:endParaRPr lang="lv-LV" sz="1100" b="0" i="0" u="none" strike="noStrike">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3744648959"/>
                  </a:ext>
                </a:extLst>
              </a:tr>
              <a:tr h="369933">
                <a:tc>
                  <a:txBody>
                    <a:bodyPr/>
                    <a:lstStyle/>
                    <a:p>
                      <a:pPr algn="l" fontAlgn="b"/>
                      <a:r>
                        <a:rPr lang="lv-LV" sz="1100" u="none" strike="noStrike">
                          <a:effectLst/>
                        </a:rPr>
                        <a:t>V4</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Baldone-Tome</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dirty="0">
                          <a:effectLst/>
                        </a:rPr>
                        <a:t>15,40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16,70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1,30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err="1">
                          <a:effectLst/>
                        </a:rPr>
                        <a:t>Divkārtu</a:t>
                      </a:r>
                      <a:r>
                        <a:rPr lang="lv-LV" sz="1100" u="none" strike="noStrike" dirty="0">
                          <a:effectLst/>
                        </a:rPr>
                        <a:t> virsmas apstrāde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dirty="0">
                          <a:effectLst/>
                        </a:rPr>
                        <a:t>Ķeguma</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385552769"/>
                  </a:ext>
                </a:extLst>
              </a:tr>
              <a:tr h="369933">
                <a:tc>
                  <a:txBody>
                    <a:bodyPr/>
                    <a:lstStyle/>
                    <a:p>
                      <a:pPr algn="l" fontAlgn="b"/>
                      <a:r>
                        <a:rPr lang="lv-LV" sz="1100" u="none" strike="noStrike">
                          <a:effectLst/>
                        </a:rPr>
                        <a:t>V971</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Lielvārde-Rozītes</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dirty="0">
                          <a:effectLst/>
                        </a:rPr>
                        <a:t>2,30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9,50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7,20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2019</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err="1">
                          <a:effectLst/>
                        </a:rPr>
                        <a:t>Divkārtu</a:t>
                      </a:r>
                      <a:r>
                        <a:rPr lang="lv-LV" sz="1100" u="none" strike="noStrike" dirty="0">
                          <a:effectLst/>
                        </a:rPr>
                        <a:t> virsmas apstrāde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dirty="0">
                          <a:effectLst/>
                        </a:rPr>
                        <a:t>Lielvārdes</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3522804858"/>
                  </a:ext>
                </a:extLst>
              </a:tr>
              <a:tr h="369933">
                <a:tc>
                  <a:txBody>
                    <a:bodyPr/>
                    <a:lstStyle/>
                    <a:p>
                      <a:pPr algn="l" fontAlgn="b"/>
                      <a:r>
                        <a:rPr lang="lv-LV" sz="1100" u="none" strike="noStrike">
                          <a:effectLst/>
                        </a:rPr>
                        <a:t>V36</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a:effectLst/>
                        </a:rPr>
                        <a:t>Juglas papīrfabrikas ciemats - Ulbroka</a:t>
                      </a:r>
                      <a:endParaRPr lang="lv-LV" sz="1100" b="0" i="0" u="none" strike="noStrike">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a:effectLst/>
                        </a:rPr>
                        <a:t>0,00</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a:effectLst/>
                        </a:rPr>
                        <a:t>2,22</a:t>
                      </a:r>
                      <a:endParaRPr lang="lv-LV" sz="1100" b="0" i="0" u="none" strike="noStrike">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2,22</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2019</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err="1">
                          <a:effectLst/>
                        </a:rPr>
                        <a:t>Vienkārtas</a:t>
                      </a:r>
                      <a:r>
                        <a:rPr lang="lv-LV" sz="1100" u="none" strike="noStrike" dirty="0">
                          <a:effectLst/>
                        </a:rPr>
                        <a:t> virsmas apstrāde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dirty="0">
                          <a:effectLst/>
                        </a:rPr>
                        <a:t>Stopiņu</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3030538787"/>
                  </a:ext>
                </a:extLst>
              </a:tr>
              <a:tr h="369933">
                <a:tc>
                  <a:txBody>
                    <a:bodyPr/>
                    <a:lstStyle/>
                    <a:p>
                      <a:pPr algn="l" fontAlgn="b"/>
                      <a:r>
                        <a:rPr lang="lv-LV" sz="1100" u="none" strike="noStrike" dirty="0">
                          <a:effectLst/>
                        </a:rPr>
                        <a:t>V1457</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l" fontAlgn="b"/>
                      <a:r>
                        <a:rPr lang="lv-LV" sz="1100" u="none" strike="noStrike" dirty="0">
                          <a:effectLst/>
                        </a:rPr>
                        <a:t>Annenieki-Jaunpils</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ctr" fontAlgn="ctr"/>
                      <a:r>
                        <a:rPr lang="lv-LV" sz="1100" u="none" strike="noStrike" dirty="0">
                          <a:effectLst/>
                        </a:rPr>
                        <a:t>0,03</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4,40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4,38</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r>
                        <a:rPr lang="lv-LV" sz="1100" u="none" strike="noStrike" dirty="0">
                          <a:effectLst/>
                        </a:rPr>
                        <a:t>2019-2020</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r>
                        <a:rPr lang="lv-LV" sz="1100" u="none" strike="noStrike" dirty="0">
                          <a:effectLst/>
                        </a:rPr>
                        <a:t>Pārbūve</a:t>
                      </a:r>
                      <a:endParaRPr lang="lv-LV" sz="11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r>
                        <a:rPr lang="lv-LV" sz="1100" u="none" strike="noStrike" dirty="0">
                          <a:effectLst/>
                        </a:rPr>
                        <a:t>Tukuma</a:t>
                      </a:r>
                      <a:endParaRPr lang="lv-LV" sz="11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690550033"/>
                  </a:ext>
                </a:extLst>
              </a:tr>
            </a:tbl>
          </a:graphicData>
        </a:graphic>
      </p:graphicFrame>
      <p:sp>
        <p:nvSpPr>
          <p:cNvPr id="3" name="TextBox 2">
            <a:extLst>
              <a:ext uri="{FF2B5EF4-FFF2-40B4-BE49-F238E27FC236}">
                <a16:creationId xmlns:a16="http://schemas.microsoft.com/office/drawing/2014/main" id="{4052C984-37E3-4059-A18F-8FFFB0B098EC}"/>
              </a:ext>
            </a:extLst>
          </p:cNvPr>
          <p:cNvSpPr txBox="1"/>
          <p:nvPr/>
        </p:nvSpPr>
        <p:spPr>
          <a:xfrm>
            <a:off x="566258" y="404664"/>
            <a:ext cx="8528134" cy="1077218"/>
          </a:xfrm>
          <a:prstGeom prst="rect">
            <a:avLst/>
          </a:prstGeom>
          <a:noFill/>
        </p:spPr>
        <p:txBody>
          <a:bodyPr wrap="square" rtlCol="0">
            <a:spAutoFit/>
          </a:bodyPr>
          <a:lstStyle/>
          <a:p>
            <a:r>
              <a:rPr lang="lv-LV" sz="3200" dirty="0"/>
              <a:t>Plānotie darbi valsts vietējo autoceļu tīklā Rīgas plānošanas reģionā 2019. gadā</a:t>
            </a:r>
          </a:p>
        </p:txBody>
      </p:sp>
      <p:graphicFrame>
        <p:nvGraphicFramePr>
          <p:cNvPr id="4" name="Tabula 3">
            <a:extLst>
              <a:ext uri="{FF2B5EF4-FFF2-40B4-BE49-F238E27FC236}">
                <a16:creationId xmlns:a16="http://schemas.microsoft.com/office/drawing/2014/main" id="{3F346526-DE43-4468-BA7A-317104B7C2B5}"/>
              </a:ext>
            </a:extLst>
          </p:cNvPr>
          <p:cNvGraphicFramePr>
            <a:graphicFrameLocks noGrp="1"/>
          </p:cNvGraphicFramePr>
          <p:nvPr>
            <p:extLst>
              <p:ext uri="{D42A27DB-BD31-4B8C-83A1-F6EECF244321}">
                <p14:modId xmlns:p14="http://schemas.microsoft.com/office/powerpoint/2010/main" val="1734584677"/>
              </p:ext>
            </p:extLst>
          </p:nvPr>
        </p:nvGraphicFramePr>
        <p:xfrm>
          <a:off x="107504" y="4653136"/>
          <a:ext cx="317504" cy="163354"/>
        </p:xfrm>
        <a:graphic>
          <a:graphicData uri="http://schemas.openxmlformats.org/drawingml/2006/table">
            <a:tbl>
              <a:tblPr>
                <a:tableStyleId>{5C22544A-7EE6-4342-B048-85BDC9FD1C3A}</a:tableStyleId>
              </a:tblPr>
              <a:tblGrid>
                <a:gridCol w="39688">
                  <a:extLst>
                    <a:ext uri="{9D8B030D-6E8A-4147-A177-3AD203B41FA5}">
                      <a16:colId xmlns:a16="http://schemas.microsoft.com/office/drawing/2014/main" val="1171733422"/>
                    </a:ext>
                  </a:extLst>
                </a:gridCol>
                <a:gridCol w="39688">
                  <a:extLst>
                    <a:ext uri="{9D8B030D-6E8A-4147-A177-3AD203B41FA5}">
                      <a16:colId xmlns:a16="http://schemas.microsoft.com/office/drawing/2014/main" val="3579046144"/>
                    </a:ext>
                  </a:extLst>
                </a:gridCol>
                <a:gridCol w="39688">
                  <a:extLst>
                    <a:ext uri="{9D8B030D-6E8A-4147-A177-3AD203B41FA5}">
                      <a16:colId xmlns:a16="http://schemas.microsoft.com/office/drawing/2014/main" val="1784160916"/>
                    </a:ext>
                  </a:extLst>
                </a:gridCol>
                <a:gridCol w="39688">
                  <a:extLst>
                    <a:ext uri="{9D8B030D-6E8A-4147-A177-3AD203B41FA5}">
                      <a16:colId xmlns:a16="http://schemas.microsoft.com/office/drawing/2014/main" val="2948842840"/>
                    </a:ext>
                  </a:extLst>
                </a:gridCol>
                <a:gridCol w="39688">
                  <a:extLst>
                    <a:ext uri="{9D8B030D-6E8A-4147-A177-3AD203B41FA5}">
                      <a16:colId xmlns:a16="http://schemas.microsoft.com/office/drawing/2014/main" val="188329786"/>
                    </a:ext>
                  </a:extLst>
                </a:gridCol>
                <a:gridCol w="39688">
                  <a:extLst>
                    <a:ext uri="{9D8B030D-6E8A-4147-A177-3AD203B41FA5}">
                      <a16:colId xmlns:a16="http://schemas.microsoft.com/office/drawing/2014/main" val="1301249916"/>
                    </a:ext>
                  </a:extLst>
                </a:gridCol>
                <a:gridCol w="39688">
                  <a:extLst>
                    <a:ext uri="{9D8B030D-6E8A-4147-A177-3AD203B41FA5}">
                      <a16:colId xmlns:a16="http://schemas.microsoft.com/office/drawing/2014/main" val="612481876"/>
                    </a:ext>
                  </a:extLst>
                </a:gridCol>
                <a:gridCol w="39688">
                  <a:extLst>
                    <a:ext uri="{9D8B030D-6E8A-4147-A177-3AD203B41FA5}">
                      <a16:colId xmlns:a16="http://schemas.microsoft.com/office/drawing/2014/main" val="4053098327"/>
                    </a:ext>
                  </a:extLst>
                </a:gridCol>
              </a:tblGrid>
              <a:tr h="144016">
                <a:tc>
                  <a:txBody>
                    <a:bodyPr/>
                    <a:lstStyle/>
                    <a:p>
                      <a:pPr algn="l" fontAlgn="b"/>
                      <a:endParaRPr lang="lv-LV" sz="8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l" fontAlgn="b"/>
                      <a:endParaRPr lang="lv-LV" sz="800" b="0" i="0" u="none" strike="noStrike" dirty="0">
                        <a:solidFill>
                          <a:srgbClr val="000000"/>
                        </a:solidFill>
                        <a:effectLst/>
                        <a:latin typeface="Times New Roman" panose="02020603050405020304" pitchFamily="18" charset="0"/>
                      </a:endParaRPr>
                    </a:p>
                  </a:txBody>
                  <a:tcPr marL="7144" marR="7144" marT="7144" marB="34290" anchor="b"/>
                </a:tc>
                <a:tc>
                  <a:txBody>
                    <a:bodyPr/>
                    <a:lstStyle/>
                    <a:p>
                      <a:pPr algn="ctr" fontAlgn="ctr"/>
                      <a:endParaRPr lang="lv-LV" sz="8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endParaRPr lang="lv-LV" sz="8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endParaRPr lang="lv-LV" sz="800" b="1"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ctr" fontAlgn="ctr"/>
                      <a:endParaRPr lang="lv-LV" sz="8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ctr"/>
                      <a:endParaRPr lang="lv-LV" sz="800" b="0" i="0" u="none" strike="noStrike" dirty="0">
                        <a:solidFill>
                          <a:srgbClr val="000000"/>
                        </a:solidFill>
                        <a:effectLst/>
                        <a:latin typeface="Times New Roman" panose="02020603050405020304" pitchFamily="18" charset="0"/>
                      </a:endParaRPr>
                    </a:p>
                  </a:txBody>
                  <a:tcPr marL="7144" marR="7144" marT="7144" marB="34290" anchor="ctr"/>
                </a:tc>
                <a:tc>
                  <a:txBody>
                    <a:bodyPr/>
                    <a:lstStyle/>
                    <a:p>
                      <a:pPr algn="l" fontAlgn="b"/>
                      <a:endParaRPr lang="lv-LV" sz="800" b="0" i="0" u="none" strike="noStrike" dirty="0">
                        <a:solidFill>
                          <a:srgbClr val="000000"/>
                        </a:solidFill>
                        <a:effectLst/>
                        <a:latin typeface="Times New Roman" panose="02020603050405020304" pitchFamily="18" charset="0"/>
                      </a:endParaRPr>
                    </a:p>
                  </a:txBody>
                  <a:tcPr marL="7144" marR="7144" marT="7144" marB="34290" anchor="b"/>
                </a:tc>
                <a:extLst>
                  <a:ext uri="{0D108BD9-81ED-4DB2-BD59-A6C34878D82A}">
                    <a16:rowId xmlns:a16="http://schemas.microsoft.com/office/drawing/2014/main" val="2526370871"/>
                  </a:ext>
                </a:extLst>
              </a:tr>
            </a:tbl>
          </a:graphicData>
        </a:graphic>
      </p:graphicFrame>
    </p:spTree>
    <p:extLst>
      <p:ext uri="{BB962C8B-B14F-4D97-AF65-F5344CB8AC3E}">
        <p14:creationId xmlns:p14="http://schemas.microsoft.com/office/powerpoint/2010/main" val="3623160348"/>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23B5E40-966F-479C-AF48-042730612F2C}"/>
              </a:ext>
            </a:extLst>
          </p:cNvPr>
          <p:cNvSpPr>
            <a:spLocks noGrp="1"/>
          </p:cNvSpPr>
          <p:nvPr>
            <p:ph type="title"/>
          </p:nvPr>
        </p:nvSpPr>
        <p:spPr>
          <a:xfrm>
            <a:off x="0" y="188640"/>
            <a:ext cx="9144000" cy="1143000"/>
          </a:xfrm>
        </p:spPr>
        <p:txBody>
          <a:bodyPr/>
          <a:lstStyle/>
          <a:p>
            <a:pPr algn="ctr"/>
            <a:r>
              <a:rPr lang="lv-LV" sz="3200" dirty="0">
                <a:latin typeface="Times New Roman" panose="02020603050405020304" pitchFamily="18" charset="0"/>
                <a:cs typeface="Times New Roman" panose="02020603050405020304" pitchFamily="18" charset="0"/>
              </a:rPr>
              <a:t>Veiktie būvdarbi atbilstoši </a:t>
            </a:r>
            <a:br>
              <a:rPr lang="lv-LV" sz="3200" dirty="0">
                <a:latin typeface="Times New Roman" panose="02020603050405020304" pitchFamily="18" charset="0"/>
                <a:cs typeface="Times New Roman" panose="02020603050405020304" pitchFamily="18" charset="0"/>
              </a:rPr>
            </a:br>
            <a:r>
              <a:rPr lang="lv-LV" sz="3200" dirty="0">
                <a:latin typeface="Times New Roman" panose="02020603050405020304" pitchFamily="18" charset="0"/>
                <a:cs typeface="Times New Roman" panose="02020603050405020304" pitchFamily="18" charset="0"/>
              </a:rPr>
              <a:t>Latvijas plānošanas reģionu prioritātēm</a:t>
            </a:r>
          </a:p>
        </p:txBody>
      </p:sp>
      <p:graphicFrame>
        <p:nvGraphicFramePr>
          <p:cNvPr id="3" name="Tabula 2">
            <a:extLst>
              <a:ext uri="{FF2B5EF4-FFF2-40B4-BE49-F238E27FC236}">
                <a16:creationId xmlns:a16="http://schemas.microsoft.com/office/drawing/2014/main" id="{3A24C6BA-D7EC-47BC-A03D-EE323186B00A}"/>
              </a:ext>
            </a:extLst>
          </p:cNvPr>
          <p:cNvGraphicFramePr>
            <a:graphicFrameLocks noGrp="1"/>
          </p:cNvGraphicFramePr>
          <p:nvPr>
            <p:extLst>
              <p:ext uri="{D42A27DB-BD31-4B8C-83A1-F6EECF244321}">
                <p14:modId xmlns:p14="http://schemas.microsoft.com/office/powerpoint/2010/main" val="27496666"/>
              </p:ext>
            </p:extLst>
          </p:nvPr>
        </p:nvGraphicFramePr>
        <p:xfrm>
          <a:off x="611560" y="1556792"/>
          <a:ext cx="7770439" cy="4206348"/>
        </p:xfrm>
        <a:graphic>
          <a:graphicData uri="http://schemas.openxmlformats.org/drawingml/2006/table">
            <a:tbl>
              <a:tblPr firstRow="1" firstCol="1" bandRow="1">
                <a:tableStyleId>{5C22544A-7EE6-4342-B048-85BDC9FD1C3A}</a:tableStyleId>
              </a:tblPr>
              <a:tblGrid>
                <a:gridCol w="779053">
                  <a:extLst>
                    <a:ext uri="{9D8B030D-6E8A-4147-A177-3AD203B41FA5}">
                      <a16:colId xmlns:a16="http://schemas.microsoft.com/office/drawing/2014/main" val="355602318"/>
                    </a:ext>
                  </a:extLst>
                </a:gridCol>
                <a:gridCol w="2034969">
                  <a:extLst>
                    <a:ext uri="{9D8B030D-6E8A-4147-A177-3AD203B41FA5}">
                      <a16:colId xmlns:a16="http://schemas.microsoft.com/office/drawing/2014/main" val="1681475074"/>
                    </a:ext>
                  </a:extLst>
                </a:gridCol>
                <a:gridCol w="1457668">
                  <a:extLst>
                    <a:ext uri="{9D8B030D-6E8A-4147-A177-3AD203B41FA5}">
                      <a16:colId xmlns:a16="http://schemas.microsoft.com/office/drawing/2014/main" val="398168497"/>
                    </a:ext>
                  </a:extLst>
                </a:gridCol>
                <a:gridCol w="1770336">
                  <a:extLst>
                    <a:ext uri="{9D8B030D-6E8A-4147-A177-3AD203B41FA5}">
                      <a16:colId xmlns:a16="http://schemas.microsoft.com/office/drawing/2014/main" val="3329439993"/>
                    </a:ext>
                  </a:extLst>
                </a:gridCol>
                <a:gridCol w="1728413">
                  <a:extLst>
                    <a:ext uri="{9D8B030D-6E8A-4147-A177-3AD203B41FA5}">
                      <a16:colId xmlns:a16="http://schemas.microsoft.com/office/drawing/2014/main" val="1053953020"/>
                    </a:ext>
                  </a:extLst>
                </a:gridCol>
              </a:tblGrid>
              <a:tr h="1652611">
                <a:tc>
                  <a:txBody>
                    <a:bodyPr/>
                    <a:lstStyle/>
                    <a:p>
                      <a:pPr algn="ctr">
                        <a:lnSpc>
                          <a:spcPct val="115000"/>
                        </a:lnSpc>
                        <a:spcAft>
                          <a:spcPts val="0"/>
                        </a:spcAft>
                      </a:pPr>
                      <a:r>
                        <a:rPr lang="lv-LV" sz="1600" dirty="0" err="1">
                          <a:effectLst/>
                        </a:rPr>
                        <a:t>Nr.p.k</a:t>
                      </a:r>
                      <a:r>
                        <a:rPr lang="lv-LV" sz="1600" dirty="0">
                          <a:effectLst/>
                        </a:rPr>
                        <a:t>.</a:t>
                      </a:r>
                      <a:endParaRPr lang="lv-LV"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600" dirty="0">
                          <a:effectLst/>
                        </a:rPr>
                        <a:t>Plānošanas reģions</a:t>
                      </a:r>
                      <a:endParaRPr lang="lv-LV"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600" dirty="0">
                          <a:effectLst/>
                        </a:rPr>
                        <a:t>Kopā nepieciešamais sakārtojamo a/c posmu  skaits (gab.)</a:t>
                      </a:r>
                      <a:endParaRPr lang="lv-LV"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600" dirty="0">
                          <a:effectLst/>
                        </a:rPr>
                        <a:t>2017.-2019.g. LVC plāno sakārtot a/c posmu, ievērojot plānošanas reģionos prioritātes (gab.)</a:t>
                      </a:r>
                      <a:endParaRPr lang="lv-LV"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600" dirty="0">
                          <a:effectLst/>
                        </a:rPr>
                        <a:t>2017.-2019.g. LVC plāno sakārtot a/c posmu, ievērojot plānošanas reģionos prioritātes (%)</a:t>
                      </a:r>
                      <a:endParaRPr lang="lv-LV"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452389321"/>
                  </a:ext>
                </a:extLst>
              </a:tr>
              <a:tr h="420642">
                <a:tc>
                  <a:txBody>
                    <a:bodyPr/>
                    <a:lstStyle/>
                    <a:p>
                      <a:pPr>
                        <a:lnSpc>
                          <a:spcPct val="115000"/>
                        </a:lnSpc>
                        <a:spcAft>
                          <a:spcPts val="0"/>
                        </a:spcAft>
                      </a:pPr>
                      <a:r>
                        <a:rPr lang="lv-LV" sz="1200">
                          <a:effectLst/>
                        </a:rPr>
                        <a:t>1</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Rīgas</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50</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dirty="0">
                          <a:effectLst/>
                        </a:rPr>
                        <a:t>22</a:t>
                      </a:r>
                      <a:endParaRPr lang="lv-LV"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44%</a:t>
                      </a:r>
                      <a:endParaRPr lang="lv-LV"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38202534"/>
                  </a:ext>
                </a:extLst>
              </a:tr>
              <a:tr h="420642">
                <a:tc>
                  <a:txBody>
                    <a:bodyPr/>
                    <a:lstStyle/>
                    <a:p>
                      <a:pPr>
                        <a:lnSpc>
                          <a:spcPct val="115000"/>
                        </a:lnSpc>
                        <a:spcAft>
                          <a:spcPts val="0"/>
                        </a:spcAft>
                      </a:pPr>
                      <a:r>
                        <a:rPr lang="lv-LV" sz="1200">
                          <a:effectLst/>
                        </a:rPr>
                        <a:t>2</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Vidzemes</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146</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24</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16%</a:t>
                      </a:r>
                      <a:endParaRPr lang="lv-LV"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8862998"/>
                  </a:ext>
                </a:extLst>
              </a:tr>
              <a:tr h="420642">
                <a:tc>
                  <a:txBody>
                    <a:bodyPr/>
                    <a:lstStyle/>
                    <a:p>
                      <a:pPr>
                        <a:lnSpc>
                          <a:spcPct val="115000"/>
                        </a:lnSpc>
                        <a:spcAft>
                          <a:spcPts val="0"/>
                        </a:spcAft>
                      </a:pPr>
                      <a:r>
                        <a:rPr lang="lv-LV" sz="1200">
                          <a:effectLst/>
                        </a:rPr>
                        <a:t>3</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Latgales</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37</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14</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38%</a:t>
                      </a:r>
                      <a:endParaRPr lang="lv-LV"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106911365"/>
                  </a:ext>
                </a:extLst>
              </a:tr>
              <a:tr h="420642">
                <a:tc>
                  <a:txBody>
                    <a:bodyPr/>
                    <a:lstStyle/>
                    <a:p>
                      <a:pPr>
                        <a:lnSpc>
                          <a:spcPct val="115000"/>
                        </a:lnSpc>
                        <a:spcAft>
                          <a:spcPts val="0"/>
                        </a:spcAft>
                      </a:pPr>
                      <a:r>
                        <a:rPr lang="lv-LV" sz="1200">
                          <a:effectLst/>
                        </a:rPr>
                        <a:t>4</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Kurzemes</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41</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14</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dirty="0">
                          <a:effectLst/>
                        </a:rPr>
                        <a:t>34%</a:t>
                      </a:r>
                      <a:endParaRPr lang="lv-LV"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76781359"/>
                  </a:ext>
                </a:extLst>
              </a:tr>
              <a:tr h="420642">
                <a:tc>
                  <a:txBody>
                    <a:bodyPr/>
                    <a:lstStyle/>
                    <a:p>
                      <a:pPr>
                        <a:lnSpc>
                          <a:spcPct val="115000"/>
                        </a:lnSpc>
                        <a:spcAft>
                          <a:spcPts val="0"/>
                        </a:spcAft>
                      </a:pPr>
                      <a:r>
                        <a:rPr lang="lv-LV" sz="1200">
                          <a:effectLst/>
                        </a:rPr>
                        <a:t>5</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Zemgales</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51</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21</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41%</a:t>
                      </a:r>
                      <a:endParaRPr lang="lv-LV"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39431341"/>
                  </a:ext>
                </a:extLst>
              </a:tr>
              <a:tr h="420642">
                <a:tc>
                  <a:txBody>
                    <a:bodyPr/>
                    <a:lstStyle/>
                    <a:p>
                      <a:pPr>
                        <a:lnSpc>
                          <a:spcPct val="115000"/>
                        </a:lnSpc>
                        <a:spcAft>
                          <a:spcPts val="0"/>
                        </a:spcAft>
                      </a:pPr>
                      <a:r>
                        <a:rPr lang="lv-LV" sz="1200">
                          <a:effectLst/>
                        </a:rPr>
                        <a:t> </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0"/>
                        </a:spcAft>
                      </a:pPr>
                      <a:r>
                        <a:rPr lang="lv-LV" sz="1200">
                          <a:effectLst/>
                        </a:rPr>
                        <a:t>Kopā:</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325</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a:effectLst/>
                        </a:rPr>
                        <a:t>95</a:t>
                      </a:r>
                      <a:endParaRPr lang="lv-LV"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lv-LV" sz="1200" dirty="0">
                          <a:effectLst/>
                        </a:rPr>
                        <a:t>35%</a:t>
                      </a:r>
                      <a:endParaRPr lang="lv-LV"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050546"/>
                  </a:ext>
                </a:extLst>
              </a:tr>
            </a:tbl>
          </a:graphicData>
        </a:graphic>
      </p:graphicFrame>
      <p:sp>
        <p:nvSpPr>
          <p:cNvPr id="4" name="Datuma vietturis 3">
            <a:extLst>
              <a:ext uri="{FF2B5EF4-FFF2-40B4-BE49-F238E27FC236}">
                <a16:creationId xmlns:a16="http://schemas.microsoft.com/office/drawing/2014/main" id="{F3FFC17A-4AE0-4E36-B0DD-AF8C968F52C5}"/>
              </a:ext>
            </a:extLst>
          </p:cNvPr>
          <p:cNvSpPr>
            <a:spLocks noGrp="1"/>
          </p:cNvSpPr>
          <p:nvPr>
            <p:ph type="dt" sz="half" idx="10"/>
          </p:nvPr>
        </p:nvSpPr>
        <p:spPr/>
        <p:txBody>
          <a:bodyPr/>
          <a:lstStyle/>
          <a:p>
            <a:pPr>
              <a:defRPr/>
            </a:pPr>
            <a:r>
              <a:rPr lang="lv-LV"/>
              <a:t>2018.gada 14.septembrī</a:t>
            </a:r>
            <a:endParaRPr lang="en-US" dirty="0"/>
          </a:p>
        </p:txBody>
      </p:sp>
      <p:sp>
        <p:nvSpPr>
          <p:cNvPr id="5" name="Kājenes vietturis 4">
            <a:extLst>
              <a:ext uri="{FF2B5EF4-FFF2-40B4-BE49-F238E27FC236}">
                <a16:creationId xmlns:a16="http://schemas.microsoft.com/office/drawing/2014/main" id="{CDB8A0AB-2B19-4931-A5D8-246EA66FEBCC}"/>
              </a:ext>
            </a:extLst>
          </p:cNvPr>
          <p:cNvSpPr>
            <a:spLocks noGrp="1"/>
          </p:cNvSpPr>
          <p:nvPr>
            <p:ph type="ftr" sz="quarter" idx="11"/>
          </p:nvPr>
        </p:nvSpPr>
        <p:spPr/>
        <p:txBody>
          <a:bodyPr/>
          <a:lstStyle/>
          <a:p>
            <a:pPr>
              <a:defRPr/>
            </a:pPr>
            <a:r>
              <a:rPr lang="lv-LV"/>
              <a:t>Informācija par aktualitātēm autoceļu nozarē  VVA reorganizācija</a:t>
            </a:r>
            <a:endParaRPr lang="en-US"/>
          </a:p>
        </p:txBody>
      </p:sp>
      <p:sp>
        <p:nvSpPr>
          <p:cNvPr id="6" name="Slaida numura vietturis 5">
            <a:extLst>
              <a:ext uri="{FF2B5EF4-FFF2-40B4-BE49-F238E27FC236}">
                <a16:creationId xmlns:a16="http://schemas.microsoft.com/office/drawing/2014/main" id="{004BF711-CADF-4502-AFD7-2D2CA0DAD576}"/>
              </a:ext>
            </a:extLst>
          </p:cNvPr>
          <p:cNvSpPr>
            <a:spLocks noGrp="1"/>
          </p:cNvSpPr>
          <p:nvPr>
            <p:ph type="sldNum" sz="quarter" idx="12"/>
          </p:nvPr>
        </p:nvSpPr>
        <p:spPr/>
        <p:txBody>
          <a:bodyPr/>
          <a:lstStyle/>
          <a:p>
            <a:pPr>
              <a:defRPr/>
            </a:pPr>
            <a:fld id="{E524671F-DE3F-46BC-8A30-AF8FB43EF2CB}" type="slidenum">
              <a:rPr lang="en-US" smtClean="0"/>
              <a:pPr>
                <a:defRPr/>
              </a:pPr>
              <a:t>23</a:t>
            </a:fld>
            <a:endParaRPr lang="en-US" dirty="0"/>
          </a:p>
        </p:txBody>
      </p:sp>
    </p:spTree>
    <p:extLst>
      <p:ext uri="{BB962C8B-B14F-4D97-AF65-F5344CB8AC3E}">
        <p14:creationId xmlns:p14="http://schemas.microsoft.com/office/powerpoint/2010/main" val="2895346751"/>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D850223-D091-4C4B-B088-BEA40E44FC7F}"/>
              </a:ext>
            </a:extLst>
          </p:cNvPr>
          <p:cNvSpPr>
            <a:spLocks noGrp="1"/>
          </p:cNvSpPr>
          <p:nvPr>
            <p:ph type="title"/>
          </p:nvPr>
        </p:nvSpPr>
        <p:spPr>
          <a:xfrm>
            <a:off x="762000" y="1196752"/>
            <a:ext cx="8077200" cy="3456384"/>
          </a:xfrm>
        </p:spPr>
        <p:txBody>
          <a:bodyPr/>
          <a:lstStyle/>
          <a:p>
            <a:r>
              <a:rPr lang="lv-LV" dirty="0"/>
              <a:t>Valsts vietējo autoceļu reorganizācija</a:t>
            </a:r>
          </a:p>
        </p:txBody>
      </p:sp>
      <p:sp>
        <p:nvSpPr>
          <p:cNvPr id="3" name="Datuma vietturis 2">
            <a:extLst>
              <a:ext uri="{FF2B5EF4-FFF2-40B4-BE49-F238E27FC236}">
                <a16:creationId xmlns:a16="http://schemas.microsoft.com/office/drawing/2014/main" id="{14C46F7F-BFFB-4EA2-ADCF-B2D5BF3ECD96}"/>
              </a:ext>
            </a:extLst>
          </p:cNvPr>
          <p:cNvSpPr>
            <a:spLocks noGrp="1"/>
          </p:cNvSpPr>
          <p:nvPr>
            <p:ph type="dt" sz="half" idx="10"/>
          </p:nvPr>
        </p:nvSpPr>
        <p:spPr/>
        <p:txBody>
          <a:bodyPr/>
          <a:lstStyle/>
          <a:p>
            <a:pPr>
              <a:defRPr/>
            </a:pPr>
            <a:r>
              <a:rPr lang="lv-LV"/>
              <a:t>2018.gada 14.septembrī</a:t>
            </a:r>
            <a:endParaRPr lang="en-US" dirty="0"/>
          </a:p>
        </p:txBody>
      </p:sp>
      <p:sp>
        <p:nvSpPr>
          <p:cNvPr id="4" name="Kājenes vietturis 3">
            <a:extLst>
              <a:ext uri="{FF2B5EF4-FFF2-40B4-BE49-F238E27FC236}">
                <a16:creationId xmlns:a16="http://schemas.microsoft.com/office/drawing/2014/main" id="{E38286E5-09C7-47CF-87E5-9CE10F3223F5}"/>
              </a:ext>
            </a:extLst>
          </p:cNvPr>
          <p:cNvSpPr>
            <a:spLocks noGrp="1"/>
          </p:cNvSpPr>
          <p:nvPr>
            <p:ph type="ftr" sz="quarter" idx="11"/>
          </p:nvPr>
        </p:nvSpPr>
        <p:spPr/>
        <p:txBody>
          <a:bodyPr/>
          <a:lstStyle/>
          <a:p>
            <a:pPr>
              <a:defRPr/>
            </a:pPr>
            <a:r>
              <a:rPr lang="lv-LV"/>
              <a:t>Informācija par aktualitātēm autoceļu nozarē  VVA reorganizācija</a:t>
            </a:r>
            <a:endParaRPr lang="en-US"/>
          </a:p>
        </p:txBody>
      </p:sp>
      <p:sp>
        <p:nvSpPr>
          <p:cNvPr id="5" name="Slaida numura vietturis 4">
            <a:extLst>
              <a:ext uri="{FF2B5EF4-FFF2-40B4-BE49-F238E27FC236}">
                <a16:creationId xmlns:a16="http://schemas.microsoft.com/office/drawing/2014/main" id="{49BF66E0-3ED6-4874-A6BC-E2E17F44FDFF}"/>
              </a:ext>
            </a:extLst>
          </p:cNvPr>
          <p:cNvSpPr>
            <a:spLocks noGrp="1"/>
          </p:cNvSpPr>
          <p:nvPr>
            <p:ph type="sldNum" sz="quarter" idx="12"/>
          </p:nvPr>
        </p:nvSpPr>
        <p:spPr/>
        <p:txBody>
          <a:bodyPr/>
          <a:lstStyle/>
          <a:p>
            <a:pPr>
              <a:defRPr/>
            </a:pPr>
            <a:fld id="{E524671F-DE3F-46BC-8A30-AF8FB43EF2CB}" type="slidenum">
              <a:rPr lang="en-US" smtClean="0"/>
              <a:pPr>
                <a:defRPr/>
              </a:pPr>
              <a:t>24</a:t>
            </a:fld>
            <a:endParaRPr lang="en-US" dirty="0"/>
          </a:p>
        </p:txBody>
      </p:sp>
    </p:spTree>
    <p:extLst>
      <p:ext uri="{BB962C8B-B14F-4D97-AF65-F5344CB8AC3E}">
        <p14:creationId xmlns:p14="http://schemas.microsoft.com/office/powerpoint/2010/main" val="3665613446"/>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A56F871-7C10-43B0-BA4A-8539E9A93B62}"/>
              </a:ext>
            </a:extLst>
          </p:cNvPr>
          <p:cNvSpPr>
            <a:spLocks noGrp="1"/>
          </p:cNvSpPr>
          <p:nvPr>
            <p:ph type="title"/>
          </p:nvPr>
        </p:nvSpPr>
        <p:spPr>
          <a:xfrm>
            <a:off x="251520" y="269632"/>
            <a:ext cx="8587680" cy="1143000"/>
          </a:xfrm>
        </p:spPr>
        <p:txBody>
          <a:bodyPr/>
          <a:lstStyle/>
          <a:p>
            <a:pPr algn="ctr"/>
            <a:r>
              <a:rPr lang="lv-LV" sz="3200" dirty="0">
                <a:latin typeface="Times New Roman" panose="02020603050405020304" pitchFamily="18" charset="0"/>
                <a:cs typeface="Times New Roman" panose="02020603050405020304" pitchFamily="18" charset="0"/>
              </a:rPr>
              <a:t>Valsts vietējo autoceļu reorganizācijas pamatojums</a:t>
            </a:r>
            <a:endParaRPr lang="lv-LV" sz="3200" dirty="0"/>
          </a:p>
        </p:txBody>
      </p:sp>
      <p:sp>
        <p:nvSpPr>
          <p:cNvPr id="3" name="Satura vietturis 2">
            <a:extLst>
              <a:ext uri="{FF2B5EF4-FFF2-40B4-BE49-F238E27FC236}">
                <a16:creationId xmlns:a16="http://schemas.microsoft.com/office/drawing/2014/main" id="{ABFE5181-BB9B-4C6E-9481-411C58F55C98}"/>
              </a:ext>
            </a:extLst>
          </p:cNvPr>
          <p:cNvSpPr>
            <a:spLocks noGrp="1"/>
          </p:cNvSpPr>
          <p:nvPr>
            <p:ph idx="1"/>
          </p:nvPr>
        </p:nvSpPr>
        <p:spPr>
          <a:xfrm>
            <a:off x="395536" y="1573560"/>
            <a:ext cx="8443664" cy="4735761"/>
          </a:xfrm>
        </p:spPr>
        <p:txBody>
          <a:bodyPr>
            <a:normAutofit fontScale="92500" lnSpcReduction="10000"/>
          </a:bodyPr>
          <a:lstStyle/>
          <a:p>
            <a:pPr marL="0" indent="0">
              <a:buNone/>
            </a:pPr>
            <a:r>
              <a:rPr lang="lv-LV" sz="3000" dirty="0">
                <a:latin typeface="Times New Roman" panose="02020603050405020304" pitchFamily="18" charset="0"/>
                <a:cs typeface="Times New Roman" panose="02020603050405020304" pitchFamily="18" charset="0"/>
              </a:rPr>
              <a:t>Transporta  attīstības </a:t>
            </a:r>
            <a:r>
              <a:rPr lang="lv-LV" sz="3000" dirty="0" err="1">
                <a:latin typeface="Times New Roman" panose="02020603050405020304" pitchFamily="18" charset="0"/>
                <a:cs typeface="Times New Roman" panose="02020603050405020304" pitchFamily="18" charset="0"/>
              </a:rPr>
              <a:t>pamatnostādēs</a:t>
            </a:r>
            <a:r>
              <a:rPr lang="lv-LV" sz="3000" dirty="0">
                <a:latin typeface="Times New Roman" panose="02020603050405020304" pitchFamily="18" charset="0"/>
                <a:cs typeface="Times New Roman" panose="02020603050405020304" pitchFamily="18" charset="0"/>
              </a:rPr>
              <a:t> 2020 pasākums 3.2.</a:t>
            </a:r>
          </a:p>
          <a:p>
            <a:pPr marL="0" indent="0">
              <a:buNone/>
            </a:pPr>
            <a:endParaRPr lang="lv-LV" dirty="0">
              <a:latin typeface="Times New Roman" panose="02020603050405020304" pitchFamily="18" charset="0"/>
              <a:cs typeface="Times New Roman" panose="02020603050405020304" pitchFamily="18" charset="0"/>
            </a:endParaRPr>
          </a:p>
          <a:p>
            <a:pPr marL="0" indent="0">
              <a:buNone/>
            </a:pPr>
            <a:endParaRPr lang="lv-LV" dirty="0">
              <a:latin typeface="Times New Roman" panose="02020603050405020304" pitchFamily="18" charset="0"/>
              <a:cs typeface="Times New Roman" panose="02020603050405020304" pitchFamily="18" charset="0"/>
            </a:endParaRPr>
          </a:p>
          <a:p>
            <a:pPr marL="0" indent="0">
              <a:buNone/>
            </a:pPr>
            <a:r>
              <a:rPr lang="lv-LV" sz="3000" u="sng" dirty="0">
                <a:latin typeface="Times New Roman" panose="02020603050405020304" pitchFamily="18" charset="0"/>
                <a:cs typeface="Times New Roman" panose="02020603050405020304" pitchFamily="18" charset="0"/>
              </a:rPr>
              <a:t>Teksts TAP2020 </a:t>
            </a:r>
            <a:r>
              <a:rPr lang="lv-LV" sz="3000" u="sng" dirty="0" err="1">
                <a:latin typeface="Times New Roman" panose="02020603050405020304" pitchFamily="18" charset="0"/>
                <a:cs typeface="Times New Roman" panose="02020603050405020304" pitchFamily="18" charset="0"/>
              </a:rPr>
              <a:t>ex-ante</a:t>
            </a:r>
            <a:r>
              <a:rPr lang="lv-LV" sz="3000" u="sng" dirty="0">
                <a:latin typeface="Times New Roman" panose="02020603050405020304" pitchFamily="18" charset="0"/>
                <a:cs typeface="Times New Roman" panose="02020603050405020304" pitchFamily="18" charset="0"/>
              </a:rPr>
              <a:t> </a:t>
            </a:r>
            <a:r>
              <a:rPr lang="lv-LV" sz="3000" u="sng" dirty="0" err="1">
                <a:latin typeface="Times New Roman" panose="02020603050405020304" pitchFamily="18" charset="0"/>
                <a:cs typeface="Times New Roman" panose="02020603050405020304" pitchFamily="18" charset="0"/>
              </a:rPr>
              <a:t>izvērtējumā</a:t>
            </a:r>
            <a:r>
              <a:rPr lang="lv-LV" sz="3000" u="sng" dirty="0">
                <a:latin typeface="Times New Roman" panose="02020603050405020304" pitchFamily="18" charset="0"/>
                <a:cs typeface="Times New Roman" panose="02020603050405020304" pitchFamily="18" charset="0"/>
              </a:rPr>
              <a:t>: </a:t>
            </a:r>
          </a:p>
          <a:p>
            <a:r>
              <a:rPr lang="lv-LV" sz="2800" dirty="0">
                <a:latin typeface="Times New Roman" panose="02020603050405020304" pitchFamily="18" charset="0"/>
                <a:cs typeface="Times New Roman" panose="02020603050405020304" pitchFamily="18" charset="0"/>
              </a:rPr>
              <a:t>Ņemot vērā apstākli, ka Latvijas valsts pārziņā atrodas liels </a:t>
            </a:r>
            <a:r>
              <a:rPr lang="lv-LV" sz="2800" dirty="0" err="1">
                <a:latin typeface="Times New Roman" panose="02020603050405020304" pitchFamily="18" charset="0"/>
                <a:cs typeface="Times New Roman" panose="02020603050405020304" pitchFamily="18" charset="0"/>
              </a:rPr>
              <a:t>maznoslogotu</a:t>
            </a:r>
            <a:r>
              <a:rPr lang="lv-LV" sz="2800" dirty="0">
                <a:latin typeface="Times New Roman" panose="02020603050405020304" pitchFamily="18" charset="0"/>
                <a:cs typeface="Times New Roman" panose="02020603050405020304" pitchFamily="18" charset="0"/>
              </a:rPr>
              <a:t> autoceļu tīkls, salīdzinot ar līdzīga lieluma Rietumeiropas valstīm un to, ka lēmumi par autoceļu uzturēšanu un pārvaldīšanu ir jāpieņem iespējami zemākā administratīvā līmenī, pēc iespējas tuvāk šo ceļu lietotājiem (jo „uz vietām” ir vieglāk pieņemt lēmumus par vietējām vajadzībām).</a:t>
            </a:r>
            <a:endParaRPr lang="lv-LV" sz="2800" dirty="0"/>
          </a:p>
        </p:txBody>
      </p:sp>
      <p:graphicFrame>
        <p:nvGraphicFramePr>
          <p:cNvPr id="4" name="Tabula 3">
            <a:extLst>
              <a:ext uri="{FF2B5EF4-FFF2-40B4-BE49-F238E27FC236}">
                <a16:creationId xmlns:a16="http://schemas.microsoft.com/office/drawing/2014/main" id="{2BA514DC-D241-4008-9F60-7A35E995EF77}"/>
              </a:ext>
            </a:extLst>
          </p:cNvPr>
          <p:cNvGraphicFramePr>
            <a:graphicFrameLocks noGrp="1"/>
          </p:cNvGraphicFramePr>
          <p:nvPr>
            <p:extLst>
              <p:ext uri="{D42A27DB-BD31-4B8C-83A1-F6EECF244321}">
                <p14:modId xmlns:p14="http://schemas.microsoft.com/office/powerpoint/2010/main" val="934001308"/>
              </p:ext>
            </p:extLst>
          </p:nvPr>
        </p:nvGraphicFramePr>
        <p:xfrm>
          <a:off x="611560" y="2132856"/>
          <a:ext cx="7992889" cy="864096"/>
        </p:xfrm>
        <a:graphic>
          <a:graphicData uri="http://schemas.openxmlformats.org/drawingml/2006/table">
            <a:tbl>
              <a:tblPr firstRow="1" firstCol="1" bandRow="1">
                <a:tableStyleId>{5C22544A-7EE6-4342-B048-85BDC9FD1C3A}</a:tableStyleId>
              </a:tblPr>
              <a:tblGrid>
                <a:gridCol w="3736308">
                  <a:extLst>
                    <a:ext uri="{9D8B030D-6E8A-4147-A177-3AD203B41FA5}">
                      <a16:colId xmlns:a16="http://schemas.microsoft.com/office/drawing/2014/main" val="2493123121"/>
                    </a:ext>
                  </a:extLst>
                </a:gridCol>
                <a:gridCol w="1112654">
                  <a:extLst>
                    <a:ext uri="{9D8B030D-6E8A-4147-A177-3AD203B41FA5}">
                      <a16:colId xmlns:a16="http://schemas.microsoft.com/office/drawing/2014/main" val="611451505"/>
                    </a:ext>
                  </a:extLst>
                </a:gridCol>
                <a:gridCol w="652481">
                  <a:extLst>
                    <a:ext uri="{9D8B030D-6E8A-4147-A177-3AD203B41FA5}">
                      <a16:colId xmlns:a16="http://schemas.microsoft.com/office/drawing/2014/main" val="2867975303"/>
                    </a:ext>
                  </a:extLst>
                </a:gridCol>
                <a:gridCol w="729748">
                  <a:extLst>
                    <a:ext uri="{9D8B030D-6E8A-4147-A177-3AD203B41FA5}">
                      <a16:colId xmlns:a16="http://schemas.microsoft.com/office/drawing/2014/main" val="2550280075"/>
                    </a:ext>
                  </a:extLst>
                </a:gridCol>
                <a:gridCol w="1761698">
                  <a:extLst>
                    <a:ext uri="{9D8B030D-6E8A-4147-A177-3AD203B41FA5}">
                      <a16:colId xmlns:a16="http://schemas.microsoft.com/office/drawing/2014/main" val="1709445001"/>
                    </a:ext>
                  </a:extLst>
                </a:gridCol>
              </a:tblGrid>
              <a:tr h="864096">
                <a:tc>
                  <a:txBody>
                    <a:bodyPr/>
                    <a:lstStyle/>
                    <a:p>
                      <a:pPr>
                        <a:spcAft>
                          <a:spcPts val="0"/>
                        </a:spcAft>
                      </a:pPr>
                      <a:r>
                        <a:rPr lang="lv-LV" sz="1600" dirty="0">
                          <a:effectLst/>
                        </a:rPr>
                        <a:t>Pasākums 3.2. Vietējo autoceļu pārvaldīšanas reorganizācijas koncepcijas izstrādāšana</a:t>
                      </a:r>
                      <a:endParaRPr lang="lv-LV" sz="1600" dirty="0">
                        <a:effectLst/>
                        <a:latin typeface="Calibri" panose="020F0502020204030204" pitchFamily="34" charset="0"/>
                        <a:ea typeface="Calibri" panose="020F0502020204030204" pitchFamily="34" charset="0"/>
                      </a:endParaRPr>
                    </a:p>
                  </a:txBody>
                  <a:tcPr marL="62466" marR="62466" marT="0" marB="0"/>
                </a:tc>
                <a:tc>
                  <a:txBody>
                    <a:bodyPr/>
                    <a:lstStyle/>
                    <a:p>
                      <a:pPr>
                        <a:spcAft>
                          <a:spcPts val="0"/>
                        </a:spcAft>
                      </a:pPr>
                      <a:r>
                        <a:rPr lang="lv-LV" sz="1600" dirty="0">
                          <a:effectLst/>
                        </a:rPr>
                        <a:t>31.12.2016</a:t>
                      </a:r>
                      <a:endParaRPr lang="lv-LV" sz="1600" dirty="0">
                        <a:effectLst/>
                        <a:latin typeface="Calibri" panose="020F0502020204030204" pitchFamily="34" charset="0"/>
                        <a:ea typeface="Calibri" panose="020F0502020204030204" pitchFamily="34" charset="0"/>
                      </a:endParaRPr>
                    </a:p>
                  </a:txBody>
                  <a:tcPr marL="62466" marR="62466" marT="0" marB="0"/>
                </a:tc>
                <a:tc>
                  <a:txBody>
                    <a:bodyPr/>
                    <a:lstStyle/>
                    <a:p>
                      <a:pPr>
                        <a:spcAft>
                          <a:spcPts val="0"/>
                        </a:spcAft>
                      </a:pPr>
                      <a:r>
                        <a:rPr lang="lv-LV" sz="1600">
                          <a:effectLst/>
                        </a:rPr>
                        <a:t>SM</a:t>
                      </a:r>
                      <a:endParaRPr lang="lv-LV" sz="1600">
                        <a:effectLst/>
                        <a:latin typeface="Calibri" panose="020F0502020204030204" pitchFamily="34" charset="0"/>
                        <a:ea typeface="Calibri" panose="020F0502020204030204" pitchFamily="34" charset="0"/>
                      </a:endParaRPr>
                    </a:p>
                  </a:txBody>
                  <a:tcPr marL="62466" marR="62466" marT="0" marB="0"/>
                </a:tc>
                <a:tc>
                  <a:txBody>
                    <a:bodyPr/>
                    <a:lstStyle/>
                    <a:p>
                      <a:pPr>
                        <a:spcAft>
                          <a:spcPts val="0"/>
                        </a:spcAft>
                      </a:pPr>
                      <a:r>
                        <a:rPr lang="lv-LV" sz="1600">
                          <a:effectLst/>
                        </a:rPr>
                        <a:t>LVC</a:t>
                      </a:r>
                      <a:endParaRPr lang="lv-LV" sz="1600">
                        <a:effectLst/>
                        <a:latin typeface="Calibri" panose="020F0502020204030204" pitchFamily="34" charset="0"/>
                        <a:ea typeface="Calibri" panose="020F0502020204030204" pitchFamily="34" charset="0"/>
                      </a:endParaRPr>
                    </a:p>
                  </a:txBody>
                  <a:tcPr marL="62466" marR="62466" marT="0" marB="0"/>
                </a:tc>
                <a:tc>
                  <a:txBody>
                    <a:bodyPr/>
                    <a:lstStyle/>
                    <a:p>
                      <a:pPr>
                        <a:spcAft>
                          <a:spcPts val="0"/>
                        </a:spcAft>
                      </a:pPr>
                      <a:r>
                        <a:rPr lang="lv-LV" sz="1600" dirty="0">
                          <a:effectLst/>
                        </a:rPr>
                        <a:t>Nav papildus ietekmes uz valsts pamatbudžetu</a:t>
                      </a:r>
                      <a:endParaRPr lang="lv-LV" sz="1600" dirty="0">
                        <a:effectLst/>
                        <a:latin typeface="Calibri" panose="020F0502020204030204" pitchFamily="34" charset="0"/>
                        <a:ea typeface="Calibri" panose="020F0502020204030204" pitchFamily="34" charset="0"/>
                      </a:endParaRPr>
                    </a:p>
                  </a:txBody>
                  <a:tcPr marL="62466" marR="62466" marT="0" marB="0"/>
                </a:tc>
                <a:extLst>
                  <a:ext uri="{0D108BD9-81ED-4DB2-BD59-A6C34878D82A}">
                    <a16:rowId xmlns:a16="http://schemas.microsoft.com/office/drawing/2014/main" val="3726051138"/>
                  </a:ext>
                </a:extLst>
              </a:tr>
            </a:tbl>
          </a:graphicData>
        </a:graphic>
      </p:graphicFrame>
      <p:sp>
        <p:nvSpPr>
          <p:cNvPr id="5" name="Datuma vietturis 4">
            <a:extLst>
              <a:ext uri="{FF2B5EF4-FFF2-40B4-BE49-F238E27FC236}">
                <a16:creationId xmlns:a16="http://schemas.microsoft.com/office/drawing/2014/main" id="{FA6DABDC-2FEE-4175-AE66-247E3A765F94}"/>
              </a:ext>
            </a:extLst>
          </p:cNvPr>
          <p:cNvSpPr>
            <a:spLocks noGrp="1"/>
          </p:cNvSpPr>
          <p:nvPr>
            <p:ph type="dt" sz="half" idx="10"/>
          </p:nvPr>
        </p:nvSpPr>
        <p:spPr/>
        <p:txBody>
          <a:bodyPr/>
          <a:lstStyle/>
          <a:p>
            <a:r>
              <a:rPr lang="lv-LV">
                <a:solidFill>
                  <a:prstClr val="black">
                    <a:tint val="75000"/>
                  </a:prstClr>
                </a:solidFill>
              </a:rPr>
              <a:t>2018.gada 14.septembrī</a:t>
            </a:r>
            <a:endParaRPr lang="en-US" dirty="0">
              <a:solidFill>
                <a:prstClr val="black">
                  <a:tint val="75000"/>
                </a:prstClr>
              </a:solidFill>
            </a:endParaRPr>
          </a:p>
        </p:txBody>
      </p:sp>
      <p:sp>
        <p:nvSpPr>
          <p:cNvPr id="6" name="Kājenes vietturis 5">
            <a:extLst>
              <a:ext uri="{FF2B5EF4-FFF2-40B4-BE49-F238E27FC236}">
                <a16:creationId xmlns:a16="http://schemas.microsoft.com/office/drawing/2014/main" id="{0A0E8132-CD9E-4F9D-8B59-BC3B82ABF434}"/>
              </a:ext>
            </a:extLst>
          </p:cNvPr>
          <p:cNvSpPr>
            <a:spLocks noGrp="1"/>
          </p:cNvSpPr>
          <p:nvPr>
            <p:ph type="ftr" sz="quarter" idx="11"/>
          </p:nvPr>
        </p:nvSpPr>
        <p:spPr>
          <a:xfrm>
            <a:off x="3352800" y="6448251"/>
            <a:ext cx="2895600" cy="409749"/>
          </a:xfrm>
        </p:spPr>
        <p:txBody>
          <a:bodyPr/>
          <a:lstStyle/>
          <a:p>
            <a:r>
              <a:rPr lang="lv-LV">
                <a:solidFill>
                  <a:prstClr val="black">
                    <a:tint val="75000"/>
                  </a:prstClr>
                </a:solidFill>
              </a:rPr>
              <a:t>Informācija par aktualitātēm autoceļu nozarē  VVA reorganizācija</a:t>
            </a:r>
            <a:endParaRPr lang="en-US" dirty="0">
              <a:solidFill>
                <a:prstClr val="black">
                  <a:tint val="75000"/>
                </a:prstClr>
              </a:solidFill>
            </a:endParaRPr>
          </a:p>
        </p:txBody>
      </p:sp>
      <p:sp>
        <p:nvSpPr>
          <p:cNvPr id="7" name="Slaida numura vietturis 6">
            <a:extLst>
              <a:ext uri="{FF2B5EF4-FFF2-40B4-BE49-F238E27FC236}">
                <a16:creationId xmlns:a16="http://schemas.microsoft.com/office/drawing/2014/main" id="{A23B115E-ADEF-44E4-8266-F8B7574C6C05}"/>
              </a:ext>
            </a:extLst>
          </p:cNvPr>
          <p:cNvSpPr>
            <a:spLocks noGrp="1"/>
          </p:cNvSpPr>
          <p:nvPr>
            <p:ph type="sldNum" sz="quarter" idx="12"/>
          </p:nvPr>
        </p:nvSpPr>
        <p:spPr/>
        <p:txBody>
          <a:bodyPr/>
          <a:lstStyle/>
          <a:p>
            <a:fld id="{33D6E5A2-EC83-451F-A719-9AC1370DD5CF}"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2995170523"/>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640960" cy="1143000"/>
          </a:xfrm>
        </p:spPr>
        <p:txBody>
          <a:bodyPr>
            <a:noAutofit/>
          </a:bodyPr>
          <a:lstStyle/>
          <a:p>
            <a:pPr algn="ctr"/>
            <a:br>
              <a:rPr lang="lv-LV" u="sng" cap="small" dirty="0">
                <a:solidFill>
                  <a:schemeClr val="accent1">
                    <a:lumMod val="50000"/>
                  </a:schemeClr>
                </a:solidFill>
              </a:rPr>
            </a:br>
            <a:br>
              <a:rPr lang="lv-LV" u="sng" cap="small" dirty="0">
                <a:solidFill>
                  <a:schemeClr val="accent1">
                    <a:lumMod val="50000"/>
                  </a:schemeClr>
                </a:solidFill>
              </a:rPr>
            </a:br>
            <a:r>
              <a:rPr lang="lv-LV" sz="3600" cap="small" dirty="0">
                <a:solidFill>
                  <a:schemeClr val="tx1"/>
                </a:solidFill>
                <a:latin typeface="Times New Roman" panose="02020603050405020304" pitchFamily="18" charset="0"/>
                <a:cs typeface="Times New Roman" panose="02020603050405020304" pitchFamily="18" charset="0"/>
              </a:rPr>
              <a:t>valsts vietējo autoceļu izvērtējums</a:t>
            </a:r>
            <a:br>
              <a:rPr lang="lv-LV" u="sng" cap="small" dirty="0">
                <a:solidFill>
                  <a:schemeClr val="accent1">
                    <a:lumMod val="50000"/>
                  </a:schemeClr>
                </a:solidFill>
              </a:rPr>
            </a:br>
            <a:r>
              <a:rPr lang="lv-LV" u="sng" cap="small" dirty="0">
                <a:solidFill>
                  <a:schemeClr val="accent1">
                    <a:lumMod val="50000"/>
                  </a:schemeClr>
                </a:solidFill>
              </a:rPr>
              <a:t> </a:t>
            </a:r>
            <a:br>
              <a:rPr lang="lv-LV" cap="small" dirty="0">
                <a:solidFill>
                  <a:schemeClr val="accent1">
                    <a:lumMod val="75000"/>
                  </a:schemeClr>
                </a:solidFill>
              </a:rPr>
            </a:br>
            <a:endParaRPr lang="lv-LV" dirty="0"/>
          </a:p>
        </p:txBody>
      </p:sp>
      <p:sp>
        <p:nvSpPr>
          <p:cNvPr id="3" name="Content Placeholder 2"/>
          <p:cNvSpPr>
            <a:spLocks noGrp="1"/>
          </p:cNvSpPr>
          <p:nvPr>
            <p:ph idx="1"/>
          </p:nvPr>
        </p:nvSpPr>
        <p:spPr>
          <a:xfrm>
            <a:off x="762000" y="1556793"/>
            <a:ext cx="7914456" cy="4752528"/>
          </a:xfrm>
        </p:spPr>
        <p:txBody>
          <a:bodyPr>
            <a:noAutofit/>
          </a:bodyPr>
          <a:lstStyle/>
          <a:p>
            <a:pPr marL="0" indent="0">
              <a:buNone/>
            </a:pPr>
            <a:r>
              <a:rPr lang="lv-LV" sz="2400" b="1" u="sng" cap="small" dirty="0">
                <a:latin typeface="Times New Roman" panose="02020603050405020304" pitchFamily="18" charset="0"/>
                <a:cs typeface="Times New Roman" panose="02020603050405020304" pitchFamily="18" charset="0"/>
              </a:rPr>
              <a:t>kritēriji ceļu piederībai valsts vietējo ceļu tīklam</a:t>
            </a:r>
            <a:endParaRPr lang="lv-LV" sz="2400" b="1" cap="small" dirty="0">
              <a:latin typeface="Times New Roman" panose="02020603050405020304" pitchFamily="18" charset="0"/>
              <a:cs typeface="Times New Roman" panose="02020603050405020304" pitchFamily="18" charset="0"/>
            </a:endParaRPr>
          </a:p>
          <a:p>
            <a:pPr>
              <a:buFontTx/>
              <a:buChar char="-"/>
            </a:pPr>
            <a:r>
              <a:rPr lang="lv-LV" sz="2400" b="1" cap="small" dirty="0">
                <a:latin typeface="Times New Roman" panose="02020603050405020304" pitchFamily="18" charset="0"/>
                <a:cs typeface="Times New Roman" panose="02020603050405020304" pitchFamily="18" charset="0"/>
              </a:rPr>
              <a:t> ceļa </a:t>
            </a:r>
            <a:r>
              <a:rPr lang="lv-LV" sz="2400" b="1" cap="small" dirty="0" err="1">
                <a:latin typeface="Times New Roman" panose="02020603050405020304" pitchFamily="18" charset="0"/>
                <a:cs typeface="Times New Roman" panose="02020603050405020304" pitchFamily="18" charset="0"/>
              </a:rPr>
              <a:t>atrašānās</a:t>
            </a:r>
            <a:r>
              <a:rPr lang="lv-LV" sz="2400" b="1" cap="small" dirty="0">
                <a:latin typeface="Times New Roman" panose="02020603050405020304" pitchFamily="18" charset="0"/>
                <a:cs typeface="Times New Roman" panose="02020603050405020304" pitchFamily="18" charset="0"/>
              </a:rPr>
              <a:t> vienā vai vairāku novadu teritorijās</a:t>
            </a:r>
          </a:p>
          <a:p>
            <a:pPr>
              <a:buFontTx/>
              <a:buChar char="-"/>
            </a:pPr>
            <a:r>
              <a:rPr lang="lv-LV" sz="2400" b="1" cap="small" dirty="0">
                <a:latin typeface="Times New Roman" panose="02020603050405020304" pitchFamily="18" charset="0"/>
                <a:cs typeface="Times New Roman" panose="02020603050405020304" pitchFamily="18" charset="0"/>
              </a:rPr>
              <a:t> ceļa noslogojums</a:t>
            </a:r>
          </a:p>
          <a:p>
            <a:pPr>
              <a:buFontTx/>
              <a:buChar char="-"/>
            </a:pPr>
            <a:r>
              <a:rPr lang="lv-LV" sz="2400" b="1" cap="small" dirty="0">
                <a:latin typeface="Times New Roman" panose="02020603050405020304" pitchFamily="18" charset="0"/>
                <a:cs typeface="Times New Roman" panose="02020603050405020304" pitchFamily="18" charset="0"/>
              </a:rPr>
              <a:t>sabiedriskā un skolēnu transporta nodrošināšana</a:t>
            </a:r>
          </a:p>
          <a:p>
            <a:pPr>
              <a:buFontTx/>
              <a:buChar char="-"/>
            </a:pPr>
            <a:r>
              <a:rPr lang="lv-LV" sz="2400" b="1" cap="small" dirty="0">
                <a:latin typeface="Times New Roman" panose="02020603050405020304" pitchFamily="18" charset="0"/>
                <a:cs typeface="Times New Roman" panose="02020603050405020304" pitchFamily="18" charset="0"/>
              </a:rPr>
              <a:t>piekļuves nodrošināšana nozīmīgiem tūrisma objektiem</a:t>
            </a:r>
          </a:p>
          <a:p>
            <a:pPr>
              <a:buFontTx/>
              <a:buChar char="-"/>
            </a:pPr>
            <a:r>
              <a:rPr lang="lv-LV" sz="2400" b="1" cap="small" dirty="0">
                <a:latin typeface="Times New Roman" panose="02020603050405020304" pitchFamily="18" charset="0"/>
                <a:cs typeface="Times New Roman" panose="02020603050405020304" pitchFamily="18" charset="0"/>
              </a:rPr>
              <a:t>piekļuves nodrošināšana izglītības iestādēm</a:t>
            </a:r>
          </a:p>
          <a:p>
            <a:pPr>
              <a:buFontTx/>
              <a:buChar char="-"/>
            </a:pPr>
            <a:r>
              <a:rPr lang="lv-LV" sz="2400" b="1" cap="small" dirty="0">
                <a:latin typeface="Times New Roman" panose="02020603050405020304" pitchFamily="18" charset="0"/>
                <a:cs typeface="Times New Roman" panose="02020603050405020304" pitchFamily="18" charset="0"/>
              </a:rPr>
              <a:t>piekļuves nodrošināšana valstij stratēģiski svarīgiem objektiem</a:t>
            </a:r>
          </a:p>
          <a:p>
            <a:pPr marL="0" indent="0">
              <a:buNone/>
            </a:pPr>
            <a:endParaRPr lang="lv-LV" sz="1100" dirty="0"/>
          </a:p>
        </p:txBody>
      </p:sp>
      <p:sp>
        <p:nvSpPr>
          <p:cNvPr id="4" name="Datuma vietturis 3">
            <a:extLst>
              <a:ext uri="{FF2B5EF4-FFF2-40B4-BE49-F238E27FC236}">
                <a16:creationId xmlns:a16="http://schemas.microsoft.com/office/drawing/2014/main" id="{B4C2674F-6D7F-43C1-8066-1F0DBFAC8125}"/>
              </a:ext>
            </a:extLst>
          </p:cNvPr>
          <p:cNvSpPr>
            <a:spLocks noGrp="1"/>
          </p:cNvSpPr>
          <p:nvPr>
            <p:ph type="dt" sz="half" idx="10"/>
          </p:nvPr>
        </p:nvSpPr>
        <p:spPr/>
        <p:txBody>
          <a:bodyPr/>
          <a:lstStyle/>
          <a:p>
            <a:r>
              <a:rPr lang="lv-LV">
                <a:solidFill>
                  <a:prstClr val="black">
                    <a:tint val="75000"/>
                  </a:prstClr>
                </a:solidFill>
              </a:rPr>
              <a:t>2018.gada 14.septembrī</a:t>
            </a:r>
            <a:endParaRPr lang="en-US" dirty="0">
              <a:solidFill>
                <a:prstClr val="black">
                  <a:tint val="75000"/>
                </a:prstClr>
              </a:solidFill>
            </a:endParaRPr>
          </a:p>
        </p:txBody>
      </p:sp>
      <p:sp>
        <p:nvSpPr>
          <p:cNvPr id="5" name="Kājenes vietturis 4">
            <a:extLst>
              <a:ext uri="{FF2B5EF4-FFF2-40B4-BE49-F238E27FC236}">
                <a16:creationId xmlns:a16="http://schemas.microsoft.com/office/drawing/2014/main" id="{58D6A363-933E-46E7-968B-2675BE838D93}"/>
              </a:ext>
            </a:extLst>
          </p:cNvPr>
          <p:cNvSpPr>
            <a:spLocks noGrp="1"/>
          </p:cNvSpPr>
          <p:nvPr>
            <p:ph type="ftr" sz="quarter" idx="11"/>
          </p:nvPr>
        </p:nvSpPr>
        <p:spPr>
          <a:xfrm>
            <a:off x="3352800" y="6448251"/>
            <a:ext cx="2895600" cy="409749"/>
          </a:xfrm>
        </p:spPr>
        <p:txBody>
          <a:bodyPr/>
          <a:lstStyle/>
          <a:p>
            <a:r>
              <a:rPr lang="lv-LV" dirty="0">
                <a:solidFill>
                  <a:prstClr val="black">
                    <a:tint val="75000"/>
                  </a:prstClr>
                </a:solidFill>
              </a:rPr>
              <a:t>Informācija par aktualitātēm autoceļu nozarē  VVA reorganizācija</a:t>
            </a:r>
            <a:endParaRPr lang="en-US" dirty="0">
              <a:solidFill>
                <a:prstClr val="black">
                  <a:tint val="75000"/>
                </a:prstClr>
              </a:solidFill>
            </a:endParaRPr>
          </a:p>
        </p:txBody>
      </p:sp>
      <p:sp>
        <p:nvSpPr>
          <p:cNvPr id="6" name="Slaida numura vietturis 5">
            <a:extLst>
              <a:ext uri="{FF2B5EF4-FFF2-40B4-BE49-F238E27FC236}">
                <a16:creationId xmlns:a16="http://schemas.microsoft.com/office/drawing/2014/main" id="{3D1E3015-4FD7-40BB-9B78-B8A20C9FF5D1}"/>
              </a:ext>
            </a:extLst>
          </p:cNvPr>
          <p:cNvSpPr>
            <a:spLocks noGrp="1"/>
          </p:cNvSpPr>
          <p:nvPr>
            <p:ph type="sldNum" sz="quarter" idx="12"/>
          </p:nvPr>
        </p:nvSpPr>
        <p:spPr/>
        <p:txBody>
          <a:bodyPr/>
          <a:lstStyle/>
          <a:p>
            <a:fld id="{33D6E5A2-EC83-451F-A719-9AC1370DD5CF}"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2517405350"/>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v-LV" sz="3200" dirty="0">
                <a:solidFill>
                  <a:schemeClr val="tx1"/>
                </a:solidFill>
                <a:latin typeface="Times New Roman" panose="02020603050405020304" pitchFamily="18" charset="0"/>
                <a:cs typeface="Times New Roman" panose="02020603050405020304" pitchFamily="18" charset="0"/>
              </a:rPr>
              <a:t>NODODAMO VALSTS VIETĒJO  AUTOCEĻU APJOMS PAŠVALDĪBĀM</a:t>
            </a:r>
          </a:p>
        </p:txBody>
      </p:sp>
      <p:sp>
        <p:nvSpPr>
          <p:cNvPr id="3" name="Content Placeholder 2"/>
          <p:cNvSpPr>
            <a:spLocks noGrp="1"/>
          </p:cNvSpPr>
          <p:nvPr>
            <p:ph idx="1"/>
          </p:nvPr>
        </p:nvSpPr>
        <p:spPr>
          <a:xfrm>
            <a:off x="762000" y="1596413"/>
            <a:ext cx="8077200" cy="4297363"/>
          </a:xfrm>
        </p:spPr>
        <p:txBody>
          <a:bodyPr>
            <a:normAutofit/>
          </a:bodyPr>
          <a:lstStyle/>
          <a:p>
            <a:pPr marL="0" indent="0">
              <a:buNone/>
            </a:pPr>
            <a:endParaRPr lang="lv-LV" dirty="0"/>
          </a:p>
          <a:p>
            <a:pPr marL="0" indent="0">
              <a:buNone/>
            </a:pPr>
            <a:endParaRPr lang="lv-LV" dirty="0"/>
          </a:p>
          <a:p>
            <a:pPr marL="0" indent="0">
              <a:buNone/>
            </a:pPr>
            <a:endParaRPr lang="lv-LV" dirty="0"/>
          </a:p>
        </p:txBody>
      </p:sp>
      <p:graphicFrame>
        <p:nvGraphicFramePr>
          <p:cNvPr id="4" name="Table 3"/>
          <p:cNvGraphicFramePr>
            <a:graphicFrameLocks noGrp="1"/>
          </p:cNvGraphicFramePr>
          <p:nvPr>
            <p:extLst>
              <p:ext uri="{D42A27DB-BD31-4B8C-83A1-F6EECF244321}">
                <p14:modId xmlns:p14="http://schemas.microsoft.com/office/powerpoint/2010/main" val="807801667"/>
              </p:ext>
            </p:extLst>
          </p:nvPr>
        </p:nvGraphicFramePr>
        <p:xfrm>
          <a:off x="1475656" y="2492896"/>
          <a:ext cx="6984777" cy="2441523"/>
        </p:xfrm>
        <a:graphic>
          <a:graphicData uri="http://schemas.openxmlformats.org/drawingml/2006/table">
            <a:tbl>
              <a:tblPr firstRow="1" bandRow="1">
                <a:tableStyleId>{5C22544A-7EE6-4342-B048-85BDC9FD1C3A}</a:tableStyleId>
              </a:tblPr>
              <a:tblGrid>
                <a:gridCol w="2328259">
                  <a:extLst>
                    <a:ext uri="{9D8B030D-6E8A-4147-A177-3AD203B41FA5}">
                      <a16:colId xmlns:a16="http://schemas.microsoft.com/office/drawing/2014/main" val="20000"/>
                    </a:ext>
                  </a:extLst>
                </a:gridCol>
                <a:gridCol w="2328259">
                  <a:extLst>
                    <a:ext uri="{9D8B030D-6E8A-4147-A177-3AD203B41FA5}">
                      <a16:colId xmlns:a16="http://schemas.microsoft.com/office/drawing/2014/main" val="20001"/>
                    </a:ext>
                  </a:extLst>
                </a:gridCol>
                <a:gridCol w="2328259">
                  <a:extLst>
                    <a:ext uri="{9D8B030D-6E8A-4147-A177-3AD203B41FA5}">
                      <a16:colId xmlns:a16="http://schemas.microsoft.com/office/drawing/2014/main" val="20002"/>
                    </a:ext>
                  </a:extLst>
                </a:gridCol>
              </a:tblGrid>
              <a:tr h="1734941">
                <a:tc>
                  <a:txBody>
                    <a:bodyPr/>
                    <a:lstStyle/>
                    <a:p>
                      <a:endParaRPr lang="lv-LV" sz="2400" dirty="0">
                        <a:latin typeface="Arial "/>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400" dirty="0">
                          <a:latin typeface="Arial Narrow" panose="020B0606020202030204" pitchFamily="34" charset="0"/>
                        </a:rPr>
                        <a:t>V ceļu tīkla kopgarums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lv-LV" sz="2400" dirty="0">
                        <a:latin typeface="Arial Narrow" panose="020B0606020202030204" pitchFamily="34" charset="0"/>
                      </a:endParaRPr>
                    </a:p>
                    <a:p>
                      <a:pPr algn="ctr"/>
                      <a:endParaRPr lang="lv-LV" sz="2400" dirty="0">
                        <a:latin typeface="Arial Narrow" panose="020B0606020202030204" pitchFamily="34" charset="0"/>
                      </a:endParaRPr>
                    </a:p>
                  </a:txBody>
                  <a:tcPr/>
                </a:tc>
                <a:tc>
                  <a:txBody>
                    <a:bodyPr/>
                    <a:lstStyle/>
                    <a:p>
                      <a:pPr algn="ctr"/>
                      <a:r>
                        <a:rPr lang="lv-LV" sz="2400" dirty="0">
                          <a:latin typeface="Arial Narrow" panose="020B0606020202030204" pitchFamily="34" charset="0"/>
                        </a:rPr>
                        <a:t>Rekomendētais pašvaldību pārziņā nododamais V ceļu kopgarums</a:t>
                      </a:r>
                    </a:p>
                  </a:txBody>
                  <a:tcPr/>
                </a:tc>
                <a:extLst>
                  <a:ext uri="{0D108BD9-81ED-4DB2-BD59-A6C34878D82A}">
                    <a16:rowId xmlns:a16="http://schemas.microsoft.com/office/drawing/2014/main" val="10000"/>
                  </a:ext>
                </a:extLst>
              </a:tr>
              <a:tr h="521283">
                <a:tc>
                  <a:txBody>
                    <a:bodyPr/>
                    <a:lstStyle/>
                    <a:p>
                      <a:pPr algn="ctr"/>
                      <a:r>
                        <a:rPr lang="lv-LV" sz="2400" b="1" dirty="0"/>
                        <a:t>Latvija</a:t>
                      </a:r>
                    </a:p>
                  </a:txBody>
                  <a:tcPr/>
                </a:tc>
                <a:tc>
                  <a:txBody>
                    <a:bodyPr/>
                    <a:lstStyle/>
                    <a:p>
                      <a:pPr algn="ctr"/>
                      <a:r>
                        <a:rPr lang="lv-LV" sz="2400" b="1" dirty="0"/>
                        <a:t>12 894 km</a:t>
                      </a:r>
                    </a:p>
                  </a:txBody>
                  <a:tcPr/>
                </a:tc>
                <a:tc>
                  <a:txBody>
                    <a:bodyPr/>
                    <a:lstStyle/>
                    <a:p>
                      <a:pPr algn="ctr"/>
                      <a:r>
                        <a:rPr lang="lv-LV" sz="2400" b="1" dirty="0"/>
                        <a:t>3 950 km (31%)</a:t>
                      </a:r>
                    </a:p>
                  </a:txBody>
                  <a:tcPr/>
                </a:tc>
                <a:extLst>
                  <a:ext uri="{0D108BD9-81ED-4DB2-BD59-A6C34878D82A}">
                    <a16:rowId xmlns:a16="http://schemas.microsoft.com/office/drawing/2014/main" val="10001"/>
                  </a:ext>
                </a:extLst>
              </a:tr>
            </a:tbl>
          </a:graphicData>
        </a:graphic>
      </p:graphicFrame>
      <p:sp>
        <p:nvSpPr>
          <p:cNvPr id="5" name="Datuma vietturis 4">
            <a:extLst>
              <a:ext uri="{FF2B5EF4-FFF2-40B4-BE49-F238E27FC236}">
                <a16:creationId xmlns:a16="http://schemas.microsoft.com/office/drawing/2014/main" id="{70188895-4E42-4AAD-8A08-63B75EB7A634}"/>
              </a:ext>
            </a:extLst>
          </p:cNvPr>
          <p:cNvSpPr>
            <a:spLocks noGrp="1"/>
          </p:cNvSpPr>
          <p:nvPr>
            <p:ph type="dt" sz="half" idx="10"/>
          </p:nvPr>
        </p:nvSpPr>
        <p:spPr/>
        <p:txBody>
          <a:bodyPr/>
          <a:lstStyle/>
          <a:p>
            <a:r>
              <a:rPr lang="lv-LV">
                <a:solidFill>
                  <a:prstClr val="black">
                    <a:tint val="75000"/>
                  </a:prstClr>
                </a:solidFill>
              </a:rPr>
              <a:t>2018.gada 14.septembrī</a:t>
            </a:r>
            <a:endParaRPr lang="en-US" dirty="0">
              <a:solidFill>
                <a:prstClr val="black">
                  <a:tint val="75000"/>
                </a:prstClr>
              </a:solidFill>
            </a:endParaRPr>
          </a:p>
        </p:txBody>
      </p:sp>
      <p:sp>
        <p:nvSpPr>
          <p:cNvPr id="6" name="Kājenes vietturis 5">
            <a:extLst>
              <a:ext uri="{FF2B5EF4-FFF2-40B4-BE49-F238E27FC236}">
                <a16:creationId xmlns:a16="http://schemas.microsoft.com/office/drawing/2014/main" id="{1479DCF7-69A4-4A05-9BF4-075B8A411BFC}"/>
              </a:ext>
            </a:extLst>
          </p:cNvPr>
          <p:cNvSpPr>
            <a:spLocks noGrp="1"/>
          </p:cNvSpPr>
          <p:nvPr>
            <p:ph type="ftr" sz="quarter" idx="11"/>
          </p:nvPr>
        </p:nvSpPr>
        <p:spPr>
          <a:xfrm>
            <a:off x="3352800" y="6448251"/>
            <a:ext cx="2895600" cy="409749"/>
          </a:xfrm>
        </p:spPr>
        <p:txBody>
          <a:bodyPr/>
          <a:lstStyle/>
          <a:p>
            <a:r>
              <a:rPr lang="lv-LV" dirty="0">
                <a:solidFill>
                  <a:prstClr val="black">
                    <a:tint val="75000"/>
                  </a:prstClr>
                </a:solidFill>
              </a:rPr>
              <a:t>Informācija par aktualitātēm autoceļu nozarē  VVA reorganizācija</a:t>
            </a:r>
            <a:endParaRPr lang="en-US" dirty="0">
              <a:solidFill>
                <a:prstClr val="black">
                  <a:tint val="75000"/>
                </a:prstClr>
              </a:solidFill>
            </a:endParaRPr>
          </a:p>
        </p:txBody>
      </p:sp>
      <p:sp>
        <p:nvSpPr>
          <p:cNvPr id="7" name="Slaida numura vietturis 6">
            <a:extLst>
              <a:ext uri="{FF2B5EF4-FFF2-40B4-BE49-F238E27FC236}">
                <a16:creationId xmlns:a16="http://schemas.microsoft.com/office/drawing/2014/main" id="{4E469688-3564-49C2-94F0-4C90C89CAA25}"/>
              </a:ext>
            </a:extLst>
          </p:cNvPr>
          <p:cNvSpPr>
            <a:spLocks noGrp="1"/>
          </p:cNvSpPr>
          <p:nvPr>
            <p:ph type="sldNum" sz="quarter" idx="12"/>
          </p:nvPr>
        </p:nvSpPr>
        <p:spPr/>
        <p:txBody>
          <a:bodyPr/>
          <a:lstStyle/>
          <a:p>
            <a:fld id="{33D6E5A2-EC83-451F-A719-9AC1370DD5CF}"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2181336297"/>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56" y="548680"/>
            <a:ext cx="877096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a vietturis 2">
            <a:extLst>
              <a:ext uri="{FF2B5EF4-FFF2-40B4-BE49-F238E27FC236}">
                <a16:creationId xmlns:a16="http://schemas.microsoft.com/office/drawing/2014/main" id="{D609A86B-06F3-4BF6-9677-C193567D6C96}"/>
              </a:ext>
            </a:extLst>
          </p:cNvPr>
          <p:cNvSpPr>
            <a:spLocks noGrp="1"/>
          </p:cNvSpPr>
          <p:nvPr>
            <p:ph type="dt" sz="half" idx="10"/>
          </p:nvPr>
        </p:nvSpPr>
        <p:spPr/>
        <p:txBody>
          <a:bodyPr/>
          <a:lstStyle/>
          <a:p>
            <a:pPr>
              <a:defRPr/>
            </a:pPr>
            <a:r>
              <a:rPr lang="lv-LV"/>
              <a:t>2018.gada 14.septembrī</a:t>
            </a:r>
            <a:endParaRPr lang="en-US" dirty="0"/>
          </a:p>
        </p:txBody>
      </p:sp>
      <p:sp>
        <p:nvSpPr>
          <p:cNvPr id="4" name="Kājenes vietturis 3">
            <a:extLst>
              <a:ext uri="{FF2B5EF4-FFF2-40B4-BE49-F238E27FC236}">
                <a16:creationId xmlns:a16="http://schemas.microsoft.com/office/drawing/2014/main" id="{C7750E8D-AC80-4776-B09E-CAB4DFDAD85D}"/>
              </a:ext>
            </a:extLst>
          </p:cNvPr>
          <p:cNvSpPr>
            <a:spLocks noGrp="1"/>
          </p:cNvSpPr>
          <p:nvPr>
            <p:ph type="ftr" sz="quarter" idx="11"/>
          </p:nvPr>
        </p:nvSpPr>
        <p:spPr>
          <a:xfrm>
            <a:off x="3352800" y="6448425"/>
            <a:ext cx="2895600" cy="409575"/>
          </a:xfrm>
        </p:spPr>
        <p:txBody>
          <a:bodyPr/>
          <a:lstStyle/>
          <a:p>
            <a:pPr>
              <a:defRPr/>
            </a:pPr>
            <a:r>
              <a:rPr lang="lv-LV" dirty="0"/>
              <a:t>Informācija par aktualitātēm autoceļu nozarē  VVA reorganizācija</a:t>
            </a:r>
            <a:endParaRPr lang="en-US" dirty="0"/>
          </a:p>
        </p:txBody>
      </p:sp>
      <p:sp>
        <p:nvSpPr>
          <p:cNvPr id="5" name="Slaida numura vietturis 4">
            <a:extLst>
              <a:ext uri="{FF2B5EF4-FFF2-40B4-BE49-F238E27FC236}">
                <a16:creationId xmlns:a16="http://schemas.microsoft.com/office/drawing/2014/main" id="{94FE09D3-F6ED-4774-BC7B-21B4DE7416B5}"/>
              </a:ext>
            </a:extLst>
          </p:cNvPr>
          <p:cNvSpPr>
            <a:spLocks noGrp="1"/>
          </p:cNvSpPr>
          <p:nvPr>
            <p:ph type="sldNum" sz="quarter" idx="12"/>
          </p:nvPr>
        </p:nvSpPr>
        <p:spPr/>
        <p:txBody>
          <a:bodyPr/>
          <a:lstStyle/>
          <a:p>
            <a:pPr>
              <a:defRPr/>
            </a:pPr>
            <a:fld id="{6605195B-73CB-4633-BF4B-DFDF5A7F99C8}" type="slidenum">
              <a:rPr lang="en-US" smtClean="0"/>
              <a:pPr>
                <a:defRPr/>
              </a:pPr>
              <a:t>28</a:t>
            </a:fld>
            <a:endParaRPr lang="en-US" dirty="0"/>
          </a:p>
        </p:txBody>
      </p:sp>
    </p:spTree>
    <p:extLst>
      <p:ext uri="{BB962C8B-B14F-4D97-AF65-F5344CB8AC3E}">
        <p14:creationId xmlns:p14="http://schemas.microsoft.com/office/powerpoint/2010/main" val="2519318792"/>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69ACF1-7418-4B19-9E83-2652E8809BD0}"/>
              </a:ext>
            </a:extLst>
          </p:cNvPr>
          <p:cNvSpPr>
            <a:spLocks noGrp="1"/>
          </p:cNvSpPr>
          <p:nvPr>
            <p:ph type="title"/>
          </p:nvPr>
        </p:nvSpPr>
        <p:spPr>
          <a:xfrm>
            <a:off x="251520" y="274638"/>
            <a:ext cx="8784976" cy="1143000"/>
          </a:xfrm>
        </p:spPr>
        <p:txBody>
          <a:bodyPr/>
          <a:lstStyle/>
          <a:p>
            <a:pPr algn="ctr"/>
            <a:r>
              <a:rPr lang="lv-LV" sz="3200" dirty="0">
                <a:solidFill>
                  <a:schemeClr val="tx1"/>
                </a:solidFill>
                <a:latin typeface="Times New Roman" panose="02020603050405020304" pitchFamily="18" charset="0"/>
                <a:cs typeface="Times New Roman" panose="02020603050405020304" pitchFamily="18" charset="0"/>
              </a:rPr>
              <a:t>NODODAMO VALSTS VIETĒJO  AUTOCEĻU APJOMS LATVIJAS PLĀNOŠANAS REĢIONOS</a:t>
            </a:r>
            <a:endParaRPr lang="lv-LV" sz="3200" dirty="0">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12A6F4A4-E23F-4245-8803-D518C42D8DFC}"/>
              </a:ext>
            </a:extLst>
          </p:cNvPr>
          <p:cNvGraphicFramePr>
            <a:graphicFrameLocks noGrp="1"/>
          </p:cNvGraphicFramePr>
          <p:nvPr>
            <p:extLst>
              <p:ext uri="{D42A27DB-BD31-4B8C-83A1-F6EECF244321}">
                <p14:modId xmlns:p14="http://schemas.microsoft.com/office/powerpoint/2010/main" val="168849503"/>
              </p:ext>
            </p:extLst>
          </p:nvPr>
        </p:nvGraphicFramePr>
        <p:xfrm>
          <a:off x="1547664" y="1844824"/>
          <a:ext cx="6192688" cy="3797462"/>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20000"/>
                    </a:ext>
                  </a:extLst>
                </a:gridCol>
                <a:gridCol w="3096344">
                  <a:extLst>
                    <a:ext uri="{9D8B030D-6E8A-4147-A177-3AD203B41FA5}">
                      <a16:colId xmlns:a16="http://schemas.microsoft.com/office/drawing/2014/main" val="20002"/>
                    </a:ext>
                  </a:extLst>
                </a:gridCol>
              </a:tblGrid>
              <a:tr h="1008112">
                <a:tc>
                  <a:txBody>
                    <a:bodyPr/>
                    <a:lstStyle/>
                    <a:p>
                      <a:pPr algn="ctr"/>
                      <a:r>
                        <a:rPr lang="lv-LV" sz="2400" dirty="0">
                          <a:latin typeface="Arial "/>
                        </a:rPr>
                        <a:t>Latvijas plānošanas</a:t>
                      </a:r>
                      <a:r>
                        <a:rPr lang="lv-LV" sz="2400" baseline="0" dirty="0">
                          <a:latin typeface="Arial "/>
                        </a:rPr>
                        <a:t> </a:t>
                      </a:r>
                    </a:p>
                    <a:p>
                      <a:pPr algn="ctr"/>
                      <a:r>
                        <a:rPr lang="lv-LV" sz="2400" baseline="0" dirty="0">
                          <a:latin typeface="Arial "/>
                        </a:rPr>
                        <a:t>reģions</a:t>
                      </a:r>
                      <a:endParaRPr lang="lv-LV" sz="2400" dirty="0">
                        <a:latin typeface="Arial "/>
                      </a:endParaRPr>
                    </a:p>
                  </a:txBody>
                  <a:tcPr/>
                </a:tc>
                <a:tc>
                  <a:txBody>
                    <a:bodyPr/>
                    <a:lstStyle/>
                    <a:p>
                      <a:pPr algn="ctr"/>
                      <a:r>
                        <a:rPr lang="lv-LV" sz="2400" dirty="0">
                          <a:latin typeface="Arial Narrow" panose="020B0606020202030204" pitchFamily="34" charset="0"/>
                        </a:rPr>
                        <a:t>Km</a:t>
                      </a:r>
                    </a:p>
                  </a:txBody>
                  <a:tcPr/>
                </a:tc>
                <a:extLst>
                  <a:ext uri="{0D108BD9-81ED-4DB2-BD59-A6C34878D82A}">
                    <a16:rowId xmlns:a16="http://schemas.microsoft.com/office/drawing/2014/main" val="10000"/>
                  </a:ext>
                </a:extLst>
              </a:tr>
              <a:tr h="557870">
                <a:tc>
                  <a:txBody>
                    <a:bodyPr/>
                    <a:lstStyle/>
                    <a:p>
                      <a:pPr algn="ctr"/>
                      <a:r>
                        <a:rPr lang="lv-LV" sz="2400" b="1" dirty="0"/>
                        <a:t>Zemgale</a:t>
                      </a:r>
                    </a:p>
                  </a:txBody>
                  <a:tcPr/>
                </a:tc>
                <a:tc>
                  <a:txBody>
                    <a:bodyPr/>
                    <a:lstStyle/>
                    <a:p>
                      <a:pPr algn="ctr"/>
                      <a:r>
                        <a:rPr lang="lv-LV" sz="2400" b="1" dirty="0"/>
                        <a:t>765,36</a:t>
                      </a:r>
                    </a:p>
                  </a:txBody>
                  <a:tcPr/>
                </a:tc>
                <a:extLst>
                  <a:ext uri="{0D108BD9-81ED-4DB2-BD59-A6C34878D82A}">
                    <a16:rowId xmlns:a16="http://schemas.microsoft.com/office/drawing/2014/main" val="10001"/>
                  </a:ext>
                </a:extLst>
              </a:tr>
              <a:tr h="557870">
                <a:tc>
                  <a:txBody>
                    <a:bodyPr/>
                    <a:lstStyle/>
                    <a:p>
                      <a:pPr algn="ctr"/>
                      <a:r>
                        <a:rPr lang="lv-LV" sz="2400" b="1" dirty="0"/>
                        <a:t>Latgale</a:t>
                      </a:r>
                    </a:p>
                  </a:txBody>
                  <a:tcPr/>
                </a:tc>
                <a:tc>
                  <a:txBody>
                    <a:bodyPr/>
                    <a:lstStyle/>
                    <a:p>
                      <a:pPr algn="ctr"/>
                      <a:r>
                        <a:rPr lang="lv-LV" sz="2400" b="1" dirty="0"/>
                        <a:t>912,61</a:t>
                      </a:r>
                    </a:p>
                  </a:txBody>
                  <a:tcPr/>
                </a:tc>
                <a:extLst>
                  <a:ext uri="{0D108BD9-81ED-4DB2-BD59-A6C34878D82A}">
                    <a16:rowId xmlns:a16="http://schemas.microsoft.com/office/drawing/2014/main" val="150892518"/>
                  </a:ext>
                </a:extLst>
              </a:tr>
              <a:tr h="557870">
                <a:tc>
                  <a:txBody>
                    <a:bodyPr/>
                    <a:lstStyle/>
                    <a:p>
                      <a:pPr algn="ctr"/>
                      <a:r>
                        <a:rPr lang="lv-LV" sz="2400" b="1" dirty="0"/>
                        <a:t>Vidzeme</a:t>
                      </a:r>
                    </a:p>
                  </a:txBody>
                  <a:tcPr/>
                </a:tc>
                <a:tc>
                  <a:txBody>
                    <a:bodyPr/>
                    <a:lstStyle/>
                    <a:p>
                      <a:pPr algn="ctr"/>
                      <a:r>
                        <a:rPr lang="lv-LV" sz="2400" b="1" dirty="0"/>
                        <a:t>771,01</a:t>
                      </a:r>
                    </a:p>
                  </a:txBody>
                  <a:tcPr/>
                </a:tc>
                <a:extLst>
                  <a:ext uri="{0D108BD9-81ED-4DB2-BD59-A6C34878D82A}">
                    <a16:rowId xmlns:a16="http://schemas.microsoft.com/office/drawing/2014/main" val="1926957195"/>
                  </a:ext>
                </a:extLst>
              </a:tr>
              <a:tr h="557870">
                <a:tc>
                  <a:txBody>
                    <a:bodyPr/>
                    <a:lstStyle/>
                    <a:p>
                      <a:pPr algn="ctr"/>
                      <a:r>
                        <a:rPr lang="lv-LV" sz="2400" b="1" dirty="0"/>
                        <a:t>Kurzeme</a:t>
                      </a:r>
                    </a:p>
                  </a:txBody>
                  <a:tcPr/>
                </a:tc>
                <a:tc>
                  <a:txBody>
                    <a:bodyPr/>
                    <a:lstStyle/>
                    <a:p>
                      <a:pPr algn="ctr"/>
                      <a:r>
                        <a:rPr lang="lv-LV" sz="2400" b="1" dirty="0"/>
                        <a:t>937,74</a:t>
                      </a:r>
                    </a:p>
                  </a:txBody>
                  <a:tcPr/>
                </a:tc>
                <a:extLst>
                  <a:ext uri="{0D108BD9-81ED-4DB2-BD59-A6C34878D82A}">
                    <a16:rowId xmlns:a16="http://schemas.microsoft.com/office/drawing/2014/main" val="908241890"/>
                  </a:ext>
                </a:extLst>
              </a:tr>
              <a:tr h="557870">
                <a:tc>
                  <a:txBody>
                    <a:bodyPr/>
                    <a:lstStyle/>
                    <a:p>
                      <a:pPr algn="ctr"/>
                      <a:r>
                        <a:rPr lang="lv-LV" sz="2400" b="1" dirty="0"/>
                        <a:t>Rīga</a:t>
                      </a:r>
                    </a:p>
                  </a:txBody>
                  <a:tcPr/>
                </a:tc>
                <a:tc>
                  <a:txBody>
                    <a:bodyPr/>
                    <a:lstStyle/>
                    <a:p>
                      <a:pPr algn="ctr"/>
                      <a:r>
                        <a:rPr lang="lv-LV" sz="2400" b="1" dirty="0"/>
                        <a:t>563,36 (1883)</a:t>
                      </a:r>
                    </a:p>
                  </a:txBody>
                  <a:tcPr/>
                </a:tc>
                <a:extLst>
                  <a:ext uri="{0D108BD9-81ED-4DB2-BD59-A6C34878D82A}">
                    <a16:rowId xmlns:a16="http://schemas.microsoft.com/office/drawing/2014/main" val="1406474707"/>
                  </a:ext>
                </a:extLst>
              </a:tr>
            </a:tbl>
          </a:graphicData>
        </a:graphic>
      </p:graphicFrame>
    </p:spTree>
    <p:extLst>
      <p:ext uri="{BB962C8B-B14F-4D97-AF65-F5344CB8AC3E}">
        <p14:creationId xmlns:p14="http://schemas.microsoft.com/office/powerpoint/2010/main" val="754160878"/>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p:nvPr/>
        </p:nvPicPr>
        <p:blipFill rotWithShape="1">
          <a:blip r:embed="rId3" cstate="print">
            <a:extLst>
              <a:ext uri="{28A0092B-C50C-407E-A947-70E740481C1C}">
                <a14:useLocalDpi xmlns:a14="http://schemas.microsoft.com/office/drawing/2010/main" val="0"/>
              </a:ext>
            </a:extLst>
          </a:blip>
          <a:srcRect b="10563"/>
          <a:stretch/>
        </p:blipFill>
        <p:spPr bwMode="auto">
          <a:xfrm>
            <a:off x="107504" y="476672"/>
            <a:ext cx="8928992" cy="6048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1355010"/>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69ACF1-7418-4B19-9E83-2652E8809BD0}"/>
              </a:ext>
            </a:extLst>
          </p:cNvPr>
          <p:cNvSpPr>
            <a:spLocks noGrp="1"/>
          </p:cNvSpPr>
          <p:nvPr>
            <p:ph type="title"/>
          </p:nvPr>
        </p:nvSpPr>
        <p:spPr>
          <a:xfrm>
            <a:off x="1331640" y="1063229"/>
            <a:ext cx="6588732" cy="857250"/>
          </a:xfrm>
        </p:spPr>
        <p:txBody>
          <a:bodyPr/>
          <a:lstStyle/>
          <a:p>
            <a:pPr algn="ctr"/>
            <a:r>
              <a:rPr lang="lv-LV" sz="2400" dirty="0">
                <a:latin typeface="Times New Roman" panose="02020603050405020304" pitchFamily="18" charset="0"/>
                <a:cs typeface="Times New Roman" panose="02020603050405020304" pitchFamily="18" charset="0"/>
              </a:rPr>
              <a:t>NODODAMIE VALTS VIETĒJIE  AUTOCEĻI  RĪGAS PLĀNOŠANAS REĢIONĀ</a:t>
            </a:r>
          </a:p>
        </p:txBody>
      </p:sp>
      <p:graphicFrame>
        <p:nvGraphicFramePr>
          <p:cNvPr id="3" name="Table 3">
            <a:extLst>
              <a:ext uri="{FF2B5EF4-FFF2-40B4-BE49-F238E27FC236}">
                <a16:creationId xmlns:a16="http://schemas.microsoft.com/office/drawing/2014/main" id="{12A6F4A4-E23F-4245-8803-D518C42D8DFC}"/>
              </a:ext>
            </a:extLst>
          </p:cNvPr>
          <p:cNvGraphicFramePr>
            <a:graphicFrameLocks noGrp="1"/>
          </p:cNvGraphicFramePr>
          <p:nvPr>
            <p:extLst/>
          </p:nvPr>
        </p:nvGraphicFramePr>
        <p:xfrm>
          <a:off x="1763689" y="2402887"/>
          <a:ext cx="5724636" cy="1944216"/>
        </p:xfrm>
        <a:graphic>
          <a:graphicData uri="http://schemas.openxmlformats.org/drawingml/2006/table">
            <a:tbl>
              <a:tblPr firstRow="1" bandRow="1">
                <a:tableStyleId>{5C22544A-7EE6-4342-B048-85BDC9FD1C3A}</a:tableStyleId>
              </a:tblPr>
              <a:tblGrid>
                <a:gridCol w="1908212">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1529112">
                <a:tc>
                  <a:txBody>
                    <a:bodyPr/>
                    <a:lstStyle/>
                    <a:p>
                      <a:endParaRPr lang="lv-LV" sz="1800" dirty="0">
                        <a:latin typeface="Arial "/>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dirty="0">
                          <a:latin typeface="Arial Narrow" panose="020B0606020202030204" pitchFamily="34" charset="0"/>
                        </a:rPr>
                        <a:t>Valsts vietējo autoceļu tīkla kopgarums</a:t>
                      </a:r>
                    </a:p>
                    <a:p>
                      <a:pPr algn="ctr"/>
                      <a:endParaRPr lang="lv-LV" sz="1800" dirty="0">
                        <a:latin typeface="Arial Narrow" panose="020B0606020202030204" pitchFamily="34" charset="0"/>
                      </a:endParaRPr>
                    </a:p>
                  </a:txBody>
                  <a:tcPr marL="68580" marR="68580" marT="34290" marB="34290"/>
                </a:tc>
                <a:tc>
                  <a:txBody>
                    <a:bodyPr/>
                    <a:lstStyle/>
                    <a:p>
                      <a:pPr algn="ctr"/>
                      <a:r>
                        <a:rPr lang="lv-LV" sz="1800" dirty="0">
                          <a:latin typeface="Arial Narrow" panose="020B0606020202030204" pitchFamily="34" charset="0"/>
                        </a:rPr>
                        <a:t>Rekomendētais Rīgas PR nododamo valsts vietējo  autoceļu kopgarums</a:t>
                      </a:r>
                    </a:p>
                  </a:txBody>
                  <a:tcPr marL="68580" marR="68580" marT="34290" marB="34290"/>
                </a:tc>
                <a:extLst>
                  <a:ext uri="{0D108BD9-81ED-4DB2-BD59-A6C34878D82A}">
                    <a16:rowId xmlns:a16="http://schemas.microsoft.com/office/drawing/2014/main" val="10000"/>
                  </a:ext>
                </a:extLst>
              </a:tr>
              <a:tr h="415104">
                <a:tc>
                  <a:txBody>
                    <a:bodyPr/>
                    <a:lstStyle/>
                    <a:p>
                      <a:pPr algn="ctr"/>
                      <a:r>
                        <a:rPr lang="lv-LV" sz="1800" b="1" dirty="0"/>
                        <a:t>Rīgas PR</a:t>
                      </a:r>
                    </a:p>
                  </a:txBody>
                  <a:tcPr marL="68580" marR="68580" marT="34290" marB="34290"/>
                </a:tc>
                <a:tc>
                  <a:txBody>
                    <a:bodyPr/>
                    <a:lstStyle/>
                    <a:p>
                      <a:pPr algn="ctr"/>
                      <a:r>
                        <a:rPr lang="lv-LV" sz="1800" b="1" dirty="0"/>
                        <a:t>1883km</a:t>
                      </a:r>
                    </a:p>
                  </a:txBody>
                  <a:tcPr marL="68580" marR="68580" marT="34290" marB="34290"/>
                </a:tc>
                <a:tc>
                  <a:txBody>
                    <a:bodyPr/>
                    <a:lstStyle/>
                    <a:p>
                      <a:pPr algn="ctr"/>
                      <a:r>
                        <a:rPr lang="lv-LV" sz="1800" b="1" dirty="0"/>
                        <a:t>563km</a:t>
                      </a: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97227435"/>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69ACF1-7418-4B19-9E83-2652E8809BD0}"/>
              </a:ext>
            </a:extLst>
          </p:cNvPr>
          <p:cNvSpPr>
            <a:spLocks noGrp="1"/>
          </p:cNvSpPr>
          <p:nvPr>
            <p:ph type="title"/>
          </p:nvPr>
        </p:nvSpPr>
        <p:spPr>
          <a:xfrm>
            <a:off x="1331640" y="1063229"/>
            <a:ext cx="6588732" cy="857250"/>
          </a:xfrm>
        </p:spPr>
        <p:txBody>
          <a:bodyPr/>
          <a:lstStyle/>
          <a:p>
            <a:pPr algn="ctr"/>
            <a:r>
              <a:rPr lang="lv-LV" sz="2400" dirty="0">
                <a:latin typeface="Times New Roman" panose="02020603050405020304" pitchFamily="18" charset="0"/>
                <a:cs typeface="Times New Roman" panose="02020603050405020304" pitchFamily="18" charset="0"/>
              </a:rPr>
              <a:t>NODODAMIE VALTS VIETĒJIE  AUTOCEĻI  RĪGAS PLĀNOŠANAS REĢIONĀ</a:t>
            </a:r>
          </a:p>
        </p:txBody>
      </p:sp>
      <p:graphicFrame>
        <p:nvGraphicFramePr>
          <p:cNvPr id="3" name="Table 3">
            <a:extLst>
              <a:ext uri="{FF2B5EF4-FFF2-40B4-BE49-F238E27FC236}">
                <a16:creationId xmlns:a16="http://schemas.microsoft.com/office/drawing/2014/main" id="{12A6F4A4-E23F-4245-8803-D518C42D8DFC}"/>
              </a:ext>
            </a:extLst>
          </p:cNvPr>
          <p:cNvGraphicFramePr>
            <a:graphicFrameLocks noGrp="1"/>
          </p:cNvGraphicFramePr>
          <p:nvPr>
            <p:extLst/>
          </p:nvPr>
        </p:nvGraphicFramePr>
        <p:xfrm>
          <a:off x="1862356" y="1870145"/>
          <a:ext cx="5682595" cy="3485560"/>
        </p:xfrm>
        <a:graphic>
          <a:graphicData uri="http://schemas.openxmlformats.org/drawingml/2006/table">
            <a:tbl>
              <a:tblPr firstRow="1" bandRow="1">
                <a:tableStyleId>{5C22544A-7EE6-4342-B048-85BDC9FD1C3A}</a:tableStyleId>
              </a:tblPr>
              <a:tblGrid>
                <a:gridCol w="1866171">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1340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b="1" kern="1200" dirty="0">
                          <a:solidFill>
                            <a:schemeClr val="lt1"/>
                          </a:solidFill>
                          <a:latin typeface="Arial Narrow" panose="020B0606020202030204" pitchFamily="34" charset="0"/>
                          <a:ea typeface="+mn-ea"/>
                          <a:cs typeface="+mn-cs"/>
                        </a:rPr>
                        <a:t>Novads</a:t>
                      </a:r>
                    </a:p>
                    <a:p>
                      <a:endParaRPr lang="lv-LV" sz="1800" dirty="0">
                        <a:latin typeface="Arial "/>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dirty="0">
                          <a:latin typeface="Arial Narrow" panose="020B0606020202030204" pitchFamily="34" charset="0"/>
                        </a:rPr>
                        <a:t>Valsts vietējo autoceļu tīkla kopgarums</a:t>
                      </a:r>
                    </a:p>
                    <a:p>
                      <a:pPr algn="ctr"/>
                      <a:endParaRPr lang="lv-LV" sz="1800" dirty="0">
                        <a:latin typeface="Arial Narrow" panose="020B0606020202030204" pitchFamily="34" charset="0"/>
                      </a:endParaRPr>
                    </a:p>
                  </a:txBody>
                  <a:tcPr marL="68580" marR="68580" marT="34290" marB="34290"/>
                </a:tc>
                <a:tc>
                  <a:txBody>
                    <a:bodyPr/>
                    <a:lstStyle/>
                    <a:p>
                      <a:pPr algn="ctr"/>
                      <a:r>
                        <a:rPr lang="lv-LV" sz="1800" dirty="0">
                          <a:latin typeface="Arial Narrow" panose="020B0606020202030204" pitchFamily="34" charset="0"/>
                        </a:rPr>
                        <a:t>Rekomendētais nododamo valsts vietējo  autoceļu kopgarums</a:t>
                      </a:r>
                    </a:p>
                  </a:txBody>
                  <a:tcPr marL="68580" marR="68580" marT="34290" marB="34290"/>
                </a:tc>
                <a:extLst>
                  <a:ext uri="{0D108BD9-81ED-4DB2-BD59-A6C34878D82A}">
                    <a16:rowId xmlns:a16="http://schemas.microsoft.com/office/drawing/2014/main" val="10000"/>
                  </a:ext>
                </a:extLst>
              </a:tr>
              <a:tr h="300414">
                <a:tc>
                  <a:txBody>
                    <a:bodyPr/>
                    <a:lstStyle/>
                    <a:p>
                      <a:pPr algn="ctr" fontAlgn="b"/>
                      <a:r>
                        <a:rPr lang="lv-LV" sz="1800" u="none" strike="noStrike" dirty="0">
                          <a:effectLst/>
                        </a:rPr>
                        <a:t>Alojas</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127,8</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34,1</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10001"/>
                  </a:ext>
                </a:extLst>
              </a:tr>
              <a:tr h="300414">
                <a:tc>
                  <a:txBody>
                    <a:bodyPr/>
                    <a:lstStyle/>
                    <a:p>
                      <a:pPr algn="ctr" fontAlgn="b"/>
                      <a:r>
                        <a:rPr lang="lv-LV" sz="1800" u="none" strike="noStrike" dirty="0">
                          <a:effectLst/>
                        </a:rPr>
                        <a:t>Ādažu</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21,4</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8,7</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1285684499"/>
                  </a:ext>
                </a:extLst>
              </a:tr>
              <a:tr h="300414">
                <a:tc>
                  <a:txBody>
                    <a:bodyPr/>
                    <a:lstStyle/>
                    <a:p>
                      <a:pPr algn="ctr" fontAlgn="b"/>
                      <a:r>
                        <a:rPr lang="lv-LV" sz="1800" u="none" strike="noStrike" dirty="0">
                          <a:effectLst/>
                        </a:rPr>
                        <a:t>Babītes</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5,5</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0</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1320804074"/>
                  </a:ext>
                </a:extLst>
              </a:tr>
              <a:tr h="300414">
                <a:tc>
                  <a:txBody>
                    <a:bodyPr/>
                    <a:lstStyle/>
                    <a:p>
                      <a:pPr algn="ctr" fontAlgn="b"/>
                      <a:r>
                        <a:rPr lang="lv-LV" sz="1800" u="none" strike="noStrike">
                          <a:effectLst/>
                        </a:rPr>
                        <a:t>Baldones</a:t>
                      </a:r>
                      <a:endParaRPr lang="lv-LV" sz="1800" b="0" i="0" u="none" strike="noStrike">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27,6</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0</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1392956204"/>
                  </a:ext>
                </a:extLst>
              </a:tr>
              <a:tr h="300414">
                <a:tc>
                  <a:txBody>
                    <a:bodyPr/>
                    <a:lstStyle/>
                    <a:p>
                      <a:pPr algn="ctr" fontAlgn="b"/>
                      <a:r>
                        <a:rPr lang="lv-LV" sz="1800" u="none" strike="noStrike">
                          <a:effectLst/>
                        </a:rPr>
                        <a:t>Carnikavas</a:t>
                      </a:r>
                      <a:endParaRPr lang="lv-LV" sz="1800" b="0" i="0" u="none" strike="noStrike">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1,3</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1,3</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566538166"/>
                  </a:ext>
                </a:extLst>
              </a:tr>
              <a:tr h="300414">
                <a:tc>
                  <a:txBody>
                    <a:bodyPr/>
                    <a:lstStyle/>
                    <a:p>
                      <a:pPr algn="ctr" fontAlgn="b"/>
                      <a:r>
                        <a:rPr lang="lv-LV" sz="1800" u="none" strike="noStrike" dirty="0">
                          <a:effectLst/>
                        </a:rPr>
                        <a:t>Engures</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64,2</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5,0</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2198215475"/>
                  </a:ext>
                </a:extLst>
              </a:tr>
              <a:tr h="342858">
                <a:tc>
                  <a:txBody>
                    <a:bodyPr/>
                    <a:lstStyle/>
                    <a:p>
                      <a:pPr algn="ctr" fontAlgn="b"/>
                      <a:r>
                        <a:rPr lang="lv-LV" sz="1800" u="none" strike="noStrike" dirty="0">
                          <a:effectLst/>
                        </a:rPr>
                        <a:t>Garkalnes</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14,2</a:t>
                      </a:r>
                      <a:endParaRPr lang="lv-LV" sz="1800" b="0" i="0" u="none" strike="noStrike" dirty="0">
                        <a:solidFill>
                          <a:srgbClr val="000000"/>
                        </a:solidFill>
                        <a:effectLst/>
                        <a:latin typeface="Calibri" panose="020F0502020204030204" pitchFamily="34" charset="0"/>
                      </a:endParaRPr>
                    </a:p>
                  </a:txBody>
                  <a:tcPr marL="4499" marR="4499" marT="4499" marB="21595" anchor="b"/>
                </a:tc>
                <a:tc>
                  <a:txBody>
                    <a:bodyPr/>
                    <a:lstStyle/>
                    <a:p>
                      <a:pPr algn="ctr" fontAlgn="b"/>
                      <a:r>
                        <a:rPr lang="lv-LV" sz="1800" u="none" strike="noStrike" dirty="0">
                          <a:effectLst/>
                        </a:rPr>
                        <a:t>4,6</a:t>
                      </a:r>
                      <a:endParaRPr lang="lv-LV" sz="1800" b="0" i="0" u="none" strike="noStrike" dirty="0">
                        <a:solidFill>
                          <a:srgbClr val="000000"/>
                        </a:solidFill>
                        <a:effectLst/>
                        <a:latin typeface="Calibri" panose="020F0502020204030204" pitchFamily="34" charset="0"/>
                      </a:endParaRPr>
                    </a:p>
                  </a:txBody>
                  <a:tcPr marL="4499" marR="4499" marT="4499" marB="21595" anchor="b"/>
                </a:tc>
                <a:extLst>
                  <a:ext uri="{0D108BD9-81ED-4DB2-BD59-A6C34878D82A}">
                    <a16:rowId xmlns:a16="http://schemas.microsoft.com/office/drawing/2014/main" val="2847772328"/>
                  </a:ext>
                </a:extLst>
              </a:tr>
            </a:tbl>
          </a:graphicData>
        </a:graphic>
      </p:graphicFrame>
      <p:graphicFrame>
        <p:nvGraphicFramePr>
          <p:cNvPr id="4" name="Tabula 3">
            <a:extLst>
              <a:ext uri="{FF2B5EF4-FFF2-40B4-BE49-F238E27FC236}">
                <a16:creationId xmlns:a16="http://schemas.microsoft.com/office/drawing/2014/main" id="{AD922F88-D452-4453-BC3B-1BEC213028DE}"/>
              </a:ext>
            </a:extLst>
          </p:cNvPr>
          <p:cNvGraphicFramePr>
            <a:graphicFrameLocks noGrp="1"/>
          </p:cNvGraphicFramePr>
          <p:nvPr>
            <p:extLst/>
          </p:nvPr>
        </p:nvGraphicFramePr>
        <p:xfrm>
          <a:off x="1862356" y="5355704"/>
          <a:ext cx="5682595" cy="300414"/>
        </p:xfrm>
        <a:graphic>
          <a:graphicData uri="http://schemas.openxmlformats.org/drawingml/2006/table">
            <a:tbl>
              <a:tblPr>
                <a:tableStyleId>{5C22544A-7EE6-4342-B048-85BDC9FD1C3A}</a:tableStyleId>
              </a:tblPr>
              <a:tblGrid>
                <a:gridCol w="1874940">
                  <a:extLst>
                    <a:ext uri="{9D8B030D-6E8A-4147-A177-3AD203B41FA5}">
                      <a16:colId xmlns:a16="http://schemas.microsoft.com/office/drawing/2014/main" val="3804824900"/>
                    </a:ext>
                  </a:extLst>
                </a:gridCol>
                <a:gridCol w="1900106">
                  <a:extLst>
                    <a:ext uri="{9D8B030D-6E8A-4147-A177-3AD203B41FA5}">
                      <a16:colId xmlns:a16="http://schemas.microsoft.com/office/drawing/2014/main" val="2078581480"/>
                    </a:ext>
                  </a:extLst>
                </a:gridCol>
                <a:gridCol w="1907549">
                  <a:extLst>
                    <a:ext uri="{9D8B030D-6E8A-4147-A177-3AD203B41FA5}">
                      <a16:colId xmlns:a16="http://schemas.microsoft.com/office/drawing/2014/main" val="2348609969"/>
                    </a:ext>
                  </a:extLst>
                </a:gridCol>
              </a:tblGrid>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Ikšķiles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23,2</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9,6</a:t>
                      </a:r>
                    </a:p>
                  </a:txBody>
                  <a:tcPr marL="4499" marR="4499" marT="4499" marB="21595" anchor="b"/>
                </a:tc>
                <a:extLst>
                  <a:ext uri="{0D108BD9-81ED-4DB2-BD59-A6C34878D82A}">
                    <a16:rowId xmlns:a16="http://schemas.microsoft.com/office/drawing/2014/main" val="3556740638"/>
                  </a:ext>
                </a:extLst>
              </a:tr>
            </a:tbl>
          </a:graphicData>
        </a:graphic>
      </p:graphicFrame>
    </p:spTree>
    <p:extLst>
      <p:ext uri="{BB962C8B-B14F-4D97-AF65-F5344CB8AC3E}">
        <p14:creationId xmlns:p14="http://schemas.microsoft.com/office/powerpoint/2010/main" val="2477691631"/>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2A6F4A4-E23F-4245-8803-D518C42D8DFC}"/>
              </a:ext>
            </a:extLst>
          </p:cNvPr>
          <p:cNvGraphicFramePr>
            <a:graphicFrameLocks noGrp="1"/>
          </p:cNvGraphicFramePr>
          <p:nvPr>
            <p:extLst/>
          </p:nvPr>
        </p:nvGraphicFramePr>
        <p:xfrm>
          <a:off x="1717645" y="1140303"/>
          <a:ext cx="5682595" cy="4344358"/>
        </p:xfrm>
        <a:graphic>
          <a:graphicData uri="http://schemas.openxmlformats.org/drawingml/2006/table">
            <a:tbl>
              <a:tblPr firstRow="1" bandRow="1">
                <a:tableStyleId>{5C22544A-7EE6-4342-B048-85BDC9FD1C3A}</a:tableStyleId>
              </a:tblPr>
              <a:tblGrid>
                <a:gridCol w="1866171">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1340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b="1" kern="1200" dirty="0">
                          <a:solidFill>
                            <a:schemeClr val="lt1"/>
                          </a:solidFill>
                          <a:latin typeface="Arial Narrow" panose="020B0606020202030204" pitchFamily="34" charset="0"/>
                          <a:ea typeface="+mn-ea"/>
                          <a:cs typeface="+mn-cs"/>
                        </a:rPr>
                        <a:t>Novads</a:t>
                      </a:r>
                    </a:p>
                    <a:p>
                      <a:endParaRPr lang="lv-LV" sz="1800" dirty="0">
                        <a:latin typeface="Arial "/>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dirty="0">
                          <a:latin typeface="Arial Narrow" panose="020B0606020202030204" pitchFamily="34" charset="0"/>
                        </a:rPr>
                        <a:t>Valsts vietējo autoceļu tīkla kopgarums</a:t>
                      </a:r>
                    </a:p>
                    <a:p>
                      <a:pPr algn="ctr"/>
                      <a:endParaRPr lang="lv-LV" sz="1800" dirty="0">
                        <a:latin typeface="Arial Narrow" panose="020B0606020202030204" pitchFamily="34" charset="0"/>
                      </a:endParaRPr>
                    </a:p>
                  </a:txBody>
                  <a:tcPr marL="68580" marR="68580" marT="34290" marB="34290"/>
                </a:tc>
                <a:tc>
                  <a:txBody>
                    <a:bodyPr/>
                    <a:lstStyle/>
                    <a:p>
                      <a:pPr algn="ctr"/>
                      <a:r>
                        <a:rPr lang="lv-LV" sz="1800" dirty="0">
                          <a:latin typeface="Arial Narrow" panose="020B0606020202030204" pitchFamily="34" charset="0"/>
                        </a:rPr>
                        <a:t>Rekomendētais nododamo valsts vietējo  autoceļu kopgarums</a:t>
                      </a:r>
                    </a:p>
                  </a:txBody>
                  <a:tcPr marL="68580" marR="68580" marT="34290" marB="34290"/>
                </a:tc>
                <a:extLst>
                  <a:ext uri="{0D108BD9-81ED-4DB2-BD59-A6C34878D82A}">
                    <a16:rowId xmlns:a16="http://schemas.microsoft.com/office/drawing/2014/main" val="10000"/>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Inčukalna</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21</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11,3</a:t>
                      </a:r>
                    </a:p>
                  </a:txBody>
                  <a:tcPr marL="4499" marR="4499" marT="4499" marB="21595" anchor="b"/>
                </a:tc>
                <a:extLst>
                  <a:ext uri="{0D108BD9-81ED-4DB2-BD59-A6C34878D82A}">
                    <a16:rowId xmlns:a16="http://schemas.microsoft.com/office/drawing/2014/main" val="10001"/>
                  </a:ext>
                </a:extLst>
              </a:tr>
              <a:tr h="300414">
                <a:tc>
                  <a:txBody>
                    <a:bodyPr/>
                    <a:lstStyle/>
                    <a:p>
                      <a:pPr marL="0" algn="ctr" defTabSz="914400" rtl="0" eaLnBrk="1" fontAlgn="b" latinLnBrk="0" hangingPunct="1"/>
                      <a:r>
                        <a:rPr lang="lv-LV" sz="1800" u="none" strike="noStrike" kern="1200">
                          <a:solidFill>
                            <a:schemeClr val="dk1"/>
                          </a:solidFill>
                          <a:effectLst/>
                          <a:latin typeface="+mn-lt"/>
                          <a:ea typeface="+mn-ea"/>
                          <a:cs typeface="+mn-cs"/>
                        </a:rPr>
                        <a:t>Jaunpils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67,3</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16,6</a:t>
                      </a:r>
                    </a:p>
                  </a:txBody>
                  <a:tcPr marL="4499" marR="4499" marT="4499" marB="21595" anchor="b"/>
                </a:tc>
                <a:extLst>
                  <a:ext uri="{0D108BD9-81ED-4DB2-BD59-A6C34878D82A}">
                    <a16:rowId xmlns:a16="http://schemas.microsoft.com/office/drawing/2014/main" val="2977904169"/>
                  </a:ext>
                </a:extLst>
              </a:tr>
              <a:tr h="300414">
                <a:tc>
                  <a:txBody>
                    <a:bodyPr/>
                    <a:lstStyle/>
                    <a:p>
                      <a:pPr marL="0" algn="ctr" defTabSz="914400" rtl="0" eaLnBrk="1" fontAlgn="b" latinLnBrk="0" hangingPunct="1"/>
                      <a:r>
                        <a:rPr lang="lv-LV" sz="1800" u="none" strike="noStrike" kern="1200">
                          <a:solidFill>
                            <a:schemeClr val="dk1"/>
                          </a:solidFill>
                          <a:effectLst/>
                          <a:latin typeface="+mn-lt"/>
                          <a:ea typeface="+mn-ea"/>
                          <a:cs typeface="+mn-cs"/>
                        </a:rPr>
                        <a:t>Kandavas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121,5</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14,7</a:t>
                      </a:r>
                    </a:p>
                  </a:txBody>
                  <a:tcPr marL="4499" marR="4499" marT="4499" marB="21595" anchor="b"/>
                </a:tc>
                <a:extLst>
                  <a:ext uri="{0D108BD9-81ED-4DB2-BD59-A6C34878D82A}">
                    <a16:rowId xmlns:a16="http://schemas.microsoft.com/office/drawing/2014/main" val="872266719"/>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Krimuldas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81,4</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36,9</a:t>
                      </a:r>
                    </a:p>
                  </a:txBody>
                  <a:tcPr marL="4499" marR="4499" marT="4499" marB="21595" anchor="b"/>
                </a:tc>
                <a:extLst>
                  <a:ext uri="{0D108BD9-81ED-4DB2-BD59-A6C34878D82A}">
                    <a16:rowId xmlns:a16="http://schemas.microsoft.com/office/drawing/2014/main" val="931000464"/>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Ķeguma</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75,8</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16,2</a:t>
                      </a:r>
                    </a:p>
                  </a:txBody>
                  <a:tcPr marL="4499" marR="4499" marT="4499" marB="21595" anchor="b"/>
                </a:tc>
                <a:extLst>
                  <a:ext uri="{0D108BD9-81ED-4DB2-BD59-A6C34878D82A}">
                    <a16:rowId xmlns:a16="http://schemas.microsoft.com/office/drawing/2014/main" val="1285684499"/>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Ķekavas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41,3</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24,7</a:t>
                      </a:r>
                    </a:p>
                  </a:txBody>
                  <a:tcPr marL="4499" marR="4499" marT="4499" marB="21595" anchor="b"/>
                </a:tc>
                <a:extLst>
                  <a:ext uri="{0D108BD9-81ED-4DB2-BD59-A6C34878D82A}">
                    <a16:rowId xmlns:a16="http://schemas.microsoft.com/office/drawing/2014/main" val="1320804074"/>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Lielvārdes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57,2</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13,6</a:t>
                      </a:r>
                    </a:p>
                  </a:txBody>
                  <a:tcPr marL="4499" marR="4499" marT="4499" marB="21595" anchor="b"/>
                </a:tc>
                <a:extLst>
                  <a:ext uri="{0D108BD9-81ED-4DB2-BD59-A6C34878D82A}">
                    <a16:rowId xmlns:a16="http://schemas.microsoft.com/office/drawing/2014/main" val="1392956204"/>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Limbažu</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227,8</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85,0</a:t>
                      </a:r>
                    </a:p>
                  </a:txBody>
                  <a:tcPr marL="4499" marR="4499" marT="4499" marB="21595" anchor="b"/>
                </a:tc>
                <a:extLst>
                  <a:ext uri="{0D108BD9-81ED-4DB2-BD59-A6C34878D82A}">
                    <a16:rowId xmlns:a16="http://schemas.microsoft.com/office/drawing/2014/main" val="566538166"/>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Mālpils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60,7</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23,3</a:t>
                      </a:r>
                    </a:p>
                  </a:txBody>
                  <a:tcPr marL="4499" marR="4499" marT="4499" marB="21595" anchor="b"/>
                </a:tc>
                <a:extLst>
                  <a:ext uri="{0D108BD9-81ED-4DB2-BD59-A6C34878D82A}">
                    <a16:rowId xmlns:a16="http://schemas.microsoft.com/office/drawing/2014/main" val="2198215475"/>
                  </a:ext>
                </a:extLst>
              </a:tr>
              <a:tr h="300414">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Mārupes</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16,3</a:t>
                      </a:r>
                    </a:p>
                  </a:txBody>
                  <a:tcPr marL="4499" marR="4499" marT="4499" marB="21595" anchor="b"/>
                </a:tc>
                <a:tc>
                  <a:txBody>
                    <a:bodyPr/>
                    <a:lstStyle/>
                    <a:p>
                      <a:pPr marL="0" algn="ctr" defTabSz="914400" rtl="0" eaLnBrk="1" fontAlgn="b" latinLnBrk="0" hangingPunct="1"/>
                      <a:r>
                        <a:rPr lang="lv-LV" sz="1800" u="none" strike="noStrike" kern="1200" dirty="0">
                          <a:solidFill>
                            <a:schemeClr val="dk1"/>
                          </a:solidFill>
                          <a:effectLst/>
                          <a:latin typeface="+mn-lt"/>
                          <a:ea typeface="+mn-ea"/>
                          <a:cs typeface="+mn-cs"/>
                        </a:rPr>
                        <a:t>2,1</a:t>
                      </a:r>
                    </a:p>
                  </a:txBody>
                  <a:tcPr marL="4499" marR="4499" marT="4499" marB="21595" anchor="b"/>
                </a:tc>
                <a:extLst>
                  <a:ext uri="{0D108BD9-81ED-4DB2-BD59-A6C34878D82A}">
                    <a16:rowId xmlns:a16="http://schemas.microsoft.com/office/drawing/2014/main" val="2847772328"/>
                  </a:ext>
                </a:extLst>
              </a:tr>
            </a:tbl>
          </a:graphicData>
        </a:graphic>
      </p:graphicFrame>
    </p:spTree>
    <p:extLst>
      <p:ext uri="{BB962C8B-B14F-4D97-AF65-F5344CB8AC3E}">
        <p14:creationId xmlns:p14="http://schemas.microsoft.com/office/powerpoint/2010/main" val="582884836"/>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a 3">
            <a:extLst>
              <a:ext uri="{FF2B5EF4-FFF2-40B4-BE49-F238E27FC236}">
                <a16:creationId xmlns:a16="http://schemas.microsoft.com/office/drawing/2014/main" id="{592E3DA4-5E8A-4D77-A8D6-89566BAD2ED0}"/>
              </a:ext>
            </a:extLst>
          </p:cNvPr>
          <p:cNvGraphicFramePr>
            <a:graphicFrameLocks noGrp="1"/>
          </p:cNvGraphicFramePr>
          <p:nvPr>
            <p:extLst>
              <p:ext uri="{D42A27DB-BD31-4B8C-83A1-F6EECF244321}">
                <p14:modId xmlns:p14="http://schemas.microsoft.com/office/powerpoint/2010/main" val="2274147770"/>
              </p:ext>
            </p:extLst>
          </p:nvPr>
        </p:nvGraphicFramePr>
        <p:xfrm>
          <a:off x="323528" y="701409"/>
          <a:ext cx="4104457" cy="5566924"/>
        </p:xfrm>
        <a:graphic>
          <a:graphicData uri="http://schemas.openxmlformats.org/drawingml/2006/table">
            <a:tbl>
              <a:tblPr>
                <a:tableStyleId>{5C22544A-7EE6-4342-B048-85BDC9FD1C3A}</a:tableStyleId>
              </a:tblPr>
              <a:tblGrid>
                <a:gridCol w="439430">
                  <a:extLst>
                    <a:ext uri="{9D8B030D-6E8A-4147-A177-3AD203B41FA5}">
                      <a16:colId xmlns:a16="http://schemas.microsoft.com/office/drawing/2014/main" val="536401927"/>
                    </a:ext>
                  </a:extLst>
                </a:gridCol>
                <a:gridCol w="2318691">
                  <a:extLst>
                    <a:ext uri="{9D8B030D-6E8A-4147-A177-3AD203B41FA5}">
                      <a16:colId xmlns:a16="http://schemas.microsoft.com/office/drawing/2014/main" val="2218627096"/>
                    </a:ext>
                  </a:extLst>
                </a:gridCol>
                <a:gridCol w="495526">
                  <a:extLst>
                    <a:ext uri="{9D8B030D-6E8A-4147-A177-3AD203B41FA5}">
                      <a16:colId xmlns:a16="http://schemas.microsoft.com/office/drawing/2014/main" val="3003429972"/>
                    </a:ext>
                  </a:extLst>
                </a:gridCol>
                <a:gridCol w="850810">
                  <a:extLst>
                    <a:ext uri="{9D8B030D-6E8A-4147-A177-3AD203B41FA5}">
                      <a16:colId xmlns:a16="http://schemas.microsoft.com/office/drawing/2014/main" val="3485995825"/>
                    </a:ext>
                  </a:extLst>
                </a:gridCol>
              </a:tblGrid>
              <a:tr h="572447">
                <a:tc>
                  <a:txBody>
                    <a:bodyPr/>
                    <a:lstStyle/>
                    <a:p>
                      <a:pPr algn="ctr" fontAlgn="ctr"/>
                      <a:r>
                        <a:rPr lang="lv-LV" sz="900" b="1" u="none" strike="noStrike" dirty="0">
                          <a:effectLst/>
                        </a:rPr>
                        <a:t>Autoceļa numurs</a:t>
                      </a:r>
                      <a:endParaRPr lang="lv-LV" sz="900" b="1" i="0" u="none" strike="noStrike" dirty="0">
                        <a:solidFill>
                          <a:srgbClr val="000000"/>
                        </a:solidFill>
                        <a:effectLst/>
                        <a:latin typeface="Calibri" panose="020F0502020204030204" pitchFamily="34" charset="0"/>
                      </a:endParaRPr>
                    </a:p>
                  </a:txBody>
                  <a:tcPr marL="4283" marR="4283" marT="4283" marB="20558" anchor="ctr"/>
                </a:tc>
                <a:tc>
                  <a:txBody>
                    <a:bodyPr/>
                    <a:lstStyle/>
                    <a:p>
                      <a:pPr algn="ctr" fontAlgn="ctr"/>
                      <a:r>
                        <a:rPr lang="lv-LV" sz="900" b="1" u="none" strike="noStrike" dirty="0">
                          <a:effectLst/>
                        </a:rPr>
                        <a:t>Autoceļa nosaukums</a:t>
                      </a:r>
                      <a:endParaRPr lang="lv-LV" sz="900" b="1" i="0" u="none" strike="noStrike" dirty="0">
                        <a:solidFill>
                          <a:srgbClr val="000000"/>
                        </a:solidFill>
                        <a:effectLst/>
                        <a:latin typeface="Calibri" panose="020F0502020204030204" pitchFamily="34" charset="0"/>
                      </a:endParaRPr>
                    </a:p>
                  </a:txBody>
                  <a:tcPr marL="4283" marR="4283" marT="4283" marB="20558" anchor="ctr"/>
                </a:tc>
                <a:tc>
                  <a:txBody>
                    <a:bodyPr/>
                    <a:lstStyle/>
                    <a:p>
                      <a:pPr algn="ctr" fontAlgn="ctr"/>
                      <a:r>
                        <a:rPr lang="lv-LV" sz="900" b="1" u="none" strike="noStrike" dirty="0">
                          <a:effectLst/>
                        </a:rPr>
                        <a:t>Garums, km</a:t>
                      </a:r>
                      <a:endParaRPr lang="lv-LV" sz="900" b="1" i="0" u="none" strike="noStrike" dirty="0">
                        <a:solidFill>
                          <a:srgbClr val="000000"/>
                        </a:solidFill>
                        <a:effectLst/>
                        <a:latin typeface="Calibri" panose="020F0502020204030204" pitchFamily="34" charset="0"/>
                      </a:endParaRPr>
                    </a:p>
                  </a:txBody>
                  <a:tcPr marL="4283" marR="4283" marT="4283" marB="20558" anchor="ctr"/>
                </a:tc>
                <a:tc>
                  <a:txBody>
                    <a:bodyPr/>
                    <a:lstStyle/>
                    <a:p>
                      <a:pPr algn="ctr" fontAlgn="ctr"/>
                      <a:r>
                        <a:rPr lang="lv-LV" sz="900" b="1" u="none" strike="noStrike" dirty="0">
                          <a:effectLst/>
                        </a:rPr>
                        <a:t>Novads, kam nododams</a:t>
                      </a:r>
                      <a:endParaRPr lang="lv-LV" sz="900" b="1"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705461659"/>
                  </a:ext>
                </a:extLst>
              </a:tr>
              <a:tr h="296448">
                <a:tc>
                  <a:txBody>
                    <a:bodyPr/>
                    <a:lstStyle/>
                    <a:p>
                      <a:pPr algn="ctr" fontAlgn="ctr"/>
                      <a:r>
                        <a:rPr lang="lv-LV" sz="900" u="none" strike="noStrike">
                          <a:effectLst/>
                        </a:rPr>
                        <a:t>V2</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dirty="0">
                          <a:effectLst/>
                        </a:rPr>
                        <a:t>Pievedceļi autoceļam </a:t>
                      </a:r>
                      <a:r>
                        <a:rPr lang="lv-LV" sz="900" u="none" strike="noStrike" dirty="0" err="1">
                          <a:effectLst/>
                        </a:rPr>
                        <a:t>Valdlauči</a:t>
                      </a:r>
                      <a:r>
                        <a:rPr lang="lv-LV" sz="900" u="none" strike="noStrike" dirty="0">
                          <a:effectLst/>
                        </a:rPr>
                        <a:t>–</a:t>
                      </a:r>
                      <a:r>
                        <a:rPr lang="lv-LV" sz="900" u="none" strike="noStrike" dirty="0" err="1">
                          <a:effectLst/>
                        </a:rPr>
                        <a:t>Rāmava</a:t>
                      </a:r>
                      <a:r>
                        <a:rPr lang="lv-LV" sz="900" u="none" strike="noStrike" dirty="0">
                          <a:effectLst/>
                        </a:rPr>
                        <a:t> A, B</a:t>
                      </a:r>
                      <a:endParaRPr lang="lv-LV" sz="900" b="0" i="0" u="none" strike="noStrike" dirty="0">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dirty="0">
                          <a:effectLst/>
                        </a:rPr>
                        <a:t>6,5</a:t>
                      </a:r>
                      <a:endParaRPr lang="lv-LV" sz="900" b="0" i="0" u="none" strike="noStrike" dirty="0">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Ķekavas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041202443"/>
                  </a:ext>
                </a:extLst>
              </a:tr>
              <a:tr h="158448">
                <a:tc>
                  <a:txBody>
                    <a:bodyPr/>
                    <a:lstStyle/>
                    <a:p>
                      <a:pPr algn="ctr" fontAlgn="ctr"/>
                      <a:r>
                        <a:rPr lang="lv-LV" sz="900" u="none" strike="noStrike">
                          <a:effectLst/>
                        </a:rPr>
                        <a:t>V3</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Rāmava–Baloži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3,3</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Ķekavas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814158676"/>
                  </a:ext>
                </a:extLst>
              </a:tr>
              <a:tr h="158448">
                <a:tc>
                  <a:txBody>
                    <a:bodyPr/>
                    <a:lstStyle/>
                    <a:p>
                      <a:pPr algn="ctr" fontAlgn="ctr"/>
                      <a:r>
                        <a:rPr lang="lv-LV" sz="900" u="none" strike="noStrike">
                          <a:effectLst/>
                        </a:rPr>
                        <a:t>V6</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Ķekava–Plakanciems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11,9</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Ķekavas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652950129"/>
                  </a:ext>
                </a:extLst>
              </a:tr>
              <a:tr h="158448">
                <a:tc>
                  <a:txBody>
                    <a:bodyPr/>
                    <a:lstStyle/>
                    <a:p>
                      <a:pPr algn="ctr" fontAlgn="ctr"/>
                      <a:r>
                        <a:rPr lang="lv-LV" sz="900" u="none" strike="noStrike">
                          <a:effectLst/>
                        </a:rPr>
                        <a:t>V16</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K.Ulmaņa gatve–Silnieki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1,5</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Mārupes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222268258"/>
                  </a:ext>
                </a:extLst>
              </a:tr>
              <a:tr h="158448">
                <a:tc>
                  <a:txBody>
                    <a:bodyPr/>
                    <a:lstStyle/>
                    <a:p>
                      <a:pPr algn="ctr" fontAlgn="ctr"/>
                      <a:r>
                        <a:rPr lang="lv-LV" sz="900" u="none" strike="noStrike">
                          <a:effectLst/>
                        </a:rPr>
                        <a:t>V18</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Olainei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0,4</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Olaines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513202996"/>
                  </a:ext>
                </a:extLst>
              </a:tr>
              <a:tr h="158448">
                <a:tc>
                  <a:txBody>
                    <a:bodyPr/>
                    <a:lstStyle/>
                    <a:p>
                      <a:pPr algn="ctr" fontAlgn="ctr"/>
                      <a:r>
                        <a:rPr lang="lv-LV" sz="900" u="none" strike="noStrike">
                          <a:effectLst/>
                        </a:rPr>
                        <a:t>V24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Mārupes zvēru fermai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0,6</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Mārupes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806704013"/>
                  </a:ext>
                </a:extLst>
              </a:tr>
              <a:tr h="158448">
                <a:tc>
                  <a:txBody>
                    <a:bodyPr/>
                    <a:lstStyle/>
                    <a:p>
                      <a:pPr algn="ctr" fontAlgn="ctr"/>
                      <a:r>
                        <a:rPr lang="lv-LV" sz="900" u="none" strike="noStrike">
                          <a:effectLst/>
                        </a:rPr>
                        <a:t>V25</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Krogzemji–Vāveres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3,0</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Ķekavas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493425"/>
                  </a:ext>
                </a:extLst>
              </a:tr>
              <a:tr h="158448">
                <a:tc>
                  <a:txBody>
                    <a:bodyPr/>
                    <a:lstStyle/>
                    <a:p>
                      <a:pPr algn="ctr" fontAlgn="ctr"/>
                      <a:r>
                        <a:rPr lang="lv-LV" sz="900" u="none" strike="noStrike">
                          <a:effectLst/>
                        </a:rPr>
                        <a:t>V26</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Rīgas HES–Dole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2,7</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Salaspils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519987346"/>
                  </a:ext>
                </a:extLst>
              </a:tr>
              <a:tr h="158448">
                <a:tc>
                  <a:txBody>
                    <a:bodyPr/>
                    <a:lstStyle/>
                    <a:p>
                      <a:pPr algn="ctr" fontAlgn="ctr"/>
                      <a:r>
                        <a:rPr lang="lv-LV" sz="900" u="none" strike="noStrike">
                          <a:effectLst/>
                        </a:rPr>
                        <a:t>V30</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Baltezers–Ādaži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4,2</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a:effectLst/>
                        </a:rPr>
                        <a:t>Ādažu</a:t>
                      </a:r>
                      <a:endParaRPr lang="lv-LV" sz="900" b="0" i="0" u="none" strike="noStrike">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592728281"/>
                  </a:ext>
                </a:extLst>
              </a:tr>
              <a:tr h="158448">
                <a:tc>
                  <a:txBody>
                    <a:bodyPr/>
                    <a:lstStyle/>
                    <a:p>
                      <a:pPr algn="ctr" fontAlgn="ctr"/>
                      <a:r>
                        <a:rPr lang="lv-LV" sz="900" u="none" strike="noStrike">
                          <a:effectLst/>
                        </a:rPr>
                        <a:t>V32</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Dreiliņi–Acones stacija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3,9</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Stopiņu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4112196841"/>
                  </a:ext>
                </a:extLst>
              </a:tr>
              <a:tr h="158448">
                <a:tc>
                  <a:txBody>
                    <a:bodyPr/>
                    <a:lstStyle/>
                    <a:p>
                      <a:pPr algn="ctr" fontAlgn="ctr"/>
                      <a:r>
                        <a:rPr lang="lv-LV" sz="900" u="none" strike="noStrike">
                          <a:effectLst/>
                        </a:rPr>
                        <a:t>V34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Līči–Upeslejas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3,0</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Stopiņu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773951691"/>
                  </a:ext>
                </a:extLst>
              </a:tr>
              <a:tr h="158448">
                <a:tc>
                  <a:txBody>
                    <a:bodyPr/>
                    <a:lstStyle/>
                    <a:p>
                      <a:pPr algn="ctr" fontAlgn="ctr"/>
                      <a:r>
                        <a:rPr lang="lv-LV" sz="900" u="none" strike="noStrike">
                          <a:effectLst/>
                        </a:rPr>
                        <a:t>V38</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Saulkrasti–Gāršmalas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1,6</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Saulkrastu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637906252"/>
                  </a:ext>
                </a:extLst>
              </a:tr>
              <a:tr h="158448">
                <a:tc>
                  <a:txBody>
                    <a:bodyPr/>
                    <a:lstStyle/>
                    <a:p>
                      <a:pPr algn="ctr" fontAlgn="ctr"/>
                      <a:r>
                        <a:rPr lang="lv-LV" sz="900" u="none" strike="noStrike">
                          <a:effectLst/>
                        </a:rPr>
                        <a:t>V45</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Gaujas tiltam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1,3</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Carnikavas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770458583"/>
                  </a:ext>
                </a:extLst>
              </a:tr>
              <a:tr h="158448">
                <a:tc>
                  <a:txBody>
                    <a:bodyPr/>
                    <a:lstStyle/>
                    <a:p>
                      <a:pPr algn="ctr" fontAlgn="ctr"/>
                      <a:r>
                        <a:rPr lang="lv-LV" sz="900" u="none" strike="noStrike">
                          <a:effectLst/>
                        </a:rPr>
                        <a:t>V47</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Baltezers–Ataru ezers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3,7</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Ādažu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09993565"/>
                  </a:ext>
                </a:extLst>
              </a:tr>
              <a:tr h="158448">
                <a:tc>
                  <a:txBody>
                    <a:bodyPr/>
                    <a:lstStyle/>
                    <a:p>
                      <a:pPr algn="ctr" fontAlgn="ctr"/>
                      <a:r>
                        <a:rPr lang="lv-LV" sz="900" u="none" strike="noStrike">
                          <a:effectLst/>
                        </a:rPr>
                        <a:t>V48</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Baltezers–Jaunkūlas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0,8</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Ādažu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9104490"/>
                  </a:ext>
                </a:extLst>
              </a:tr>
              <a:tr h="158448">
                <a:tc>
                  <a:txBody>
                    <a:bodyPr/>
                    <a:lstStyle/>
                    <a:p>
                      <a:pPr algn="ctr" fontAlgn="ctr"/>
                      <a:r>
                        <a:rPr lang="lv-LV" sz="900" u="none" strike="noStrike">
                          <a:effectLst/>
                        </a:rPr>
                        <a:t>V49</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Garkalne–Ošlauki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3,4</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Garkalnes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978032799"/>
                  </a:ext>
                </a:extLst>
              </a:tr>
              <a:tr h="158448">
                <a:tc>
                  <a:txBody>
                    <a:bodyPr/>
                    <a:lstStyle/>
                    <a:p>
                      <a:pPr algn="ctr" fontAlgn="ctr"/>
                      <a:r>
                        <a:rPr lang="lv-LV" sz="900" u="none" strike="noStrike">
                          <a:effectLst/>
                        </a:rPr>
                        <a:t>V52</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Cekules stacijai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0,3</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Salaspils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675338390"/>
                  </a:ext>
                </a:extLst>
              </a:tr>
              <a:tr h="158448">
                <a:tc>
                  <a:txBody>
                    <a:bodyPr/>
                    <a:lstStyle/>
                    <a:p>
                      <a:pPr algn="ctr" fontAlgn="ctr"/>
                      <a:r>
                        <a:rPr lang="lv-LV" sz="900" u="none" strike="noStrike">
                          <a:effectLst/>
                        </a:rPr>
                        <a:t>V54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Langstiņiem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1,2</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Garkalnes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719244351"/>
                  </a:ext>
                </a:extLst>
              </a:tr>
              <a:tr h="158448">
                <a:tc>
                  <a:txBody>
                    <a:bodyPr/>
                    <a:lstStyle/>
                    <a:p>
                      <a:pPr algn="ctr" fontAlgn="ctr"/>
                      <a:r>
                        <a:rPr lang="lv-LV" sz="900" u="none" strike="noStrike">
                          <a:effectLst/>
                        </a:rPr>
                        <a:t>V55</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Zvejniekciema stacijai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1,1</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Limbažu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242768220"/>
                  </a:ext>
                </a:extLst>
              </a:tr>
              <a:tr h="158448">
                <a:tc>
                  <a:txBody>
                    <a:bodyPr/>
                    <a:lstStyle/>
                    <a:p>
                      <a:pPr algn="ctr" fontAlgn="ctr"/>
                      <a:r>
                        <a:rPr lang="lv-LV" sz="900" u="none" strike="noStrike">
                          <a:effectLst/>
                        </a:rPr>
                        <a:t>V56</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Salaspils memoriālam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1,7</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Salaspils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412227969"/>
                  </a:ext>
                </a:extLst>
              </a:tr>
              <a:tr h="158448">
                <a:tc>
                  <a:txBody>
                    <a:bodyPr/>
                    <a:lstStyle/>
                    <a:p>
                      <a:pPr algn="ctr" fontAlgn="ctr"/>
                      <a:r>
                        <a:rPr lang="lv-LV" sz="900" u="none" strike="noStrike">
                          <a:effectLst/>
                        </a:rPr>
                        <a:t>V64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Gaitiņu karjeram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2,8</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Ropažu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219642056"/>
                  </a:ext>
                </a:extLst>
              </a:tr>
              <a:tr h="158448">
                <a:tc>
                  <a:txBody>
                    <a:bodyPr/>
                    <a:lstStyle/>
                    <a:p>
                      <a:pPr algn="ctr" fontAlgn="ctr"/>
                      <a:r>
                        <a:rPr lang="lv-LV" sz="900" u="none" strike="noStrike">
                          <a:effectLst/>
                        </a:rPr>
                        <a:t>V68</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Dāvidi–Zaķumuiža–Bajārkrogs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dirty="0">
                          <a:effectLst/>
                        </a:rPr>
                        <a:t>10,8</a:t>
                      </a:r>
                      <a:endParaRPr lang="lv-LV" sz="900" b="0" i="0" u="none" strike="noStrike" dirty="0">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Ropažu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438541317"/>
                  </a:ext>
                </a:extLst>
              </a:tr>
              <a:tr h="158448">
                <a:tc>
                  <a:txBody>
                    <a:bodyPr/>
                    <a:lstStyle/>
                    <a:p>
                      <a:pPr algn="ctr" fontAlgn="ctr"/>
                      <a:r>
                        <a:rPr lang="lv-LV" sz="900" u="none" strike="noStrike">
                          <a:effectLst/>
                        </a:rPr>
                        <a:t>V69</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Klints–Celmi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4,9</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Siguldas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814939502"/>
                  </a:ext>
                </a:extLst>
              </a:tr>
              <a:tr h="158448">
                <a:tc>
                  <a:txBody>
                    <a:bodyPr/>
                    <a:lstStyle/>
                    <a:p>
                      <a:pPr algn="ctr" fontAlgn="ctr"/>
                      <a:r>
                        <a:rPr lang="lv-LV" sz="900" u="none" strike="noStrike">
                          <a:effectLst/>
                        </a:rPr>
                        <a:t>V70</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Mazajiem Kangariem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3,9</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Siguldas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219403839"/>
                  </a:ext>
                </a:extLst>
              </a:tr>
              <a:tr h="158448">
                <a:tc>
                  <a:txBody>
                    <a:bodyPr/>
                    <a:lstStyle/>
                    <a:p>
                      <a:pPr algn="ctr" fontAlgn="ctr"/>
                      <a:r>
                        <a:rPr lang="lv-LV" sz="900" u="none" strike="noStrike">
                          <a:effectLst/>
                        </a:rPr>
                        <a:t>V71</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Bukas–Mālpils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4,1</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Mālpils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2362633135"/>
                  </a:ext>
                </a:extLst>
              </a:tr>
              <a:tr h="158448">
                <a:tc>
                  <a:txBody>
                    <a:bodyPr/>
                    <a:lstStyle/>
                    <a:p>
                      <a:pPr algn="ctr" fontAlgn="ctr"/>
                      <a:r>
                        <a:rPr lang="lv-LV" sz="900" u="none" strike="noStrike">
                          <a:effectLst/>
                        </a:rPr>
                        <a:t>V72</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dirty="0">
                          <a:effectLst/>
                        </a:rPr>
                        <a:t>Mālpils–</a:t>
                      </a:r>
                      <a:r>
                        <a:rPr lang="lv-LV" sz="900" u="none" strike="noStrike" dirty="0" err="1">
                          <a:effectLst/>
                        </a:rPr>
                        <a:t>Slieķi</a:t>
                      </a:r>
                      <a:r>
                        <a:rPr lang="lv-LV" sz="900" u="none" strike="noStrike" dirty="0">
                          <a:effectLst/>
                        </a:rPr>
                        <a:t>    </a:t>
                      </a:r>
                      <a:endParaRPr lang="lv-LV" sz="900" b="0" i="0" u="none" strike="noStrike" dirty="0">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4,9</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Mālpils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161490640"/>
                  </a:ext>
                </a:extLst>
              </a:tr>
              <a:tr h="158448">
                <a:tc>
                  <a:txBody>
                    <a:bodyPr/>
                    <a:lstStyle/>
                    <a:p>
                      <a:pPr algn="ctr" fontAlgn="ctr"/>
                      <a:r>
                        <a:rPr lang="lv-LV" sz="900" u="none" strike="noStrike">
                          <a:effectLst/>
                        </a:rPr>
                        <a:t>V73</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Sidgunda–Vite–Kniediņi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14,3</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Mālpils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3102796369"/>
                  </a:ext>
                </a:extLst>
              </a:tr>
              <a:tr h="158448">
                <a:tc>
                  <a:txBody>
                    <a:bodyPr/>
                    <a:lstStyle/>
                    <a:p>
                      <a:pPr algn="ctr" fontAlgn="ctr"/>
                      <a:r>
                        <a:rPr lang="lv-LV" sz="900" u="none" strike="noStrike">
                          <a:effectLst/>
                        </a:rPr>
                        <a:t>V74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Ropaži–Raunas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5,7</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Ropažu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4067103691"/>
                  </a:ext>
                </a:extLst>
              </a:tr>
              <a:tr h="158448">
                <a:tc>
                  <a:txBody>
                    <a:bodyPr/>
                    <a:lstStyle/>
                    <a:p>
                      <a:pPr algn="ctr" fontAlgn="ctr"/>
                      <a:r>
                        <a:rPr lang="lv-LV" sz="900" u="none" strike="noStrike">
                          <a:effectLst/>
                        </a:rPr>
                        <a:t>V76</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Pievedceļš Kangaru stacijai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0,3</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Ropažu</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909381926"/>
                  </a:ext>
                </a:extLst>
              </a:tr>
              <a:tr h="158448">
                <a:tc>
                  <a:txBody>
                    <a:bodyPr/>
                    <a:lstStyle/>
                    <a:p>
                      <a:pPr algn="ctr" fontAlgn="ctr"/>
                      <a:r>
                        <a:rPr lang="lv-LV" sz="900" u="none" strike="noStrike">
                          <a:effectLst/>
                        </a:rPr>
                        <a:t>V74</a:t>
                      </a:r>
                      <a:endParaRPr lang="lv-LV" sz="900" b="0" i="0" u="none" strike="noStrike">
                        <a:solidFill>
                          <a:srgbClr val="000000"/>
                        </a:solidFill>
                        <a:effectLst/>
                        <a:latin typeface="Calibri" panose="020F0502020204030204" pitchFamily="34" charset="0"/>
                      </a:endParaRPr>
                    </a:p>
                  </a:txBody>
                  <a:tcPr marL="4283" marR="4283" marT="4283" marB="20558" anchor="ctr"/>
                </a:tc>
                <a:tc>
                  <a:txBody>
                    <a:bodyPr/>
                    <a:lstStyle/>
                    <a:p>
                      <a:pPr algn="l" fontAlgn="b"/>
                      <a:r>
                        <a:rPr lang="lv-LV" sz="900" u="none" strike="noStrike">
                          <a:effectLst/>
                        </a:rPr>
                        <a:t>Ropaži–Raunas    </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b"/>
                      <a:r>
                        <a:rPr lang="lv-LV" sz="900" u="none" strike="noStrike">
                          <a:effectLst/>
                        </a:rPr>
                        <a:t>8,0</a:t>
                      </a:r>
                      <a:endParaRPr lang="lv-LV" sz="900" b="0" i="0" u="none" strike="noStrike">
                        <a:solidFill>
                          <a:srgbClr val="000000"/>
                        </a:solidFill>
                        <a:effectLst/>
                        <a:latin typeface="Calibri" panose="020F0502020204030204" pitchFamily="34" charset="0"/>
                      </a:endParaRPr>
                    </a:p>
                  </a:txBody>
                  <a:tcPr marL="4283" marR="4283" marT="4283" marB="20558" anchor="b"/>
                </a:tc>
                <a:tc>
                  <a:txBody>
                    <a:bodyPr/>
                    <a:lstStyle/>
                    <a:p>
                      <a:pPr algn="ctr" fontAlgn="ctr"/>
                      <a:r>
                        <a:rPr lang="lv-LV" sz="900" u="none" strike="noStrike" dirty="0">
                          <a:effectLst/>
                        </a:rPr>
                        <a:t>Sējas</a:t>
                      </a:r>
                      <a:endParaRPr lang="lv-LV" sz="900" b="0" i="0" u="none" strike="noStrike" dirty="0">
                        <a:solidFill>
                          <a:srgbClr val="000000"/>
                        </a:solidFill>
                        <a:effectLst/>
                        <a:latin typeface="Calibri" panose="020F0502020204030204" pitchFamily="34" charset="0"/>
                      </a:endParaRPr>
                    </a:p>
                  </a:txBody>
                  <a:tcPr marL="4283" marR="4283" marT="4283" marB="20558" anchor="ctr"/>
                </a:tc>
                <a:extLst>
                  <a:ext uri="{0D108BD9-81ED-4DB2-BD59-A6C34878D82A}">
                    <a16:rowId xmlns:a16="http://schemas.microsoft.com/office/drawing/2014/main" val="1129394747"/>
                  </a:ext>
                </a:extLst>
              </a:tr>
            </a:tbl>
          </a:graphicData>
        </a:graphic>
      </p:graphicFrame>
      <p:graphicFrame>
        <p:nvGraphicFramePr>
          <p:cNvPr id="5" name="Tabula 4">
            <a:extLst>
              <a:ext uri="{FF2B5EF4-FFF2-40B4-BE49-F238E27FC236}">
                <a16:creationId xmlns:a16="http://schemas.microsoft.com/office/drawing/2014/main" id="{74364F3B-5C07-4E86-8376-40C9E952EE3B}"/>
              </a:ext>
            </a:extLst>
          </p:cNvPr>
          <p:cNvGraphicFramePr>
            <a:graphicFrameLocks noGrp="1"/>
          </p:cNvGraphicFramePr>
          <p:nvPr>
            <p:extLst>
              <p:ext uri="{D42A27DB-BD31-4B8C-83A1-F6EECF244321}">
                <p14:modId xmlns:p14="http://schemas.microsoft.com/office/powerpoint/2010/main" val="362875867"/>
              </p:ext>
            </p:extLst>
          </p:nvPr>
        </p:nvGraphicFramePr>
        <p:xfrm>
          <a:off x="4716016" y="701408"/>
          <a:ext cx="3960440" cy="5566915"/>
        </p:xfrm>
        <a:graphic>
          <a:graphicData uri="http://schemas.openxmlformats.org/drawingml/2006/table">
            <a:tbl>
              <a:tblPr>
                <a:tableStyleId>{5C22544A-7EE6-4342-B048-85BDC9FD1C3A}</a:tableStyleId>
              </a:tblPr>
              <a:tblGrid>
                <a:gridCol w="424011">
                  <a:extLst>
                    <a:ext uri="{9D8B030D-6E8A-4147-A177-3AD203B41FA5}">
                      <a16:colId xmlns:a16="http://schemas.microsoft.com/office/drawing/2014/main" val="218724763"/>
                    </a:ext>
                  </a:extLst>
                </a:gridCol>
                <a:gridCol w="2237332">
                  <a:extLst>
                    <a:ext uri="{9D8B030D-6E8A-4147-A177-3AD203B41FA5}">
                      <a16:colId xmlns:a16="http://schemas.microsoft.com/office/drawing/2014/main" val="2837850703"/>
                    </a:ext>
                  </a:extLst>
                </a:gridCol>
                <a:gridCol w="478139">
                  <a:extLst>
                    <a:ext uri="{9D8B030D-6E8A-4147-A177-3AD203B41FA5}">
                      <a16:colId xmlns:a16="http://schemas.microsoft.com/office/drawing/2014/main" val="137617922"/>
                    </a:ext>
                  </a:extLst>
                </a:gridCol>
                <a:gridCol w="820958">
                  <a:extLst>
                    <a:ext uri="{9D8B030D-6E8A-4147-A177-3AD203B41FA5}">
                      <a16:colId xmlns:a16="http://schemas.microsoft.com/office/drawing/2014/main" val="4101767443"/>
                    </a:ext>
                  </a:extLst>
                </a:gridCol>
              </a:tblGrid>
              <a:tr h="308245">
                <a:tc>
                  <a:txBody>
                    <a:bodyPr/>
                    <a:lstStyle/>
                    <a:p>
                      <a:pPr algn="ctr" fontAlgn="ctr"/>
                      <a:r>
                        <a:rPr lang="lv-LV" sz="800" b="1" u="none" strike="noStrike" dirty="0">
                          <a:effectLst/>
                        </a:rPr>
                        <a:t>Autoceļa numurs</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Autoceļa nosaukums</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Garums, km</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Novads, kam nododams</a:t>
                      </a:r>
                      <a:endParaRPr lang="lv-LV" sz="800" b="1"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911933246"/>
                  </a:ext>
                </a:extLst>
              </a:tr>
              <a:tr h="175289">
                <a:tc>
                  <a:txBody>
                    <a:bodyPr/>
                    <a:lstStyle/>
                    <a:p>
                      <a:pPr algn="ctr" fontAlgn="ctr"/>
                      <a:r>
                        <a:rPr lang="lv-LV" sz="800" u="none" strike="noStrike">
                          <a:effectLst/>
                        </a:rPr>
                        <a:t>V78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Saulkrasti–Vidriži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4,2</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Limbažu</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997756256"/>
                  </a:ext>
                </a:extLst>
              </a:tr>
              <a:tr h="175289">
                <a:tc>
                  <a:txBody>
                    <a:bodyPr/>
                    <a:lstStyle/>
                    <a:p>
                      <a:pPr algn="ctr" fontAlgn="ctr"/>
                      <a:r>
                        <a:rPr lang="lv-LV" sz="800" u="none" strike="noStrike">
                          <a:effectLst/>
                        </a:rPr>
                        <a:t>V79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Murjāņi–Sēja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8,8</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Sējas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061712021"/>
                  </a:ext>
                </a:extLst>
              </a:tr>
              <a:tr h="175289">
                <a:tc>
                  <a:txBody>
                    <a:bodyPr/>
                    <a:lstStyle/>
                    <a:p>
                      <a:pPr algn="ctr" fontAlgn="ctr"/>
                      <a:r>
                        <a:rPr lang="lv-LV" sz="800" u="none" strike="noStrike">
                          <a:effectLst/>
                        </a:rPr>
                        <a:t>V81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Lēdurga–Inciems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11,4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Krimuldas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182358687"/>
                  </a:ext>
                </a:extLst>
              </a:tr>
              <a:tr h="175289">
                <a:tc>
                  <a:txBody>
                    <a:bodyPr/>
                    <a:lstStyle/>
                    <a:p>
                      <a:pPr algn="ctr" fontAlgn="ctr"/>
                      <a:r>
                        <a:rPr lang="lv-LV" sz="800" u="none" strike="noStrike">
                          <a:effectLst/>
                        </a:rPr>
                        <a:t>V82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Inciems–Straupe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6,6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Krimuldas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958657703"/>
                  </a:ext>
                </a:extLst>
              </a:tr>
              <a:tr h="175289">
                <a:tc>
                  <a:txBody>
                    <a:bodyPr/>
                    <a:lstStyle/>
                    <a:p>
                      <a:pPr algn="ctr" fontAlgn="ctr"/>
                      <a:r>
                        <a:rPr lang="lv-LV" sz="800" u="none" strike="noStrike">
                          <a:effectLst/>
                        </a:rPr>
                        <a:t>V86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Vangažu asfaltbetona rūpnīcai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Inčukalna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928529573"/>
                  </a:ext>
                </a:extLst>
              </a:tr>
              <a:tr h="175289">
                <a:tc>
                  <a:txBody>
                    <a:bodyPr/>
                    <a:lstStyle/>
                    <a:p>
                      <a:pPr algn="ctr" fontAlgn="ctr"/>
                      <a:r>
                        <a:rPr lang="lv-LV" sz="800" u="none" strike="noStrike">
                          <a:effectLst/>
                        </a:rPr>
                        <a:t>V89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Inciems–Gauja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6,3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Krimuldas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517817320"/>
                  </a:ext>
                </a:extLst>
              </a:tr>
              <a:tr h="175289">
                <a:tc>
                  <a:txBody>
                    <a:bodyPr/>
                    <a:lstStyle/>
                    <a:p>
                      <a:pPr algn="ctr" fontAlgn="ctr"/>
                      <a:r>
                        <a:rPr lang="lv-LV" sz="800" u="none" strike="noStrike">
                          <a:effectLst/>
                        </a:rPr>
                        <a:t>V91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Taigas–Zutiņi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Krimuldas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82748751"/>
                  </a:ext>
                </a:extLst>
              </a:tr>
              <a:tr h="175289">
                <a:tc>
                  <a:txBody>
                    <a:bodyPr/>
                    <a:lstStyle/>
                    <a:p>
                      <a:pPr algn="ctr" fontAlgn="ctr"/>
                      <a:r>
                        <a:rPr lang="lv-LV" sz="800" u="none" strike="noStrike">
                          <a:effectLst/>
                        </a:rPr>
                        <a:t>V92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Sunīši–Viesturi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Krimuldas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400390600"/>
                  </a:ext>
                </a:extLst>
              </a:tr>
              <a:tr h="175289">
                <a:tc>
                  <a:txBody>
                    <a:bodyPr/>
                    <a:lstStyle/>
                    <a:p>
                      <a:pPr algn="ctr" fontAlgn="ctr"/>
                      <a:r>
                        <a:rPr lang="lv-LV" sz="800" u="none" strike="noStrike">
                          <a:effectLst/>
                        </a:rPr>
                        <a:t>V94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Sēnīte–Kārļzemnieki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1,7</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Inčukalna</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362067995"/>
                  </a:ext>
                </a:extLst>
              </a:tr>
              <a:tr h="175289">
                <a:tc>
                  <a:txBody>
                    <a:bodyPr/>
                    <a:lstStyle/>
                    <a:p>
                      <a:pPr algn="ctr" fontAlgn="ctr"/>
                      <a:r>
                        <a:rPr lang="lv-LV" sz="800" u="none" strike="noStrike">
                          <a:effectLst/>
                        </a:rPr>
                        <a:t>V95</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Griķukrogs–Meļķerti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5,4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Inčukalna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319460774"/>
                  </a:ext>
                </a:extLst>
              </a:tr>
              <a:tr h="175289">
                <a:tc>
                  <a:txBody>
                    <a:bodyPr/>
                    <a:lstStyle/>
                    <a:p>
                      <a:pPr algn="ctr" fontAlgn="ctr"/>
                      <a:r>
                        <a:rPr lang="lv-LV" sz="800" u="none" strike="noStrike">
                          <a:effectLst/>
                        </a:rPr>
                        <a:t>V96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Lorupes gravai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Siguldas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907490610"/>
                  </a:ext>
                </a:extLst>
              </a:tr>
              <a:tr h="175289">
                <a:tc>
                  <a:txBody>
                    <a:bodyPr/>
                    <a:lstStyle/>
                    <a:p>
                      <a:pPr algn="ctr" fontAlgn="ctr"/>
                      <a:r>
                        <a:rPr lang="lv-LV" sz="800" u="none" strike="noStrike">
                          <a:effectLst/>
                        </a:rPr>
                        <a:t>V97</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Pievedceļš </a:t>
                      </a:r>
                      <a:r>
                        <a:rPr lang="lv-LV" sz="800" u="none" strike="noStrike" dirty="0" err="1">
                          <a:effectLst/>
                        </a:rPr>
                        <a:t>Silciema</a:t>
                      </a:r>
                      <a:r>
                        <a:rPr lang="lv-LV" sz="800" u="none" strike="noStrike" dirty="0">
                          <a:effectLst/>
                        </a:rPr>
                        <a:t> karjeram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Inčukalna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89868475"/>
                  </a:ext>
                </a:extLst>
              </a:tr>
              <a:tr h="175289">
                <a:tc>
                  <a:txBody>
                    <a:bodyPr/>
                    <a:lstStyle/>
                    <a:p>
                      <a:pPr algn="ctr" fontAlgn="ctr"/>
                      <a:r>
                        <a:rPr lang="lv-LV" sz="800" u="none" strike="noStrike">
                          <a:effectLst/>
                        </a:rPr>
                        <a:t>V98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Rozes dārzkopības sabiedrībai «Vēsma»</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0,9</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Saulkrastu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008787268"/>
                  </a:ext>
                </a:extLst>
              </a:tr>
              <a:tr h="175289">
                <a:tc>
                  <a:txBody>
                    <a:bodyPr/>
                    <a:lstStyle/>
                    <a:p>
                      <a:pPr algn="ctr" fontAlgn="ctr"/>
                      <a:r>
                        <a:rPr lang="lv-LV" sz="800" u="none" strike="noStrike">
                          <a:effectLst/>
                        </a:rPr>
                        <a:t>V99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Vangažu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Inčukalna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708887723"/>
                  </a:ext>
                </a:extLst>
              </a:tr>
              <a:tr h="175289">
                <a:tc>
                  <a:txBody>
                    <a:bodyPr/>
                    <a:lstStyle/>
                    <a:p>
                      <a:pPr algn="ctr" fontAlgn="ctr"/>
                      <a:r>
                        <a:rPr lang="lv-LV" sz="800" u="none" strike="noStrike">
                          <a:effectLst/>
                        </a:rPr>
                        <a:t>V100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Silakrogs–Birzes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Ropažu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296026446"/>
                  </a:ext>
                </a:extLst>
              </a:tr>
              <a:tr h="175289">
                <a:tc>
                  <a:txBody>
                    <a:bodyPr/>
                    <a:lstStyle/>
                    <a:p>
                      <a:pPr algn="ctr" fontAlgn="ctr"/>
                      <a:r>
                        <a:rPr lang="lv-LV" sz="800" u="none" strike="noStrike">
                          <a:effectLst/>
                        </a:rPr>
                        <a:t>V114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Limbaži–Priedes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3,6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894814409"/>
                  </a:ext>
                </a:extLst>
              </a:tr>
              <a:tr h="175289">
                <a:tc>
                  <a:txBody>
                    <a:bodyPr/>
                    <a:lstStyle/>
                    <a:p>
                      <a:pPr algn="ctr" fontAlgn="ctr"/>
                      <a:r>
                        <a:rPr lang="lv-LV" sz="800" u="none" strike="noStrike">
                          <a:effectLst/>
                        </a:rPr>
                        <a:t>V115</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Šķirstiņi–Āstere–Ludiņi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8,3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558839078"/>
                  </a:ext>
                </a:extLst>
              </a:tr>
              <a:tr h="175289">
                <a:tc>
                  <a:txBody>
                    <a:bodyPr/>
                    <a:lstStyle/>
                    <a:p>
                      <a:pPr algn="ctr" fontAlgn="ctr"/>
                      <a:r>
                        <a:rPr lang="lv-LV" sz="800" u="none" strike="noStrike">
                          <a:effectLst/>
                        </a:rPr>
                        <a:t>V118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Staicele–Puršēni–Rozēni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8,6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278382331"/>
                  </a:ext>
                </a:extLst>
              </a:tr>
              <a:tr h="175289">
                <a:tc>
                  <a:txBody>
                    <a:bodyPr/>
                    <a:lstStyle/>
                    <a:p>
                      <a:pPr algn="ctr" fontAlgn="ctr"/>
                      <a:r>
                        <a:rPr lang="lv-LV" sz="800" u="none" strike="noStrike">
                          <a:effectLst/>
                        </a:rPr>
                        <a:t>V119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Staicele–Lejasmūnas–Rozēni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15,1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902861973"/>
                  </a:ext>
                </a:extLst>
              </a:tr>
              <a:tr h="175289">
                <a:tc>
                  <a:txBody>
                    <a:bodyPr/>
                    <a:lstStyle/>
                    <a:p>
                      <a:pPr algn="ctr" fontAlgn="ctr"/>
                      <a:r>
                        <a:rPr lang="lv-LV" sz="800" u="none" strike="noStrike">
                          <a:effectLst/>
                        </a:rPr>
                        <a:t>V121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Kaķīši–Aloja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4285030362"/>
                  </a:ext>
                </a:extLst>
              </a:tr>
              <a:tr h="175289">
                <a:tc>
                  <a:txBody>
                    <a:bodyPr/>
                    <a:lstStyle/>
                    <a:p>
                      <a:pPr algn="ctr" fontAlgn="ctr"/>
                      <a:r>
                        <a:rPr lang="lv-LV" sz="800" u="none" strike="noStrike">
                          <a:effectLst/>
                        </a:rPr>
                        <a:t>V122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Ceļinieki–Aloja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4123584694"/>
                  </a:ext>
                </a:extLst>
              </a:tr>
              <a:tr h="175289">
                <a:tc>
                  <a:txBody>
                    <a:bodyPr/>
                    <a:lstStyle/>
                    <a:p>
                      <a:pPr algn="ctr" fontAlgn="ctr"/>
                      <a:r>
                        <a:rPr lang="lv-LV" sz="800" u="none" strike="noStrike">
                          <a:effectLst/>
                        </a:rPr>
                        <a:t>V124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Vēveri–Lāči–Rezgaļi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6,0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877358192"/>
                  </a:ext>
                </a:extLst>
              </a:tr>
              <a:tr h="175289">
                <a:tc>
                  <a:txBody>
                    <a:bodyPr/>
                    <a:lstStyle/>
                    <a:p>
                      <a:pPr algn="ctr" fontAlgn="ctr"/>
                      <a:r>
                        <a:rPr lang="lv-LV" sz="800" u="none" strike="noStrike">
                          <a:effectLst/>
                        </a:rPr>
                        <a:t>V130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Igate–Intes stacija–Ozoliņi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11,1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41292096"/>
                  </a:ext>
                </a:extLst>
              </a:tr>
              <a:tr h="175289">
                <a:tc>
                  <a:txBody>
                    <a:bodyPr/>
                    <a:lstStyle/>
                    <a:p>
                      <a:pPr algn="ctr" fontAlgn="ctr"/>
                      <a:r>
                        <a:rPr lang="lv-LV" sz="800" u="none" strike="noStrike">
                          <a:effectLst/>
                        </a:rPr>
                        <a:t>V131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Bedrīši–Stienes stacija–Vidriži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12,8</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593260570"/>
                  </a:ext>
                </a:extLst>
              </a:tr>
              <a:tr h="175289">
                <a:tc>
                  <a:txBody>
                    <a:bodyPr/>
                    <a:lstStyle/>
                    <a:p>
                      <a:pPr algn="ctr" fontAlgn="ctr"/>
                      <a:r>
                        <a:rPr lang="lv-LV" sz="800" u="none" strike="noStrike">
                          <a:effectLst/>
                        </a:rPr>
                        <a:t>V132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Priedulāji–Pakalni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8,8</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580736849"/>
                  </a:ext>
                </a:extLst>
              </a:tr>
              <a:tr h="175289">
                <a:tc>
                  <a:txBody>
                    <a:bodyPr/>
                    <a:lstStyle/>
                    <a:p>
                      <a:pPr algn="ctr" fontAlgn="ctr"/>
                      <a:r>
                        <a:rPr lang="lv-LV" sz="800" u="none" strike="noStrike">
                          <a:effectLst/>
                        </a:rPr>
                        <a:t>V134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Ziediņu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654489198"/>
                  </a:ext>
                </a:extLst>
              </a:tr>
              <a:tr h="175289">
                <a:tc>
                  <a:txBody>
                    <a:bodyPr/>
                    <a:lstStyle/>
                    <a:p>
                      <a:pPr algn="ctr" fontAlgn="ctr"/>
                      <a:r>
                        <a:rPr lang="lv-LV" sz="800" u="none" strike="noStrike">
                          <a:effectLst/>
                        </a:rPr>
                        <a:t>V139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Aloja–Stūri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3,0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Alojas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084846218"/>
                  </a:ext>
                </a:extLst>
              </a:tr>
              <a:tr h="175289">
                <a:tc>
                  <a:txBody>
                    <a:bodyPr/>
                    <a:lstStyle/>
                    <a:p>
                      <a:pPr algn="ctr" fontAlgn="ctr"/>
                      <a:r>
                        <a:rPr lang="lv-LV" sz="800" u="none" strike="noStrike">
                          <a:effectLst/>
                        </a:rPr>
                        <a:t>V143</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Akmeņkalni–Lauvas–Ķekari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16,4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Salacgrīvas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507680636"/>
                  </a:ext>
                </a:extLst>
              </a:tr>
              <a:tr h="175289">
                <a:tc>
                  <a:txBody>
                    <a:bodyPr/>
                    <a:lstStyle/>
                    <a:p>
                      <a:pPr algn="ctr" fontAlgn="ctr"/>
                      <a:r>
                        <a:rPr lang="lv-LV" sz="800" u="none" strike="noStrike">
                          <a:effectLst/>
                        </a:rPr>
                        <a:t>V145</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Vecsalaca–Mērnieki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15,3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Salacgrīvas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295937163"/>
                  </a:ext>
                </a:extLst>
              </a:tr>
              <a:tr h="175289">
                <a:tc>
                  <a:txBody>
                    <a:bodyPr/>
                    <a:lstStyle/>
                    <a:p>
                      <a:pPr algn="ctr" fontAlgn="ctr"/>
                      <a:r>
                        <a:rPr lang="lv-LV" sz="800" u="none" strike="noStrike">
                          <a:effectLst/>
                        </a:rPr>
                        <a:t>V146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Pāle–Pociems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20,3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Limbažu</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411995"/>
                  </a:ext>
                </a:extLst>
              </a:tr>
            </a:tbl>
          </a:graphicData>
        </a:graphic>
      </p:graphicFrame>
      <p:sp>
        <p:nvSpPr>
          <p:cNvPr id="7" name="Taisnstūris 6">
            <a:extLst>
              <a:ext uri="{FF2B5EF4-FFF2-40B4-BE49-F238E27FC236}">
                <a16:creationId xmlns:a16="http://schemas.microsoft.com/office/drawing/2014/main" id="{BD8B4069-2E68-4605-A597-E74343D50578}"/>
              </a:ext>
            </a:extLst>
          </p:cNvPr>
          <p:cNvSpPr/>
          <p:nvPr/>
        </p:nvSpPr>
        <p:spPr>
          <a:xfrm>
            <a:off x="1043609" y="116632"/>
            <a:ext cx="7821458" cy="584775"/>
          </a:xfrm>
          <a:prstGeom prst="rect">
            <a:avLst/>
          </a:prstGeom>
        </p:spPr>
        <p:txBody>
          <a:bodyPr wrap="square">
            <a:spAutoFit/>
          </a:bodyPr>
          <a:lstStyle/>
          <a:p>
            <a:r>
              <a:rPr lang="lv-LV" sz="3200" dirty="0">
                <a:latin typeface="Times New Roman" panose="02020603050405020304" pitchFamily="18" charset="0"/>
                <a:cs typeface="Times New Roman" panose="02020603050405020304" pitchFamily="18" charset="0"/>
              </a:rPr>
              <a:t>Nododamie valsts vietējie  autoceļi RPR</a:t>
            </a:r>
            <a:endParaRPr lang="lv-LV" sz="3200" dirty="0"/>
          </a:p>
        </p:txBody>
      </p:sp>
    </p:spTree>
    <p:extLst>
      <p:ext uri="{BB962C8B-B14F-4D97-AF65-F5344CB8AC3E}">
        <p14:creationId xmlns:p14="http://schemas.microsoft.com/office/powerpoint/2010/main" val="585460119"/>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a 2">
            <a:extLst>
              <a:ext uri="{FF2B5EF4-FFF2-40B4-BE49-F238E27FC236}">
                <a16:creationId xmlns:a16="http://schemas.microsoft.com/office/drawing/2014/main" id="{7F9FD232-11C7-4571-B5CA-0FC8EFCE76AD}"/>
              </a:ext>
            </a:extLst>
          </p:cNvPr>
          <p:cNvGraphicFramePr>
            <a:graphicFrameLocks noGrp="1"/>
          </p:cNvGraphicFramePr>
          <p:nvPr>
            <p:extLst>
              <p:ext uri="{D42A27DB-BD31-4B8C-83A1-F6EECF244321}">
                <p14:modId xmlns:p14="http://schemas.microsoft.com/office/powerpoint/2010/main" val="328391617"/>
              </p:ext>
            </p:extLst>
          </p:nvPr>
        </p:nvGraphicFramePr>
        <p:xfrm>
          <a:off x="4832060" y="404664"/>
          <a:ext cx="3772388" cy="5904659"/>
        </p:xfrm>
        <a:graphic>
          <a:graphicData uri="http://schemas.openxmlformats.org/drawingml/2006/table">
            <a:tbl>
              <a:tblPr>
                <a:tableStyleId>{5C22544A-7EE6-4342-B048-85BDC9FD1C3A}</a:tableStyleId>
              </a:tblPr>
              <a:tblGrid>
                <a:gridCol w="406420">
                  <a:extLst>
                    <a:ext uri="{9D8B030D-6E8A-4147-A177-3AD203B41FA5}">
                      <a16:colId xmlns:a16="http://schemas.microsoft.com/office/drawing/2014/main" val="1815205682"/>
                    </a:ext>
                  </a:extLst>
                </a:gridCol>
                <a:gridCol w="2129490">
                  <a:extLst>
                    <a:ext uri="{9D8B030D-6E8A-4147-A177-3AD203B41FA5}">
                      <a16:colId xmlns:a16="http://schemas.microsoft.com/office/drawing/2014/main" val="1803943763"/>
                    </a:ext>
                  </a:extLst>
                </a:gridCol>
                <a:gridCol w="455092">
                  <a:extLst>
                    <a:ext uri="{9D8B030D-6E8A-4147-A177-3AD203B41FA5}">
                      <a16:colId xmlns:a16="http://schemas.microsoft.com/office/drawing/2014/main" val="524667229"/>
                    </a:ext>
                  </a:extLst>
                </a:gridCol>
                <a:gridCol w="781386">
                  <a:extLst>
                    <a:ext uri="{9D8B030D-6E8A-4147-A177-3AD203B41FA5}">
                      <a16:colId xmlns:a16="http://schemas.microsoft.com/office/drawing/2014/main" val="2019376600"/>
                    </a:ext>
                  </a:extLst>
                </a:gridCol>
              </a:tblGrid>
              <a:tr h="435213">
                <a:tc>
                  <a:txBody>
                    <a:bodyPr/>
                    <a:lstStyle/>
                    <a:p>
                      <a:pPr marL="0" algn="ctr" defTabSz="914400" rtl="0" eaLnBrk="1" fontAlgn="ctr" latinLnBrk="0" hangingPunct="1"/>
                      <a:r>
                        <a:rPr lang="lv-LV" sz="800" b="1" u="none" strike="noStrike" kern="1200" dirty="0">
                          <a:solidFill>
                            <a:schemeClr val="dk1"/>
                          </a:solidFill>
                          <a:effectLst/>
                          <a:latin typeface="+mn-lt"/>
                          <a:ea typeface="+mn-ea"/>
                          <a:cs typeface="+mn-cs"/>
                        </a:rPr>
                        <a:t>Autoceļa numurs</a:t>
                      </a:r>
                    </a:p>
                  </a:txBody>
                  <a:tcPr marL="5872" marR="5872" marT="5872" marB="28184" anchor="ctr"/>
                </a:tc>
                <a:tc>
                  <a:txBody>
                    <a:bodyPr/>
                    <a:lstStyle/>
                    <a:p>
                      <a:pPr marL="0" algn="ctr" defTabSz="914400" rtl="0" eaLnBrk="1" fontAlgn="ctr" latinLnBrk="0" hangingPunct="1"/>
                      <a:r>
                        <a:rPr lang="lv-LV" sz="800" b="1" u="none" strike="noStrike" kern="1200" dirty="0">
                          <a:solidFill>
                            <a:schemeClr val="dk1"/>
                          </a:solidFill>
                          <a:effectLst/>
                          <a:latin typeface="+mn-lt"/>
                          <a:ea typeface="+mn-ea"/>
                          <a:cs typeface="+mn-cs"/>
                        </a:rPr>
                        <a:t>Autoceļa nosaukums</a:t>
                      </a:r>
                    </a:p>
                  </a:txBody>
                  <a:tcPr marL="5872" marR="5872" marT="5872" marB="28184" anchor="ctr"/>
                </a:tc>
                <a:tc>
                  <a:txBody>
                    <a:bodyPr/>
                    <a:lstStyle/>
                    <a:p>
                      <a:pPr marL="0" algn="ctr" defTabSz="914400" rtl="0" eaLnBrk="1" fontAlgn="ctr" latinLnBrk="0" hangingPunct="1"/>
                      <a:r>
                        <a:rPr lang="lv-LV" sz="800" b="1" u="none" strike="noStrike" kern="1200" dirty="0">
                          <a:solidFill>
                            <a:schemeClr val="dk1"/>
                          </a:solidFill>
                          <a:effectLst/>
                          <a:latin typeface="+mn-lt"/>
                          <a:ea typeface="+mn-ea"/>
                          <a:cs typeface="+mn-cs"/>
                        </a:rPr>
                        <a:t>Garums, km</a:t>
                      </a:r>
                    </a:p>
                  </a:txBody>
                  <a:tcPr marL="5872" marR="5872" marT="5872" marB="28184" anchor="ctr"/>
                </a:tc>
                <a:tc>
                  <a:txBody>
                    <a:bodyPr/>
                    <a:lstStyle/>
                    <a:p>
                      <a:pPr marL="0" algn="ctr" defTabSz="914400" rtl="0" eaLnBrk="1" fontAlgn="ctr" latinLnBrk="0" hangingPunct="1"/>
                      <a:r>
                        <a:rPr lang="lv-LV" sz="800" b="1" u="none" strike="noStrike" kern="1200" dirty="0">
                          <a:solidFill>
                            <a:schemeClr val="dk1"/>
                          </a:solidFill>
                          <a:effectLst/>
                          <a:latin typeface="+mn-lt"/>
                          <a:ea typeface="+mn-ea"/>
                          <a:cs typeface="+mn-cs"/>
                        </a:rPr>
                        <a:t>Novads, kam nododams</a:t>
                      </a:r>
                    </a:p>
                  </a:txBody>
                  <a:tcPr marL="5872" marR="5872" marT="5872" marB="28184" anchor="ctr"/>
                </a:tc>
                <a:extLst>
                  <a:ext uri="{0D108BD9-81ED-4DB2-BD59-A6C34878D82A}">
                    <a16:rowId xmlns:a16="http://schemas.microsoft.com/office/drawing/2014/main" val="729274619"/>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V1444</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Jaunmokas–Jaunsāti    </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4,8</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478314404"/>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V1450</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Lancenieki</a:t>
                      </a:r>
                      <a:r>
                        <a:rPr lang="lv-LV" sz="800" u="none" strike="noStrike" kern="1200" dirty="0">
                          <a:solidFill>
                            <a:schemeClr val="dk1"/>
                          </a:solidFill>
                          <a:effectLst/>
                          <a:latin typeface="+mn-lt"/>
                          <a:ea typeface="+mn-ea"/>
                          <a:cs typeface="+mn-cs"/>
                        </a:rPr>
                        <a:t>–Džūkste–Lestene    </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14,6</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1081618136"/>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V1451</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Irbes–Džūkste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5,0</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2958403263"/>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V1453</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Praviņas</a:t>
                      </a:r>
                      <a:r>
                        <a:rPr lang="lv-LV" sz="800" u="none" strike="noStrike" kern="1200" dirty="0">
                          <a:solidFill>
                            <a:schemeClr val="dk1"/>
                          </a:solidFill>
                          <a:effectLst/>
                          <a:latin typeface="+mn-lt"/>
                          <a:ea typeface="+mn-ea"/>
                          <a:cs typeface="+mn-cs"/>
                        </a:rPr>
                        <a:t>–Džūkste    </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12,3</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904188467"/>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V1454</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Pičas</a:t>
                      </a:r>
                      <a:r>
                        <a:rPr lang="lv-LV" sz="800" u="none" strike="noStrike" kern="1200" dirty="0">
                          <a:solidFill>
                            <a:schemeClr val="dk1"/>
                          </a:solidFill>
                          <a:effectLst/>
                          <a:latin typeface="+mn-lt"/>
                          <a:ea typeface="+mn-ea"/>
                          <a:cs typeface="+mn-cs"/>
                        </a:rPr>
                        <a:t>–</a:t>
                      </a:r>
                      <a:r>
                        <a:rPr lang="lv-LV" sz="800" u="none" strike="noStrike" kern="1200" dirty="0" err="1">
                          <a:solidFill>
                            <a:schemeClr val="dk1"/>
                          </a:solidFill>
                          <a:effectLst/>
                          <a:latin typeface="+mn-lt"/>
                          <a:ea typeface="+mn-ea"/>
                          <a:cs typeface="+mn-cs"/>
                        </a:rPr>
                        <a:t>Praviņas</a:t>
                      </a:r>
                      <a:r>
                        <a:rPr lang="lv-LV" sz="800" u="none" strike="noStrike" kern="1200" dirty="0">
                          <a:solidFill>
                            <a:schemeClr val="dk1"/>
                          </a:solidFill>
                          <a:effectLst/>
                          <a:latin typeface="+mn-lt"/>
                          <a:ea typeface="+mn-ea"/>
                          <a:cs typeface="+mn-cs"/>
                        </a:rPr>
                        <a:t>–</a:t>
                      </a:r>
                      <a:r>
                        <a:rPr lang="lv-LV" sz="800" u="none" strike="noStrike" kern="1200" dirty="0" err="1">
                          <a:solidFill>
                            <a:schemeClr val="dk1"/>
                          </a:solidFill>
                          <a:effectLst/>
                          <a:latin typeface="+mn-lt"/>
                          <a:ea typeface="+mn-ea"/>
                          <a:cs typeface="+mn-cs"/>
                        </a:rPr>
                        <a:t>Kārtiņi</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8,5</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2069941568"/>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V1455</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Ozolpils–Degole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10,4</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26522874"/>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V1456</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Irlava–</a:t>
                      </a:r>
                      <a:r>
                        <a:rPr lang="lv-LV" sz="800" u="none" strike="noStrike" kern="1200" dirty="0" err="1">
                          <a:solidFill>
                            <a:schemeClr val="dk1"/>
                          </a:solidFill>
                          <a:effectLst/>
                          <a:latin typeface="+mn-lt"/>
                          <a:ea typeface="+mn-ea"/>
                          <a:cs typeface="+mn-cs"/>
                        </a:rPr>
                        <a:t>Mazbites</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11,7</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199056446"/>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V1458</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Jaunpils–Viesāti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12,9</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Jaunpils</a:t>
                      </a:r>
                    </a:p>
                  </a:txBody>
                  <a:tcPr marL="5872" marR="5872" marT="5872" marB="28184" anchor="ctr"/>
                </a:tc>
                <a:extLst>
                  <a:ext uri="{0D108BD9-81ED-4DB2-BD59-A6C34878D82A}">
                    <a16:rowId xmlns:a16="http://schemas.microsoft.com/office/drawing/2014/main" val="373076754"/>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V1464</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Dziļkalni</a:t>
                      </a:r>
                      <a:r>
                        <a:rPr lang="lv-LV" sz="800" u="none" strike="noStrike" kern="1200" dirty="0">
                          <a:solidFill>
                            <a:schemeClr val="dk1"/>
                          </a:solidFill>
                          <a:effectLst/>
                          <a:latin typeface="+mn-lt"/>
                          <a:ea typeface="+mn-ea"/>
                          <a:cs typeface="+mn-cs"/>
                        </a:rPr>
                        <a:t>–Pūre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6,9</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4062422177"/>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V1472</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Lapmežciems–</a:t>
                      </a:r>
                      <a:r>
                        <a:rPr lang="lv-LV" sz="800" u="none" strike="noStrike" kern="1200" dirty="0" err="1">
                          <a:solidFill>
                            <a:schemeClr val="dk1"/>
                          </a:solidFill>
                          <a:effectLst/>
                          <a:latin typeface="+mn-lt"/>
                          <a:ea typeface="+mn-ea"/>
                          <a:cs typeface="+mn-cs"/>
                        </a:rPr>
                        <a:t>Antiņciems</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5,0</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Engures</a:t>
                      </a:r>
                    </a:p>
                  </a:txBody>
                  <a:tcPr marL="5872" marR="5872" marT="5872" marB="28184" anchor="ctr"/>
                </a:tc>
                <a:extLst>
                  <a:ext uri="{0D108BD9-81ED-4DB2-BD59-A6C34878D82A}">
                    <a16:rowId xmlns:a16="http://schemas.microsoft.com/office/drawing/2014/main" val="785153123"/>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V1478</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Aizstrauši</a:t>
                      </a:r>
                      <a:r>
                        <a:rPr lang="lv-LV" sz="800" u="none" strike="noStrike" kern="1200" dirty="0">
                          <a:solidFill>
                            <a:schemeClr val="dk1"/>
                          </a:solidFill>
                          <a:effectLst/>
                          <a:latin typeface="+mn-lt"/>
                          <a:ea typeface="+mn-ea"/>
                          <a:cs typeface="+mn-cs"/>
                        </a:rPr>
                        <a:t>–Starpiņas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4,2</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Kandavas </a:t>
                      </a:r>
                    </a:p>
                  </a:txBody>
                  <a:tcPr marL="5872" marR="5872" marT="5872" marB="28184" anchor="ctr"/>
                </a:tc>
                <a:extLst>
                  <a:ext uri="{0D108BD9-81ED-4DB2-BD59-A6C34878D82A}">
                    <a16:rowId xmlns:a16="http://schemas.microsoft.com/office/drawing/2014/main" val="2921267958"/>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V1479</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Kraujas–Godiņi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2,0</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2155003751"/>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V1480</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Viljeta</a:t>
                      </a:r>
                      <a:r>
                        <a:rPr lang="lv-LV" sz="800" u="none" strike="noStrike" kern="1200" dirty="0">
                          <a:solidFill>
                            <a:schemeClr val="dk1"/>
                          </a:solidFill>
                          <a:effectLst/>
                          <a:latin typeface="+mn-lt"/>
                          <a:ea typeface="+mn-ea"/>
                          <a:cs typeface="+mn-cs"/>
                        </a:rPr>
                        <a:t>–Pūres stacija–</a:t>
                      </a:r>
                      <a:r>
                        <a:rPr lang="lv-LV" sz="800" u="none" strike="noStrike" kern="1200" dirty="0" err="1">
                          <a:solidFill>
                            <a:schemeClr val="dk1"/>
                          </a:solidFill>
                          <a:effectLst/>
                          <a:latin typeface="+mn-lt"/>
                          <a:ea typeface="+mn-ea"/>
                          <a:cs typeface="+mn-cs"/>
                        </a:rPr>
                        <a:t>Kļaviņi</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5,7</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082095107"/>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V1481</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Jaunmokas–</a:t>
                      </a:r>
                      <a:r>
                        <a:rPr lang="lv-LV" sz="800" u="none" strike="noStrike" kern="1200" dirty="0" err="1">
                          <a:solidFill>
                            <a:schemeClr val="dk1"/>
                          </a:solidFill>
                          <a:effectLst/>
                          <a:latin typeface="+mn-lt"/>
                          <a:ea typeface="+mn-ea"/>
                          <a:cs typeface="+mn-cs"/>
                        </a:rPr>
                        <a:t>Sloklejas</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3,9</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454724302"/>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V1482</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Pievedceļš Raudas pansionātam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2,5</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1536469805"/>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V1485</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Pievedceļš Ķīšu pansionātam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1,2</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3525255324"/>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V1486</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Zante–Dziru dzirnavas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4,8</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Kandavas </a:t>
                      </a:r>
                    </a:p>
                  </a:txBody>
                  <a:tcPr marL="5872" marR="5872" marT="5872" marB="28184" anchor="ctr"/>
                </a:tc>
                <a:extLst>
                  <a:ext uri="{0D108BD9-81ED-4DB2-BD59-A6C34878D82A}">
                    <a16:rowId xmlns:a16="http://schemas.microsoft.com/office/drawing/2014/main" val="3328488491"/>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V1487</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Varieba–Aizupes mežniecība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3,2</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Kandavas </a:t>
                      </a:r>
                    </a:p>
                  </a:txBody>
                  <a:tcPr marL="5872" marR="5872" marT="5872" marB="28184" anchor="ctr"/>
                </a:tc>
                <a:extLst>
                  <a:ext uri="{0D108BD9-81ED-4DB2-BD59-A6C34878D82A}">
                    <a16:rowId xmlns:a16="http://schemas.microsoft.com/office/drawing/2014/main" val="314019773"/>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V1488</a:t>
                      </a:r>
                    </a:p>
                  </a:txBody>
                  <a:tcPr marL="5872" marR="5872" marT="5872" marB="28184" anchor="ctr"/>
                </a:tc>
                <a:tc>
                  <a:txBody>
                    <a:bodyPr/>
                    <a:lstStyle/>
                    <a:p>
                      <a:pPr marL="0" algn="l" defTabSz="914400" rtl="0" eaLnBrk="1" fontAlgn="ctr" latinLnBrk="0" hangingPunct="1"/>
                      <a:r>
                        <a:rPr lang="lv-LV" sz="800" u="none" strike="noStrike" kern="1200" dirty="0">
                          <a:solidFill>
                            <a:schemeClr val="dk1"/>
                          </a:solidFill>
                          <a:effectLst/>
                          <a:latin typeface="+mn-lt"/>
                          <a:ea typeface="+mn-ea"/>
                          <a:cs typeface="+mn-cs"/>
                        </a:rPr>
                        <a:t>Sēme–Kaive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4,3</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1133268809"/>
                  </a:ext>
                </a:extLst>
              </a:tr>
              <a:tr h="248388">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V1489</a:t>
                      </a: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Brizule</a:t>
                      </a:r>
                      <a:r>
                        <a:rPr lang="lv-LV" sz="800" u="none" strike="noStrike" kern="1200" dirty="0">
                          <a:solidFill>
                            <a:schemeClr val="dk1"/>
                          </a:solidFill>
                          <a:effectLst/>
                          <a:latin typeface="+mn-lt"/>
                          <a:ea typeface="+mn-ea"/>
                          <a:cs typeface="+mn-cs"/>
                        </a:rPr>
                        <a:t>–</a:t>
                      </a:r>
                      <a:r>
                        <a:rPr lang="lv-LV" sz="800" u="none" strike="noStrike" kern="1200" dirty="0" err="1">
                          <a:solidFill>
                            <a:schemeClr val="dk1"/>
                          </a:solidFill>
                          <a:effectLst/>
                          <a:latin typeface="+mn-lt"/>
                          <a:ea typeface="+mn-ea"/>
                          <a:cs typeface="+mn-cs"/>
                        </a:rPr>
                        <a:t>Rideļi</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6,8</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Tukuma</a:t>
                      </a:r>
                    </a:p>
                  </a:txBody>
                  <a:tcPr marL="5872" marR="5872" marT="5872" marB="28184" anchor="ctr"/>
                </a:tc>
                <a:extLst>
                  <a:ext uri="{0D108BD9-81ED-4DB2-BD59-A6C34878D82A}">
                    <a16:rowId xmlns:a16="http://schemas.microsoft.com/office/drawing/2014/main" val="1013979633"/>
                  </a:ext>
                </a:extLst>
              </a:tr>
              <a:tr h="248388">
                <a:tc>
                  <a:txBody>
                    <a:bodyPr/>
                    <a:lstStyle/>
                    <a:p>
                      <a:pPr marL="0" algn="ctr" defTabSz="914400" rtl="0" eaLnBrk="1" fontAlgn="ctr" latinLnBrk="0" hangingPunct="1"/>
                      <a:endParaRPr lang="lv-LV" sz="800" u="none" strike="noStrike" kern="1200">
                        <a:solidFill>
                          <a:schemeClr val="dk1"/>
                        </a:solidFill>
                        <a:effectLst/>
                        <a:latin typeface="+mn-lt"/>
                        <a:ea typeface="+mn-ea"/>
                        <a:cs typeface="+mn-cs"/>
                      </a:endParaRPr>
                    </a:p>
                  </a:txBody>
                  <a:tcPr marL="5872" marR="5872" marT="5872" marB="28184" anchor="ctr"/>
                </a:tc>
                <a:tc>
                  <a:txBody>
                    <a:bodyPr/>
                    <a:lstStyle/>
                    <a:p>
                      <a:pPr marL="0" algn="l" defTabSz="914400" rtl="0" eaLnBrk="1" fontAlgn="ctr" latinLnBrk="0" hangingPunct="1"/>
                      <a:r>
                        <a:rPr lang="lv-LV" sz="800" u="none" strike="noStrike" kern="1200" dirty="0" err="1">
                          <a:solidFill>
                            <a:schemeClr val="dk1"/>
                          </a:solidFill>
                          <a:effectLst/>
                          <a:latin typeface="+mn-lt"/>
                          <a:ea typeface="+mn-ea"/>
                          <a:cs typeface="+mn-cs"/>
                        </a:rPr>
                        <a:t>Paralelais</a:t>
                      </a:r>
                      <a:r>
                        <a:rPr lang="lv-LV" sz="800" u="none" strike="noStrike" kern="1200" dirty="0">
                          <a:solidFill>
                            <a:schemeClr val="dk1"/>
                          </a:solidFill>
                          <a:effectLst/>
                          <a:latin typeface="+mn-lt"/>
                          <a:ea typeface="+mn-ea"/>
                          <a:cs typeface="+mn-cs"/>
                        </a:rPr>
                        <a:t> ceļš A1 </a:t>
                      </a:r>
                      <a:r>
                        <a:rPr lang="lv-LV" sz="800" u="none" strike="noStrike" kern="1200" dirty="0" err="1">
                          <a:solidFill>
                            <a:schemeClr val="dk1"/>
                          </a:solidFill>
                          <a:effectLst/>
                          <a:latin typeface="+mn-lt"/>
                          <a:ea typeface="+mn-ea"/>
                          <a:cs typeface="+mn-cs"/>
                        </a:rPr>
                        <a:t>Svētciemā</a:t>
                      </a:r>
                      <a:r>
                        <a:rPr lang="lv-LV" sz="800" u="none" strike="noStrike" kern="1200" dirty="0">
                          <a:solidFill>
                            <a:schemeClr val="dk1"/>
                          </a:solidFill>
                          <a:effectLst/>
                          <a:latin typeface="+mn-lt"/>
                          <a:ea typeface="+mn-ea"/>
                          <a:cs typeface="+mn-cs"/>
                        </a:rPr>
                        <a:t> </a:t>
                      </a:r>
                    </a:p>
                  </a:txBody>
                  <a:tcPr marL="5872" marR="5872" marT="5872" marB="28184" anchor="b"/>
                </a:tc>
                <a:tc>
                  <a:txBody>
                    <a:bodyPr/>
                    <a:lstStyle/>
                    <a:p>
                      <a:pPr marL="0" algn="ctr" defTabSz="914400" rtl="0" eaLnBrk="1" fontAlgn="ctr" latinLnBrk="0" hangingPunct="1"/>
                      <a:r>
                        <a:rPr lang="lv-LV" sz="800" u="none" strike="noStrike" kern="1200">
                          <a:solidFill>
                            <a:schemeClr val="dk1"/>
                          </a:solidFill>
                          <a:effectLst/>
                          <a:latin typeface="+mn-lt"/>
                          <a:ea typeface="+mn-ea"/>
                          <a:cs typeface="+mn-cs"/>
                        </a:rPr>
                        <a:t>3,8</a:t>
                      </a:r>
                    </a:p>
                  </a:txBody>
                  <a:tcPr marL="5872" marR="5872" marT="5872" marB="28184" anchor="b"/>
                </a:tc>
                <a:tc>
                  <a:txBody>
                    <a:bodyPr/>
                    <a:lstStyle/>
                    <a:p>
                      <a:pPr marL="0" algn="ctr" defTabSz="914400" rtl="0" eaLnBrk="1" fontAlgn="ctr" latinLnBrk="0" hangingPunct="1"/>
                      <a:r>
                        <a:rPr lang="lv-LV" sz="800" u="none" strike="noStrike" kern="1200" dirty="0">
                          <a:solidFill>
                            <a:schemeClr val="dk1"/>
                          </a:solidFill>
                          <a:effectLst/>
                          <a:latin typeface="+mn-lt"/>
                          <a:ea typeface="+mn-ea"/>
                          <a:cs typeface="+mn-cs"/>
                        </a:rPr>
                        <a:t>Salacgrīvas</a:t>
                      </a:r>
                    </a:p>
                  </a:txBody>
                  <a:tcPr marL="5872" marR="5872" marT="5872" marB="28184" anchor="ctr"/>
                </a:tc>
                <a:extLst>
                  <a:ext uri="{0D108BD9-81ED-4DB2-BD59-A6C34878D82A}">
                    <a16:rowId xmlns:a16="http://schemas.microsoft.com/office/drawing/2014/main" val="1232333823"/>
                  </a:ext>
                </a:extLst>
              </a:tr>
              <a:tr h="253298">
                <a:tc gridSpan="2">
                  <a:txBody>
                    <a:bodyPr/>
                    <a:lstStyle/>
                    <a:p>
                      <a:pPr marL="0" algn="r" defTabSz="914400" rtl="0" eaLnBrk="1" fontAlgn="ctr" latinLnBrk="0" hangingPunct="1"/>
                      <a:r>
                        <a:rPr lang="lv-LV" sz="800" b="1" u="none" strike="noStrike" kern="1200" dirty="0">
                          <a:solidFill>
                            <a:schemeClr val="dk1"/>
                          </a:solidFill>
                          <a:effectLst/>
                          <a:latin typeface="+mn-lt"/>
                          <a:ea typeface="+mn-ea"/>
                          <a:cs typeface="+mn-cs"/>
                        </a:rPr>
                        <a:t>Kopgarums:</a:t>
                      </a:r>
                    </a:p>
                  </a:txBody>
                  <a:tcPr marL="5872" marR="5872" marT="5872" marB="28184" anchor="ctr"/>
                </a:tc>
                <a:tc hMerge="1">
                  <a:txBody>
                    <a:bodyPr/>
                    <a:lstStyle/>
                    <a:p>
                      <a:endParaRPr lang="lv-LV"/>
                    </a:p>
                  </a:txBody>
                  <a:tcPr/>
                </a:tc>
                <a:tc>
                  <a:txBody>
                    <a:bodyPr/>
                    <a:lstStyle/>
                    <a:p>
                      <a:pPr marL="0" algn="ctr" defTabSz="914400" rtl="0" eaLnBrk="1" fontAlgn="ctr" latinLnBrk="0" hangingPunct="1"/>
                      <a:r>
                        <a:rPr lang="lv-LV" sz="800" b="1" u="none" strike="noStrike" kern="1200" dirty="0">
                          <a:solidFill>
                            <a:schemeClr val="dk1"/>
                          </a:solidFill>
                          <a:effectLst/>
                          <a:latin typeface="+mn-lt"/>
                          <a:ea typeface="+mn-ea"/>
                          <a:cs typeface="+mn-cs"/>
                        </a:rPr>
                        <a:t>563</a:t>
                      </a:r>
                    </a:p>
                  </a:txBody>
                  <a:tcPr marL="5872" marR="5872" marT="5872" marB="28184" anchor="ctr"/>
                </a:tc>
                <a:tc>
                  <a:txBody>
                    <a:bodyPr/>
                    <a:lstStyle/>
                    <a:p>
                      <a:pPr marL="0" algn="ctr" defTabSz="914400" rtl="0" eaLnBrk="1" fontAlgn="ctr" latinLnBrk="0" hangingPunct="1"/>
                      <a:endParaRPr lang="lv-LV" sz="800" u="none" strike="noStrike" kern="1200" dirty="0">
                        <a:solidFill>
                          <a:schemeClr val="dk1"/>
                        </a:solidFill>
                        <a:effectLst/>
                        <a:latin typeface="+mn-lt"/>
                        <a:ea typeface="+mn-ea"/>
                        <a:cs typeface="+mn-cs"/>
                      </a:endParaRPr>
                    </a:p>
                  </a:txBody>
                  <a:tcPr marL="5872" marR="5872" marT="5872" marB="28184" anchor="b"/>
                </a:tc>
                <a:extLst>
                  <a:ext uri="{0D108BD9-81ED-4DB2-BD59-A6C34878D82A}">
                    <a16:rowId xmlns:a16="http://schemas.microsoft.com/office/drawing/2014/main" val="3133614533"/>
                  </a:ext>
                </a:extLst>
              </a:tr>
            </a:tbl>
          </a:graphicData>
        </a:graphic>
      </p:graphicFrame>
      <p:graphicFrame>
        <p:nvGraphicFramePr>
          <p:cNvPr id="4" name="Tabula 3">
            <a:extLst>
              <a:ext uri="{FF2B5EF4-FFF2-40B4-BE49-F238E27FC236}">
                <a16:creationId xmlns:a16="http://schemas.microsoft.com/office/drawing/2014/main" id="{138DD4BB-4597-46E1-9D2D-E0E3D97F76DC}"/>
              </a:ext>
            </a:extLst>
          </p:cNvPr>
          <p:cNvGraphicFramePr>
            <a:graphicFrameLocks noGrp="1"/>
          </p:cNvGraphicFramePr>
          <p:nvPr>
            <p:extLst>
              <p:ext uri="{D42A27DB-BD31-4B8C-83A1-F6EECF244321}">
                <p14:modId xmlns:p14="http://schemas.microsoft.com/office/powerpoint/2010/main" val="3527602311"/>
              </p:ext>
            </p:extLst>
          </p:nvPr>
        </p:nvGraphicFramePr>
        <p:xfrm>
          <a:off x="467544" y="404664"/>
          <a:ext cx="4032447" cy="5904664"/>
        </p:xfrm>
        <a:graphic>
          <a:graphicData uri="http://schemas.openxmlformats.org/drawingml/2006/table">
            <a:tbl>
              <a:tblPr>
                <a:tableStyleId>{5C22544A-7EE6-4342-B048-85BDC9FD1C3A}</a:tableStyleId>
              </a:tblPr>
              <a:tblGrid>
                <a:gridCol w="431720">
                  <a:extLst>
                    <a:ext uri="{9D8B030D-6E8A-4147-A177-3AD203B41FA5}">
                      <a16:colId xmlns:a16="http://schemas.microsoft.com/office/drawing/2014/main" val="302240269"/>
                    </a:ext>
                  </a:extLst>
                </a:gridCol>
                <a:gridCol w="2278010">
                  <a:extLst>
                    <a:ext uri="{9D8B030D-6E8A-4147-A177-3AD203B41FA5}">
                      <a16:colId xmlns:a16="http://schemas.microsoft.com/office/drawing/2014/main" val="1686365670"/>
                    </a:ext>
                  </a:extLst>
                </a:gridCol>
                <a:gridCol w="486834">
                  <a:extLst>
                    <a:ext uri="{9D8B030D-6E8A-4147-A177-3AD203B41FA5}">
                      <a16:colId xmlns:a16="http://schemas.microsoft.com/office/drawing/2014/main" val="4080999652"/>
                    </a:ext>
                  </a:extLst>
                </a:gridCol>
                <a:gridCol w="835883">
                  <a:extLst>
                    <a:ext uri="{9D8B030D-6E8A-4147-A177-3AD203B41FA5}">
                      <a16:colId xmlns:a16="http://schemas.microsoft.com/office/drawing/2014/main" val="132102025"/>
                    </a:ext>
                  </a:extLst>
                </a:gridCol>
              </a:tblGrid>
              <a:tr h="326944">
                <a:tc>
                  <a:txBody>
                    <a:bodyPr/>
                    <a:lstStyle/>
                    <a:p>
                      <a:pPr algn="ctr" fontAlgn="ctr"/>
                      <a:r>
                        <a:rPr lang="lv-LV" sz="800" b="1" u="none" strike="noStrike" dirty="0">
                          <a:effectLst/>
                        </a:rPr>
                        <a:t>Autoceļa numurs</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Autoceļa nosaukums</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Garums, km</a:t>
                      </a:r>
                      <a:endParaRPr lang="lv-LV" sz="800" b="1" i="0" u="none" strike="noStrike" dirty="0">
                        <a:solidFill>
                          <a:srgbClr val="000000"/>
                        </a:solidFill>
                        <a:effectLst/>
                        <a:latin typeface="Calibri" panose="020F0502020204030204" pitchFamily="34" charset="0"/>
                      </a:endParaRPr>
                    </a:p>
                  </a:txBody>
                  <a:tcPr marL="4392" marR="4392" marT="4392" marB="21083" anchor="ctr"/>
                </a:tc>
                <a:tc>
                  <a:txBody>
                    <a:bodyPr/>
                    <a:lstStyle/>
                    <a:p>
                      <a:pPr algn="ctr" fontAlgn="ctr"/>
                      <a:r>
                        <a:rPr lang="lv-LV" sz="800" b="1" u="none" strike="noStrike" dirty="0">
                          <a:effectLst/>
                        </a:rPr>
                        <a:t>Novads, kam nododams</a:t>
                      </a:r>
                      <a:endParaRPr lang="lv-LV" sz="800" b="1"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92609356"/>
                  </a:ext>
                </a:extLst>
              </a:tr>
              <a:tr h="185924">
                <a:tc>
                  <a:txBody>
                    <a:bodyPr/>
                    <a:lstStyle/>
                    <a:p>
                      <a:pPr algn="ctr" fontAlgn="ctr"/>
                      <a:r>
                        <a:rPr lang="lv-LV" sz="800" u="none" strike="noStrike">
                          <a:effectLst/>
                        </a:rPr>
                        <a:t>V147</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Liepiņas–Pociema stacija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2,2</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Limbažu</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730867584"/>
                  </a:ext>
                </a:extLst>
              </a:tr>
              <a:tr h="185924">
                <a:tc>
                  <a:txBody>
                    <a:bodyPr/>
                    <a:lstStyle/>
                    <a:p>
                      <a:pPr algn="ctr" fontAlgn="ctr"/>
                      <a:r>
                        <a:rPr lang="lv-LV" sz="800" u="none" strike="noStrike">
                          <a:effectLst/>
                        </a:rPr>
                        <a:t>V148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Vējiņi–</a:t>
                      </a:r>
                      <a:r>
                        <a:rPr lang="lv-LV" sz="800" u="none" strike="noStrike" dirty="0" err="1">
                          <a:effectLst/>
                        </a:rPr>
                        <a:t>Iesalkāja</a:t>
                      </a:r>
                      <a:r>
                        <a:rPr lang="lv-LV" sz="800" u="none" strike="noStrike" dirty="0">
                          <a:effectLst/>
                        </a:rPr>
                        <a:t>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6,3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Limbažu</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756832354"/>
                  </a:ext>
                </a:extLst>
              </a:tr>
              <a:tr h="185924">
                <a:tc>
                  <a:txBody>
                    <a:bodyPr/>
                    <a:lstStyle/>
                    <a:p>
                      <a:pPr algn="ctr" fontAlgn="ctr"/>
                      <a:r>
                        <a:rPr lang="lv-LV" sz="800" u="none" strike="noStrike">
                          <a:effectLst/>
                        </a:rPr>
                        <a:t>V149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err="1">
                          <a:effectLst/>
                        </a:rPr>
                        <a:t>Paldaži</a:t>
                      </a:r>
                      <a:r>
                        <a:rPr lang="lv-LV" sz="800" u="none" strike="noStrike" dirty="0">
                          <a:effectLst/>
                        </a:rPr>
                        <a:t>–Lielezera stacija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0,7</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Limbažu</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604513814"/>
                  </a:ext>
                </a:extLst>
              </a:tr>
              <a:tr h="185924">
                <a:tc>
                  <a:txBody>
                    <a:bodyPr/>
                    <a:lstStyle/>
                    <a:p>
                      <a:pPr algn="ctr" fontAlgn="ctr"/>
                      <a:r>
                        <a:rPr lang="lv-LV" sz="800" u="none" strike="noStrike">
                          <a:effectLst/>
                        </a:rPr>
                        <a:t>V150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err="1">
                          <a:effectLst/>
                        </a:rPr>
                        <a:t>Dzirnieki</a:t>
                      </a:r>
                      <a:r>
                        <a:rPr lang="lv-LV" sz="800" u="none" strike="noStrike" dirty="0">
                          <a:effectLst/>
                        </a:rPr>
                        <a:t>–Vanagi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4,5</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Krimuldas</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090005370"/>
                  </a:ext>
                </a:extLst>
              </a:tr>
              <a:tr h="185924">
                <a:tc>
                  <a:txBody>
                    <a:bodyPr/>
                    <a:lstStyle/>
                    <a:p>
                      <a:pPr algn="ctr" fontAlgn="ctr"/>
                      <a:r>
                        <a:rPr lang="lv-LV" sz="800" u="none" strike="noStrike">
                          <a:effectLst/>
                        </a:rPr>
                        <a:t>V151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Upītes–Vitrupe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5,2</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Limbažu</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836574950"/>
                  </a:ext>
                </a:extLst>
              </a:tr>
              <a:tr h="185924">
                <a:tc>
                  <a:txBody>
                    <a:bodyPr/>
                    <a:lstStyle/>
                    <a:p>
                      <a:pPr algn="ctr" fontAlgn="ctr"/>
                      <a:r>
                        <a:rPr lang="lv-LV" sz="800" u="none" strike="noStrike">
                          <a:effectLst/>
                        </a:rPr>
                        <a:t>V152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Korģenei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2,3</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Salacgrīvas</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014956056"/>
                  </a:ext>
                </a:extLst>
              </a:tr>
              <a:tr h="185924">
                <a:tc>
                  <a:txBody>
                    <a:bodyPr/>
                    <a:lstStyle/>
                    <a:p>
                      <a:pPr algn="ctr" fontAlgn="ctr"/>
                      <a:r>
                        <a:rPr lang="lv-LV" sz="800" u="none" strike="noStrike">
                          <a:effectLst/>
                        </a:rPr>
                        <a:t>V318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a:effectLst/>
                        </a:rPr>
                        <a:t>Eglaine–More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3,0</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a:effectLst/>
                        </a:rPr>
                        <a:t>Siguldas</a:t>
                      </a:r>
                      <a:endParaRPr lang="lv-LV" sz="800" b="0" i="0" u="none" strike="noStrike">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14897880"/>
                  </a:ext>
                </a:extLst>
              </a:tr>
              <a:tr h="185924">
                <a:tc>
                  <a:txBody>
                    <a:bodyPr/>
                    <a:lstStyle/>
                    <a:p>
                      <a:pPr algn="ctr" fontAlgn="ctr"/>
                      <a:r>
                        <a:rPr lang="lv-LV" sz="800" u="none" strike="noStrike" dirty="0">
                          <a:effectLst/>
                        </a:rPr>
                        <a:t>V319</a:t>
                      </a:r>
                      <a:endParaRPr lang="lv-LV" sz="800" b="0" i="0" u="none" strike="noStrike" dirty="0">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err="1">
                          <a:effectLst/>
                        </a:rPr>
                        <a:t>Peļņi</a:t>
                      </a:r>
                      <a:r>
                        <a:rPr lang="lv-LV" sz="800" u="none" strike="noStrike" dirty="0">
                          <a:effectLst/>
                        </a:rPr>
                        <a:t>–More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dirty="0">
                          <a:effectLst/>
                        </a:rPr>
                        <a:t>5,6</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Siguldas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466864017"/>
                  </a:ext>
                </a:extLst>
              </a:tr>
              <a:tr h="185924">
                <a:tc>
                  <a:txBody>
                    <a:bodyPr/>
                    <a:lstStyle/>
                    <a:p>
                      <a:pPr algn="ctr" fontAlgn="ctr"/>
                      <a:r>
                        <a:rPr lang="lv-LV" sz="800" u="none" strike="noStrike">
                          <a:effectLst/>
                        </a:rPr>
                        <a:t>V966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Turkalne–Tīnūži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9,6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Ikšķiles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029764859"/>
                  </a:ext>
                </a:extLst>
              </a:tr>
              <a:tr h="185924">
                <a:tc>
                  <a:txBody>
                    <a:bodyPr/>
                    <a:lstStyle/>
                    <a:p>
                      <a:pPr algn="ctr" fontAlgn="ctr"/>
                      <a:r>
                        <a:rPr lang="lv-LV" sz="800" u="none" strike="noStrike">
                          <a:effectLst/>
                        </a:rPr>
                        <a:t>V970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Krodzinieki–Laubere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9,4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794212179"/>
                  </a:ext>
                </a:extLst>
              </a:tr>
              <a:tr h="185924">
                <a:tc>
                  <a:txBody>
                    <a:bodyPr/>
                    <a:lstStyle/>
                    <a:p>
                      <a:pPr algn="ctr" fontAlgn="ctr"/>
                      <a:r>
                        <a:rPr lang="lv-LV" sz="800" u="none" strike="noStrike">
                          <a:effectLst/>
                        </a:rPr>
                        <a:t>V973</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Cebēni–Lēdmane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6,1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Lielvārdes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581832519"/>
                  </a:ext>
                </a:extLst>
              </a:tr>
              <a:tr h="185924">
                <a:tc>
                  <a:txBody>
                    <a:bodyPr/>
                    <a:lstStyle/>
                    <a:p>
                      <a:pPr algn="ctr" fontAlgn="ctr"/>
                      <a:r>
                        <a:rPr lang="lv-LV" sz="800" u="none" strike="noStrike">
                          <a:effectLst/>
                        </a:rPr>
                        <a:t>V975</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Ķeipenes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714877668"/>
                  </a:ext>
                </a:extLst>
              </a:tr>
              <a:tr h="185924">
                <a:tc>
                  <a:txBody>
                    <a:bodyPr/>
                    <a:lstStyle/>
                    <a:p>
                      <a:pPr algn="ctr" fontAlgn="ctr"/>
                      <a:r>
                        <a:rPr lang="lv-LV" sz="800" u="none" strike="noStrike">
                          <a:effectLst/>
                        </a:rPr>
                        <a:t>V976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Ķeipene–Caunes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8,9</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996350461"/>
                  </a:ext>
                </a:extLst>
              </a:tr>
              <a:tr h="185924">
                <a:tc>
                  <a:txBody>
                    <a:bodyPr/>
                    <a:lstStyle/>
                    <a:p>
                      <a:pPr algn="ctr" fontAlgn="ctr"/>
                      <a:r>
                        <a:rPr lang="lv-LV" sz="800" u="none" strike="noStrike">
                          <a:effectLst/>
                        </a:rPr>
                        <a:t>V978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Gobas stacija–Lāčplēša stacija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Ķeguma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4012996287"/>
                  </a:ext>
                </a:extLst>
              </a:tr>
              <a:tr h="185924">
                <a:tc>
                  <a:txBody>
                    <a:bodyPr/>
                    <a:lstStyle/>
                    <a:p>
                      <a:pPr algn="ctr" fontAlgn="ctr"/>
                      <a:r>
                        <a:rPr lang="lv-LV" sz="800" u="none" strike="noStrike">
                          <a:effectLst/>
                        </a:rPr>
                        <a:t>V981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Tomes zivju audzētavai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1,7</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Ķeguma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298210339"/>
                  </a:ext>
                </a:extLst>
              </a:tr>
              <a:tr h="185924">
                <a:tc>
                  <a:txBody>
                    <a:bodyPr/>
                    <a:lstStyle/>
                    <a:p>
                      <a:pPr algn="ctr" fontAlgn="ctr"/>
                      <a:r>
                        <a:rPr lang="lv-LV" sz="800" u="none" strike="noStrike">
                          <a:effectLst/>
                        </a:rPr>
                        <a:t>V982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err="1">
                          <a:effectLst/>
                        </a:rPr>
                        <a:t>Ciemupe</a:t>
                      </a:r>
                      <a:r>
                        <a:rPr lang="lv-LV" sz="800" u="none" strike="noStrike" dirty="0">
                          <a:effectLst/>
                        </a:rPr>
                        <a:t>–Ogresgals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4,1</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834317116"/>
                  </a:ext>
                </a:extLst>
              </a:tr>
              <a:tr h="185924">
                <a:tc>
                  <a:txBody>
                    <a:bodyPr/>
                    <a:lstStyle/>
                    <a:p>
                      <a:pPr algn="ctr" fontAlgn="ctr"/>
                      <a:r>
                        <a:rPr lang="lv-LV" sz="800" u="none" strike="noStrike">
                          <a:effectLst/>
                        </a:rPr>
                        <a:t>V983</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Kastrānes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2,9</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927015100"/>
                  </a:ext>
                </a:extLst>
              </a:tr>
              <a:tr h="185924">
                <a:tc>
                  <a:txBody>
                    <a:bodyPr/>
                    <a:lstStyle/>
                    <a:p>
                      <a:pPr algn="ctr" fontAlgn="ctr"/>
                      <a:r>
                        <a:rPr lang="lv-LV" sz="800" u="none" strike="noStrike">
                          <a:effectLst/>
                        </a:rPr>
                        <a:t>V984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Vatrānes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0,2</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939122798"/>
                  </a:ext>
                </a:extLst>
              </a:tr>
              <a:tr h="185924">
                <a:tc>
                  <a:txBody>
                    <a:bodyPr/>
                    <a:lstStyle/>
                    <a:p>
                      <a:pPr algn="ctr" fontAlgn="ctr"/>
                      <a:r>
                        <a:rPr lang="lv-LV" sz="800" u="none" strike="noStrike">
                          <a:effectLst/>
                        </a:rPr>
                        <a:t>V985</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Kaibala–Annas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5,7</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Lielvārdes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09599314"/>
                  </a:ext>
                </a:extLst>
              </a:tr>
              <a:tr h="185924">
                <a:tc>
                  <a:txBody>
                    <a:bodyPr/>
                    <a:lstStyle/>
                    <a:p>
                      <a:pPr algn="ctr" fontAlgn="ctr"/>
                      <a:r>
                        <a:rPr lang="lv-LV" sz="800" u="none" strike="noStrike">
                          <a:effectLst/>
                        </a:rPr>
                        <a:t>V986</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Kaibalas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0,5</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Lielvārdes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332460479"/>
                  </a:ext>
                </a:extLst>
              </a:tr>
              <a:tr h="185924">
                <a:tc>
                  <a:txBody>
                    <a:bodyPr/>
                    <a:lstStyle/>
                    <a:p>
                      <a:pPr algn="ctr" fontAlgn="ctr"/>
                      <a:r>
                        <a:rPr lang="lv-LV" sz="800" u="none" strike="noStrike">
                          <a:effectLst/>
                        </a:rPr>
                        <a:t>V987</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Jumpravas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Lielvārdes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079653651"/>
                  </a:ext>
                </a:extLst>
              </a:tr>
              <a:tr h="185924">
                <a:tc>
                  <a:txBody>
                    <a:bodyPr/>
                    <a:lstStyle/>
                    <a:p>
                      <a:pPr algn="ctr" fontAlgn="ctr"/>
                      <a:r>
                        <a:rPr lang="lv-LV" sz="800" u="none" strike="noStrike">
                          <a:effectLst/>
                        </a:rPr>
                        <a:t>V989</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dirty="0" err="1">
                          <a:effectLst/>
                        </a:rPr>
                        <a:t>Lakstene</a:t>
                      </a:r>
                      <a:r>
                        <a:rPr lang="lv-LV" sz="800" u="none" strike="noStrike" dirty="0">
                          <a:effectLst/>
                        </a:rPr>
                        <a:t>–</a:t>
                      </a:r>
                      <a:r>
                        <a:rPr lang="lv-LV" sz="800" u="none" strike="noStrike" dirty="0" err="1">
                          <a:effectLst/>
                        </a:rPr>
                        <a:t>Sauskāji</a:t>
                      </a:r>
                      <a:r>
                        <a:rPr lang="lv-LV" sz="800" u="none" strike="noStrike" dirty="0">
                          <a:effectLst/>
                        </a:rPr>
                        <a:t>    </a:t>
                      </a:r>
                      <a:endParaRPr lang="lv-LV" sz="800" b="0" i="0" u="none" strike="noStrike" dirty="0">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570858841"/>
                  </a:ext>
                </a:extLst>
              </a:tr>
              <a:tr h="185924">
                <a:tc>
                  <a:txBody>
                    <a:bodyPr/>
                    <a:lstStyle/>
                    <a:p>
                      <a:pPr algn="ctr" fontAlgn="ctr"/>
                      <a:r>
                        <a:rPr lang="lv-LV" sz="800" u="none" strike="noStrike">
                          <a:effectLst/>
                        </a:rPr>
                        <a:t>V990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Taurupes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1,5</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52748227"/>
                  </a:ext>
                </a:extLst>
              </a:tr>
              <a:tr h="185924">
                <a:tc>
                  <a:txBody>
                    <a:bodyPr/>
                    <a:lstStyle/>
                    <a:p>
                      <a:pPr algn="ctr" fontAlgn="ctr"/>
                      <a:r>
                        <a:rPr lang="lv-LV" sz="800" u="none" strike="noStrike">
                          <a:effectLst/>
                        </a:rPr>
                        <a:t>V991</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Mazozoli–Vecogre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5,3</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412665910"/>
                  </a:ext>
                </a:extLst>
              </a:tr>
              <a:tr h="185924">
                <a:tc>
                  <a:txBody>
                    <a:bodyPr/>
                    <a:lstStyle/>
                    <a:p>
                      <a:pPr algn="ctr" fontAlgn="ctr"/>
                      <a:r>
                        <a:rPr lang="lv-LV" sz="800" u="none" strike="noStrike">
                          <a:effectLst/>
                        </a:rPr>
                        <a:t>V992</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Baltavas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0,6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892152231"/>
                  </a:ext>
                </a:extLst>
              </a:tr>
              <a:tr h="185924">
                <a:tc>
                  <a:txBody>
                    <a:bodyPr/>
                    <a:lstStyle/>
                    <a:p>
                      <a:pPr algn="ctr" fontAlgn="ctr"/>
                      <a:r>
                        <a:rPr lang="lv-LV" sz="800" u="none" strike="noStrike">
                          <a:effectLst/>
                        </a:rPr>
                        <a:t>V994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Enkurnieki–Lāčplēsis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10,5</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Ķeguma</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218358030"/>
                  </a:ext>
                </a:extLst>
              </a:tr>
              <a:tr h="185924">
                <a:tc>
                  <a:txBody>
                    <a:bodyPr/>
                    <a:lstStyle/>
                    <a:p>
                      <a:pPr algn="ctr" fontAlgn="ctr"/>
                      <a:r>
                        <a:rPr lang="lv-LV" sz="800" u="none" strike="noStrike">
                          <a:effectLst/>
                        </a:rPr>
                        <a:t>V997</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Plātere–Lakstene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5,6</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Ogres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834213299"/>
                  </a:ext>
                </a:extLst>
              </a:tr>
              <a:tr h="185924">
                <a:tc>
                  <a:txBody>
                    <a:bodyPr/>
                    <a:lstStyle/>
                    <a:p>
                      <a:pPr algn="ctr" fontAlgn="ctr"/>
                      <a:r>
                        <a:rPr lang="lv-LV" sz="800" u="none" strike="noStrike">
                          <a:effectLst/>
                        </a:rPr>
                        <a:t>V1088</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Klīves karjeram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4,0</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Olaines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3655785271"/>
                  </a:ext>
                </a:extLst>
              </a:tr>
              <a:tr h="185924">
                <a:tc>
                  <a:txBody>
                    <a:bodyPr/>
                    <a:lstStyle/>
                    <a:p>
                      <a:pPr algn="ctr" fontAlgn="ctr"/>
                      <a:r>
                        <a:rPr lang="lv-LV" sz="800" u="none" strike="noStrike">
                          <a:effectLst/>
                        </a:rPr>
                        <a:t>V1100</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Biksti–Lielūži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3,7</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Jaunpils</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1274019738"/>
                  </a:ext>
                </a:extLst>
              </a:tr>
              <a:tr h="185924">
                <a:tc>
                  <a:txBody>
                    <a:bodyPr/>
                    <a:lstStyle/>
                    <a:p>
                      <a:pPr algn="ctr" fontAlgn="ctr"/>
                      <a:r>
                        <a:rPr lang="lv-LV" sz="800" u="none" strike="noStrike">
                          <a:effectLst/>
                        </a:rPr>
                        <a:t>V1434</a:t>
                      </a:r>
                      <a:endParaRPr lang="lv-LV" sz="800" b="0" i="0" u="none" strike="noStrike">
                        <a:solidFill>
                          <a:srgbClr val="000000"/>
                        </a:solidFill>
                        <a:effectLst/>
                        <a:latin typeface="Calibri" panose="020F0502020204030204" pitchFamily="34" charset="0"/>
                      </a:endParaRPr>
                    </a:p>
                  </a:txBody>
                  <a:tcPr marL="4392" marR="4392" marT="4392" marB="21083" anchor="ctr"/>
                </a:tc>
                <a:tc>
                  <a:txBody>
                    <a:bodyPr/>
                    <a:lstStyle/>
                    <a:p>
                      <a:pPr algn="l" fontAlgn="b"/>
                      <a:r>
                        <a:rPr lang="lv-LV" sz="800" u="none" strike="noStrike">
                          <a:effectLst/>
                        </a:rPr>
                        <a:t>Pievedceļš Kandavas stacijai  </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b"/>
                      <a:r>
                        <a:rPr lang="lv-LV" sz="800" u="none" strike="noStrike">
                          <a:effectLst/>
                        </a:rPr>
                        <a:t>2,4</a:t>
                      </a:r>
                      <a:endParaRPr lang="lv-LV" sz="800" b="0" i="0" u="none" strike="noStrike">
                        <a:solidFill>
                          <a:srgbClr val="000000"/>
                        </a:solidFill>
                        <a:effectLst/>
                        <a:latin typeface="Calibri" panose="020F0502020204030204" pitchFamily="34" charset="0"/>
                      </a:endParaRPr>
                    </a:p>
                  </a:txBody>
                  <a:tcPr marL="4392" marR="4392" marT="4392" marB="21083" anchor="b"/>
                </a:tc>
                <a:tc>
                  <a:txBody>
                    <a:bodyPr/>
                    <a:lstStyle/>
                    <a:p>
                      <a:pPr algn="ctr" fontAlgn="ctr"/>
                      <a:r>
                        <a:rPr lang="lv-LV" sz="800" u="none" strike="noStrike" dirty="0">
                          <a:effectLst/>
                        </a:rPr>
                        <a:t>Kandavas </a:t>
                      </a:r>
                      <a:endParaRPr lang="lv-LV" sz="800" b="0" i="0" u="none" strike="noStrike" dirty="0">
                        <a:solidFill>
                          <a:srgbClr val="000000"/>
                        </a:solidFill>
                        <a:effectLst/>
                        <a:latin typeface="Calibri" panose="020F0502020204030204" pitchFamily="34" charset="0"/>
                      </a:endParaRPr>
                    </a:p>
                  </a:txBody>
                  <a:tcPr marL="4392" marR="4392" marT="4392" marB="21083" anchor="ctr"/>
                </a:tc>
                <a:extLst>
                  <a:ext uri="{0D108BD9-81ED-4DB2-BD59-A6C34878D82A}">
                    <a16:rowId xmlns:a16="http://schemas.microsoft.com/office/drawing/2014/main" val="2870583086"/>
                  </a:ext>
                </a:extLst>
              </a:tr>
            </a:tbl>
          </a:graphicData>
        </a:graphic>
      </p:graphicFrame>
    </p:spTree>
    <p:extLst>
      <p:ext uri="{BB962C8B-B14F-4D97-AF65-F5344CB8AC3E}">
        <p14:creationId xmlns:p14="http://schemas.microsoft.com/office/powerpoint/2010/main" val="540164568"/>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BFCD3C-7838-4814-95A2-E23350464867}"/>
              </a:ext>
            </a:extLst>
          </p:cNvPr>
          <p:cNvSpPr>
            <a:spLocks noGrp="1"/>
          </p:cNvSpPr>
          <p:nvPr>
            <p:ph type="title"/>
          </p:nvPr>
        </p:nvSpPr>
        <p:spPr>
          <a:xfrm>
            <a:off x="762000" y="548680"/>
            <a:ext cx="8077200" cy="1296144"/>
          </a:xfrm>
        </p:spPr>
        <p:txBody>
          <a:bodyPr/>
          <a:lstStyle/>
          <a:p>
            <a:pPr algn="ctr"/>
            <a:r>
              <a:rPr lang="lv-LV" sz="3600" dirty="0"/>
              <a:t>Valsts vietējie autoceļi Rīgas plānošanas reģionā pēc seguma veida</a:t>
            </a:r>
          </a:p>
        </p:txBody>
      </p:sp>
      <p:graphicFrame>
        <p:nvGraphicFramePr>
          <p:cNvPr id="3" name="Tabula 2">
            <a:extLst>
              <a:ext uri="{FF2B5EF4-FFF2-40B4-BE49-F238E27FC236}">
                <a16:creationId xmlns:a16="http://schemas.microsoft.com/office/drawing/2014/main" id="{6E502BB9-CC83-44BC-863E-38A89650150C}"/>
              </a:ext>
            </a:extLst>
          </p:cNvPr>
          <p:cNvGraphicFramePr>
            <a:graphicFrameLocks noGrp="1"/>
          </p:cNvGraphicFramePr>
          <p:nvPr>
            <p:extLst>
              <p:ext uri="{D42A27DB-BD31-4B8C-83A1-F6EECF244321}">
                <p14:modId xmlns:p14="http://schemas.microsoft.com/office/powerpoint/2010/main" val="2107756134"/>
              </p:ext>
            </p:extLst>
          </p:nvPr>
        </p:nvGraphicFramePr>
        <p:xfrm>
          <a:off x="1907704" y="2294874"/>
          <a:ext cx="4824536" cy="2358264"/>
        </p:xfrm>
        <a:graphic>
          <a:graphicData uri="http://schemas.openxmlformats.org/drawingml/2006/table">
            <a:tbl>
              <a:tblPr>
                <a:tableStyleId>{5C22544A-7EE6-4342-B048-85BDC9FD1C3A}</a:tableStyleId>
              </a:tblPr>
              <a:tblGrid>
                <a:gridCol w="3654443">
                  <a:extLst>
                    <a:ext uri="{9D8B030D-6E8A-4147-A177-3AD203B41FA5}">
                      <a16:colId xmlns:a16="http://schemas.microsoft.com/office/drawing/2014/main" val="2435438283"/>
                    </a:ext>
                  </a:extLst>
                </a:gridCol>
                <a:gridCol w="1170093">
                  <a:extLst>
                    <a:ext uri="{9D8B030D-6E8A-4147-A177-3AD203B41FA5}">
                      <a16:colId xmlns:a16="http://schemas.microsoft.com/office/drawing/2014/main" val="1616721664"/>
                    </a:ext>
                  </a:extLst>
                </a:gridCol>
              </a:tblGrid>
              <a:tr h="589566">
                <a:tc>
                  <a:txBody>
                    <a:bodyPr/>
                    <a:lstStyle/>
                    <a:p>
                      <a:pPr algn="ctr" fontAlgn="ctr"/>
                      <a:r>
                        <a:rPr lang="lv-LV" sz="2400" u="none" strike="noStrike" dirty="0">
                          <a:effectLst/>
                          <a:latin typeface="Arial" panose="020B0604020202020204" pitchFamily="34" charset="0"/>
                          <a:cs typeface="Arial" panose="020B0604020202020204" pitchFamily="34" charset="0"/>
                        </a:rPr>
                        <a:t>Seguma veids</a:t>
                      </a:r>
                      <a:endParaRPr lang="lv-LV" sz="24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tc>
                <a:tc>
                  <a:txBody>
                    <a:bodyPr/>
                    <a:lstStyle/>
                    <a:p>
                      <a:pPr algn="ctr" fontAlgn="ctr"/>
                      <a:r>
                        <a:rPr lang="lv-LV" sz="2400" u="none" strike="noStrike" dirty="0">
                          <a:effectLst/>
                          <a:latin typeface="Arial" panose="020B0604020202020204" pitchFamily="34" charset="0"/>
                          <a:cs typeface="Arial" panose="020B0604020202020204" pitchFamily="34" charset="0"/>
                        </a:rPr>
                        <a:t>Garums</a:t>
                      </a:r>
                      <a:endParaRPr lang="lv-LV" sz="24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tc>
                <a:extLst>
                  <a:ext uri="{0D108BD9-81ED-4DB2-BD59-A6C34878D82A}">
                    <a16:rowId xmlns:a16="http://schemas.microsoft.com/office/drawing/2014/main" val="260983419"/>
                  </a:ext>
                </a:extLst>
              </a:tr>
              <a:tr h="589566">
                <a:tc>
                  <a:txBody>
                    <a:bodyPr/>
                    <a:lstStyle/>
                    <a:p>
                      <a:pPr algn="l" fontAlgn="b"/>
                      <a:r>
                        <a:rPr lang="lv-LV" sz="2400" u="none" strike="noStrike">
                          <a:effectLst/>
                        </a:rPr>
                        <a:t>Grants segums</a:t>
                      </a:r>
                      <a:endParaRPr lang="lv-LV" sz="2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lv-LV" sz="2400" b="0" i="0" u="none" strike="noStrike" dirty="0">
                          <a:solidFill>
                            <a:srgbClr val="000000"/>
                          </a:solidFill>
                          <a:effectLst/>
                          <a:latin typeface="Calibri" panose="020F0502020204030204" pitchFamily="34" charset="0"/>
                        </a:rPr>
                        <a:t>1330</a:t>
                      </a:r>
                    </a:p>
                  </a:txBody>
                  <a:tcPr marL="7144" marR="7144" marT="7144" marB="0" anchor="b"/>
                </a:tc>
                <a:extLst>
                  <a:ext uri="{0D108BD9-81ED-4DB2-BD59-A6C34878D82A}">
                    <a16:rowId xmlns:a16="http://schemas.microsoft.com/office/drawing/2014/main" val="2871963030"/>
                  </a:ext>
                </a:extLst>
              </a:tr>
              <a:tr h="589566">
                <a:tc>
                  <a:txBody>
                    <a:bodyPr/>
                    <a:lstStyle/>
                    <a:p>
                      <a:pPr algn="l" fontAlgn="b"/>
                      <a:r>
                        <a:rPr lang="lv-LV" sz="2400" u="none" strike="noStrike" dirty="0">
                          <a:effectLst/>
                        </a:rPr>
                        <a:t>Melnais segums</a:t>
                      </a:r>
                      <a:endParaRPr lang="lv-LV" sz="2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lv-LV" sz="2400" b="0" i="0" u="none" strike="noStrike" dirty="0">
                          <a:solidFill>
                            <a:srgbClr val="000000"/>
                          </a:solidFill>
                          <a:effectLst/>
                          <a:latin typeface="Calibri" panose="020F0502020204030204" pitchFamily="34" charset="0"/>
                        </a:rPr>
                        <a:t>553</a:t>
                      </a:r>
                    </a:p>
                  </a:txBody>
                  <a:tcPr marL="7144" marR="7144" marT="7144" marB="0" anchor="b"/>
                </a:tc>
                <a:extLst>
                  <a:ext uri="{0D108BD9-81ED-4DB2-BD59-A6C34878D82A}">
                    <a16:rowId xmlns:a16="http://schemas.microsoft.com/office/drawing/2014/main" val="1563320637"/>
                  </a:ext>
                </a:extLst>
              </a:tr>
              <a:tr h="589566">
                <a:tc>
                  <a:txBody>
                    <a:bodyPr/>
                    <a:lstStyle/>
                    <a:p>
                      <a:pPr algn="r" fontAlgn="b"/>
                      <a:r>
                        <a:rPr lang="lv-LV" sz="2400" u="none" strike="noStrike">
                          <a:effectLst/>
                        </a:rPr>
                        <a:t>Kopā:</a:t>
                      </a:r>
                      <a:endParaRPr lang="lv-LV" sz="2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lv-LV" sz="2400" b="1" i="0" u="none" strike="noStrike" dirty="0">
                          <a:solidFill>
                            <a:srgbClr val="000000"/>
                          </a:solidFill>
                          <a:effectLst/>
                          <a:latin typeface="Calibri" panose="020F0502020204030204" pitchFamily="34" charset="0"/>
                        </a:rPr>
                        <a:t>1883</a:t>
                      </a:r>
                    </a:p>
                  </a:txBody>
                  <a:tcPr marL="7144" marR="7144" marT="7144" marB="0" anchor="b"/>
                </a:tc>
                <a:extLst>
                  <a:ext uri="{0D108BD9-81ED-4DB2-BD59-A6C34878D82A}">
                    <a16:rowId xmlns:a16="http://schemas.microsoft.com/office/drawing/2014/main" val="1128839348"/>
                  </a:ext>
                </a:extLst>
              </a:tr>
            </a:tbl>
          </a:graphicData>
        </a:graphic>
      </p:graphicFrame>
    </p:spTree>
    <p:extLst>
      <p:ext uri="{BB962C8B-B14F-4D97-AF65-F5344CB8AC3E}">
        <p14:creationId xmlns:p14="http://schemas.microsoft.com/office/powerpoint/2010/main" val="1221105429"/>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pPr algn="ctr"/>
            <a:r>
              <a:rPr lang="lv-LV" sz="3200" dirty="0"/>
              <a:t>IDENTIFICĒTO VALSTS VIETĒJO AUTOCEĻU </a:t>
            </a:r>
            <a:br>
              <a:rPr lang="lv-LV" sz="3200" dirty="0"/>
            </a:br>
            <a:r>
              <a:rPr lang="lv-LV" sz="3200" dirty="0"/>
              <a:t>NODOŠANAS PAŠVALDĪBĀM PRINCIPI </a:t>
            </a:r>
          </a:p>
        </p:txBody>
      </p:sp>
      <p:sp>
        <p:nvSpPr>
          <p:cNvPr id="3" name="Taisnstūris 2"/>
          <p:cNvSpPr/>
          <p:nvPr/>
        </p:nvSpPr>
        <p:spPr>
          <a:xfrm>
            <a:off x="948172" y="1772816"/>
            <a:ext cx="7704856" cy="5386090"/>
          </a:xfrm>
          <a:prstGeom prst="rect">
            <a:avLst/>
          </a:prstGeom>
        </p:spPr>
        <p:txBody>
          <a:bodyPr wrap="square">
            <a:spAutoFit/>
          </a:bodyPr>
          <a:lstStyle/>
          <a:p>
            <a:pPr marL="457200" indent="-457200" algn="just">
              <a:spcAft>
                <a:spcPts val="0"/>
              </a:spcAft>
              <a:buFont typeface="Arial" panose="020B0604020202020204" pitchFamily="34" charset="0"/>
              <a:buChar char="•"/>
            </a:pPr>
            <a:r>
              <a:rPr lang="lv-LV" sz="3200" dirty="0">
                <a:latin typeface="Times New Roman" panose="02020603050405020304" pitchFamily="18" charset="0"/>
                <a:ea typeface="Times New Roman" panose="02020603050405020304" pitchFamily="18" charset="0"/>
              </a:rPr>
              <a:t>Pašvaldības lēmumus pieņem brīvprātīgi;</a:t>
            </a:r>
          </a:p>
          <a:p>
            <a:pPr marL="457200" indent="-457200" algn="just">
              <a:spcAft>
                <a:spcPts val="0"/>
              </a:spcAft>
              <a:buFont typeface="Arial" panose="020B0604020202020204" pitchFamily="34" charset="0"/>
              <a:buChar char="•"/>
            </a:pPr>
            <a:r>
              <a:rPr lang="lv-LV" sz="3200" dirty="0">
                <a:latin typeface="Times New Roman" panose="02020603050405020304" pitchFamily="18" charset="0"/>
                <a:ea typeface="Times New Roman" panose="02020603050405020304" pitchFamily="18" charset="0"/>
              </a:rPr>
              <a:t>Līdzfinansējums ne mazāks kā šobrīd valsts iegulda uzturēšanā &gt;1560 </a:t>
            </a:r>
            <a:r>
              <a:rPr lang="lv-LV" sz="3200" dirty="0" err="1">
                <a:latin typeface="Times New Roman" panose="02020603050405020304" pitchFamily="18" charset="0"/>
                <a:ea typeface="Times New Roman" panose="02020603050405020304" pitchFamily="18" charset="0"/>
              </a:rPr>
              <a:t>eur</a:t>
            </a:r>
            <a:r>
              <a:rPr lang="lv-LV" sz="3200" dirty="0">
                <a:latin typeface="Times New Roman" panose="02020603050405020304" pitchFamily="18" charset="0"/>
                <a:ea typeface="Times New Roman" panose="02020603050405020304" pitchFamily="18" charset="0"/>
              </a:rPr>
              <a:t>/km;</a:t>
            </a:r>
          </a:p>
          <a:p>
            <a:pPr marL="457200" indent="-457200" algn="just">
              <a:spcAft>
                <a:spcPts val="0"/>
              </a:spcAft>
              <a:buFont typeface="Arial" panose="020B0604020202020204" pitchFamily="34" charset="0"/>
              <a:buChar char="•"/>
            </a:pPr>
            <a:r>
              <a:rPr lang="lv-LV" sz="3200" dirty="0">
                <a:latin typeface="Times New Roman" panose="02020603050405020304" pitchFamily="18" charset="0"/>
                <a:ea typeface="Times New Roman" panose="02020603050405020304" pitchFamily="18" charset="0"/>
              </a:rPr>
              <a:t>Izvērtēt iespēju un mehānismu kā atsevišķus ceļa posmus nodot privātajam sektoram;</a:t>
            </a:r>
            <a:endParaRPr lang="en-US" sz="3200" dirty="0">
              <a:latin typeface="Times New Roman" panose="02020603050405020304" pitchFamily="18" charset="0"/>
              <a:ea typeface="Times New Roman" panose="02020603050405020304" pitchFamily="18" charset="0"/>
            </a:endParaRPr>
          </a:p>
          <a:p>
            <a:pPr marL="457200" indent="-457200" algn="just">
              <a:spcAft>
                <a:spcPts val="0"/>
              </a:spcAft>
              <a:buFont typeface="Arial" panose="020B0604020202020204" pitchFamily="34" charset="0"/>
              <a:buChar char="•"/>
            </a:pPr>
            <a:r>
              <a:rPr lang="en-US" sz="3200" dirty="0">
                <a:latin typeface="Times New Roman" panose="02020603050405020304" pitchFamily="18" charset="0"/>
                <a:ea typeface="Times New Roman" panose="02020603050405020304" pitchFamily="18" charset="0"/>
              </a:rPr>
              <a:t>L</a:t>
            </a:r>
            <a:r>
              <a:rPr lang="lv-LV" sz="3200" dirty="0">
                <a:latin typeface="Times New Roman" panose="02020603050405020304" pitchFamily="18" charset="0"/>
                <a:ea typeface="Times New Roman" panose="02020603050405020304" pitchFamily="18" charset="0"/>
              </a:rPr>
              <a:t>ē</a:t>
            </a:r>
            <a:r>
              <a:rPr lang="en-US" sz="3200" dirty="0" err="1">
                <a:latin typeface="Times New Roman" panose="02020603050405020304" pitchFamily="18" charset="0"/>
                <a:ea typeface="Times New Roman" panose="02020603050405020304" pitchFamily="18" charset="0"/>
              </a:rPr>
              <a:t>mumi</a:t>
            </a:r>
            <a:r>
              <a:rPr lang="en-US" sz="3200" dirty="0">
                <a:latin typeface="Times New Roman" panose="02020603050405020304" pitchFamily="18" charset="0"/>
                <a:ea typeface="Times New Roman" panose="02020603050405020304" pitchFamily="18" charset="0"/>
              </a:rPr>
              <a:t> p</a:t>
            </a:r>
            <a:r>
              <a:rPr lang="lv-LV" sz="3200" dirty="0">
                <a:latin typeface="Times New Roman" panose="02020603050405020304" pitchFamily="18" charset="0"/>
                <a:ea typeface="Times New Roman" panose="02020603050405020304" pitchFamily="18" charset="0"/>
              </a:rPr>
              <a:t>ē</a:t>
            </a:r>
            <a:r>
              <a:rPr lang="en-US" sz="3200" dirty="0">
                <a:latin typeface="Times New Roman" panose="02020603050405020304" pitchFamily="18" charset="0"/>
                <a:ea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rPr>
              <a:t>iesp</a:t>
            </a:r>
            <a:r>
              <a:rPr lang="lv-LV" sz="3200" dirty="0">
                <a:latin typeface="Times New Roman" panose="02020603050405020304" pitchFamily="18" charset="0"/>
                <a:ea typeface="Times New Roman" panose="02020603050405020304" pitchFamily="18" charset="0"/>
              </a:rPr>
              <a:t>ē</a:t>
            </a:r>
            <a:r>
              <a:rPr lang="en-US" sz="3200" dirty="0" err="1">
                <a:latin typeface="Times New Roman" panose="02020603050405020304" pitchFamily="18" charset="0"/>
                <a:ea typeface="Times New Roman" panose="02020603050405020304" pitchFamily="18" charset="0"/>
              </a:rPr>
              <a:t>jas</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tuvu</a:t>
            </a:r>
            <a:r>
              <a:rPr lang="lv-LV" sz="3200" dirty="0">
                <a:latin typeface="Times New Roman" panose="02020603050405020304" pitchFamily="18" charset="0"/>
                <a:ea typeface="Times New Roman" panose="02020603050405020304" pitchFamily="18" charset="0"/>
              </a:rPr>
              <a:t> iedzīvotājiem</a:t>
            </a:r>
            <a:r>
              <a:rPr lang="en-US" sz="3200" dirty="0">
                <a:latin typeface="Times New Roman" panose="02020603050405020304" pitchFamily="18" charset="0"/>
                <a:ea typeface="Times New Roman" panose="02020603050405020304" pitchFamily="18" charset="0"/>
              </a:rPr>
              <a:t>.</a:t>
            </a:r>
            <a:endParaRPr lang="lv-LV" sz="3200" dirty="0">
              <a:latin typeface="Times New Roman" panose="02020603050405020304" pitchFamily="18" charset="0"/>
              <a:ea typeface="Times New Roman" panose="02020603050405020304" pitchFamily="18" charset="0"/>
            </a:endParaRPr>
          </a:p>
          <a:p>
            <a:pPr marL="457200" indent="-457200" algn="just">
              <a:spcAft>
                <a:spcPts val="0"/>
              </a:spcAft>
              <a:buFont typeface="Arial" panose="020B0604020202020204" pitchFamily="34" charset="0"/>
              <a:buChar char="•"/>
            </a:pPr>
            <a:endParaRPr lang="lv-LV" sz="3200" dirty="0">
              <a:latin typeface="Times New Roman" panose="02020603050405020304" pitchFamily="18" charset="0"/>
              <a:ea typeface="Times New Roman" panose="02020603050405020304" pitchFamily="18" charset="0"/>
            </a:endParaRPr>
          </a:p>
          <a:p>
            <a:pPr marL="457200" indent="-457200" algn="just">
              <a:spcAft>
                <a:spcPts val="0"/>
              </a:spcAft>
              <a:buFont typeface="Arial" panose="020B0604020202020204" pitchFamily="34" charset="0"/>
              <a:buChar char="•"/>
            </a:pPr>
            <a:endParaRPr lang="lv-LV" sz="3200" dirty="0">
              <a:latin typeface="Times New Roman" panose="02020603050405020304" pitchFamily="18" charset="0"/>
              <a:ea typeface="Times New Roman" panose="02020603050405020304" pitchFamily="18" charset="0"/>
            </a:endParaRPr>
          </a:p>
          <a:p>
            <a:pPr marL="457200" indent="-457200" algn="just">
              <a:spcAft>
                <a:spcPts val="0"/>
              </a:spcAft>
              <a:buFont typeface="Arial" panose="020B0604020202020204" pitchFamily="34" charset="0"/>
              <a:buChar char="•"/>
            </a:pPr>
            <a:endParaRPr lang="lv-LV" sz="3200" dirty="0">
              <a:latin typeface="Times New Roman" panose="02020603050405020304" pitchFamily="18" charset="0"/>
              <a:ea typeface="Times New Roman" panose="02020603050405020304" pitchFamily="18" charset="0"/>
            </a:endParaRPr>
          </a:p>
          <a:p>
            <a:pPr algn="just">
              <a:spcAft>
                <a:spcPts val="0"/>
              </a:spcAft>
            </a:pPr>
            <a:endParaRPr lang="lv-LV" sz="2400" dirty="0">
              <a:latin typeface="Times New Roman" panose="02020603050405020304" pitchFamily="18" charset="0"/>
              <a:ea typeface="Times New Roman" panose="02020603050405020304" pitchFamily="18" charset="0"/>
            </a:endParaRPr>
          </a:p>
        </p:txBody>
      </p:sp>
      <p:sp>
        <p:nvSpPr>
          <p:cNvPr id="4" name="Datuma vietturis 3">
            <a:extLst>
              <a:ext uri="{FF2B5EF4-FFF2-40B4-BE49-F238E27FC236}">
                <a16:creationId xmlns:a16="http://schemas.microsoft.com/office/drawing/2014/main" id="{258DE4A3-79F7-4D52-921C-BC63D3E00992}"/>
              </a:ext>
            </a:extLst>
          </p:cNvPr>
          <p:cNvSpPr>
            <a:spLocks noGrp="1"/>
          </p:cNvSpPr>
          <p:nvPr>
            <p:ph type="dt" sz="half" idx="10"/>
          </p:nvPr>
        </p:nvSpPr>
        <p:spPr/>
        <p:txBody>
          <a:bodyPr/>
          <a:lstStyle/>
          <a:p>
            <a:pPr>
              <a:defRPr/>
            </a:pPr>
            <a:r>
              <a:rPr lang="lv-LV"/>
              <a:t>2018.gada 14.septembrī</a:t>
            </a:r>
            <a:endParaRPr lang="en-US" dirty="0"/>
          </a:p>
        </p:txBody>
      </p:sp>
      <p:sp>
        <p:nvSpPr>
          <p:cNvPr id="5" name="Kājenes vietturis 4">
            <a:extLst>
              <a:ext uri="{FF2B5EF4-FFF2-40B4-BE49-F238E27FC236}">
                <a16:creationId xmlns:a16="http://schemas.microsoft.com/office/drawing/2014/main" id="{E3F7B746-774D-4B6A-8457-1C3785F5933E}"/>
              </a:ext>
            </a:extLst>
          </p:cNvPr>
          <p:cNvSpPr>
            <a:spLocks noGrp="1"/>
          </p:cNvSpPr>
          <p:nvPr>
            <p:ph type="ftr" sz="quarter" idx="11"/>
          </p:nvPr>
        </p:nvSpPr>
        <p:spPr>
          <a:xfrm>
            <a:off x="3352800" y="6448425"/>
            <a:ext cx="2895600" cy="409575"/>
          </a:xfrm>
        </p:spPr>
        <p:txBody>
          <a:bodyPr/>
          <a:lstStyle/>
          <a:p>
            <a:pPr>
              <a:defRPr/>
            </a:pPr>
            <a:r>
              <a:rPr lang="lv-LV" dirty="0"/>
              <a:t>Informācija par aktualitātēm autoceļu nozarē  VVA reorganizācija</a:t>
            </a:r>
            <a:endParaRPr lang="en-US" dirty="0"/>
          </a:p>
        </p:txBody>
      </p:sp>
      <p:sp>
        <p:nvSpPr>
          <p:cNvPr id="6" name="Slaida numura vietturis 5">
            <a:extLst>
              <a:ext uri="{FF2B5EF4-FFF2-40B4-BE49-F238E27FC236}">
                <a16:creationId xmlns:a16="http://schemas.microsoft.com/office/drawing/2014/main" id="{CEFCA24B-F4B4-4C47-8216-39409F276B1F}"/>
              </a:ext>
            </a:extLst>
          </p:cNvPr>
          <p:cNvSpPr>
            <a:spLocks noGrp="1"/>
          </p:cNvSpPr>
          <p:nvPr>
            <p:ph type="sldNum" sz="quarter" idx="12"/>
          </p:nvPr>
        </p:nvSpPr>
        <p:spPr/>
        <p:txBody>
          <a:bodyPr/>
          <a:lstStyle/>
          <a:p>
            <a:pPr>
              <a:defRPr/>
            </a:pPr>
            <a:fld id="{E524671F-DE3F-46BC-8A30-AF8FB43EF2CB}" type="slidenum">
              <a:rPr lang="en-US" smtClean="0"/>
              <a:pPr>
                <a:defRPr/>
              </a:pPr>
              <a:t>36</a:t>
            </a:fld>
            <a:endParaRPr lang="en-US" dirty="0"/>
          </a:p>
        </p:txBody>
      </p:sp>
    </p:spTree>
    <p:extLst>
      <p:ext uri="{BB962C8B-B14F-4D97-AF65-F5344CB8AC3E}">
        <p14:creationId xmlns:p14="http://schemas.microsoft.com/office/powerpoint/2010/main" val="3841742025"/>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6238" y="2781300"/>
            <a:ext cx="5854700" cy="1325563"/>
          </a:xfrm>
        </p:spPr>
        <p:txBody>
          <a:bodyPr rtlCol="0">
            <a:normAutofit/>
          </a:bodyPr>
          <a:lstStyle/>
          <a:p>
            <a:pPr algn="ctr" eaLnBrk="1" fontAlgn="auto" hangingPunct="1">
              <a:spcAft>
                <a:spcPts val="0"/>
              </a:spcAft>
              <a:defRPr/>
            </a:pPr>
            <a:r>
              <a:rPr lang="lv-LV" b="0" dirty="0"/>
              <a:t>Paldies par uzmanību!</a:t>
            </a:r>
          </a:p>
        </p:txBody>
      </p:sp>
    </p:spTree>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92696"/>
            <a:ext cx="8906776"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a vietturis 1">
            <a:extLst>
              <a:ext uri="{FF2B5EF4-FFF2-40B4-BE49-F238E27FC236}">
                <a16:creationId xmlns:a16="http://schemas.microsoft.com/office/drawing/2014/main" id="{F079D86F-2E47-416E-A509-C5B6C45F0DBD}"/>
              </a:ext>
            </a:extLst>
          </p:cNvPr>
          <p:cNvSpPr>
            <a:spLocks noGrp="1"/>
          </p:cNvSpPr>
          <p:nvPr>
            <p:ph type="dt" sz="half" idx="10"/>
          </p:nvPr>
        </p:nvSpPr>
        <p:spPr/>
        <p:txBody>
          <a:bodyPr/>
          <a:lstStyle/>
          <a:p>
            <a:pPr>
              <a:defRPr/>
            </a:pPr>
            <a:r>
              <a:rPr lang="lv-LV"/>
              <a:t>2018.gada 14.septembrī</a:t>
            </a:r>
            <a:endParaRPr lang="en-US" dirty="0"/>
          </a:p>
        </p:txBody>
      </p:sp>
      <p:sp>
        <p:nvSpPr>
          <p:cNvPr id="3" name="Kājenes vietturis 2">
            <a:extLst>
              <a:ext uri="{FF2B5EF4-FFF2-40B4-BE49-F238E27FC236}">
                <a16:creationId xmlns:a16="http://schemas.microsoft.com/office/drawing/2014/main" id="{C8C887FF-D300-4DA2-A2A2-A052C246D824}"/>
              </a:ext>
            </a:extLst>
          </p:cNvPr>
          <p:cNvSpPr>
            <a:spLocks noGrp="1"/>
          </p:cNvSpPr>
          <p:nvPr>
            <p:ph type="ftr" sz="quarter" idx="11"/>
          </p:nvPr>
        </p:nvSpPr>
        <p:spPr>
          <a:xfrm>
            <a:off x="3352800" y="6448425"/>
            <a:ext cx="2895600" cy="409575"/>
          </a:xfrm>
        </p:spPr>
        <p:txBody>
          <a:bodyPr/>
          <a:lstStyle/>
          <a:p>
            <a:pPr>
              <a:defRPr/>
            </a:pPr>
            <a:r>
              <a:rPr lang="lv-LV" dirty="0"/>
              <a:t>Informācija par aktualitātēm autoceļu nozarē  VVA reorganizācija</a:t>
            </a:r>
            <a:endParaRPr lang="en-US" dirty="0"/>
          </a:p>
        </p:txBody>
      </p:sp>
      <p:sp>
        <p:nvSpPr>
          <p:cNvPr id="4" name="Slaida numura vietturis 3">
            <a:extLst>
              <a:ext uri="{FF2B5EF4-FFF2-40B4-BE49-F238E27FC236}">
                <a16:creationId xmlns:a16="http://schemas.microsoft.com/office/drawing/2014/main" id="{BC1E4BC9-948B-438D-A664-D3F04E9590FA}"/>
              </a:ext>
            </a:extLst>
          </p:cNvPr>
          <p:cNvSpPr>
            <a:spLocks noGrp="1"/>
          </p:cNvSpPr>
          <p:nvPr>
            <p:ph type="sldNum" sz="quarter" idx="12"/>
          </p:nvPr>
        </p:nvSpPr>
        <p:spPr/>
        <p:txBody>
          <a:bodyPr/>
          <a:lstStyle/>
          <a:p>
            <a:pPr>
              <a:defRPr/>
            </a:pPr>
            <a:fld id="{6605195B-73CB-4633-BF4B-DFDF5A7F99C8}" type="slidenum">
              <a:rPr lang="en-US" smtClean="0"/>
              <a:pPr>
                <a:defRPr/>
              </a:pPr>
              <a:t>38</a:t>
            </a:fld>
            <a:endParaRPr lang="en-US" dirty="0"/>
          </a:p>
        </p:txBody>
      </p:sp>
    </p:spTree>
    <p:extLst>
      <p:ext uri="{BB962C8B-B14F-4D97-AF65-F5344CB8AC3E}">
        <p14:creationId xmlns:p14="http://schemas.microsoft.com/office/powerpoint/2010/main" val="3622216990"/>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E1585C-86CD-4FCD-B6C7-9568689BA52E}"/>
              </a:ext>
            </a:extLst>
          </p:cNvPr>
          <p:cNvSpPr>
            <a:spLocks noGrp="1"/>
          </p:cNvSpPr>
          <p:nvPr>
            <p:ph type="title"/>
          </p:nvPr>
        </p:nvSpPr>
        <p:spPr/>
        <p:txBody>
          <a:bodyPr/>
          <a:lstStyle/>
          <a:p>
            <a:pPr algn="ctr"/>
            <a:r>
              <a:rPr lang="lv-LV" sz="3200" dirty="0">
                <a:latin typeface="Times New Roman" panose="02020603050405020304" pitchFamily="18" charset="0"/>
                <a:cs typeface="Times New Roman" panose="02020603050405020304" pitchFamily="18" charset="0"/>
              </a:rPr>
              <a:t>Pašvaldību un privāto autoceļu infrastruktūras piemērs</a:t>
            </a:r>
          </a:p>
        </p:txBody>
      </p:sp>
      <p:pic>
        <p:nvPicPr>
          <p:cNvPr id="3" name="Attēls 2">
            <a:extLst>
              <a:ext uri="{FF2B5EF4-FFF2-40B4-BE49-F238E27FC236}">
                <a16:creationId xmlns:a16="http://schemas.microsoft.com/office/drawing/2014/main" id="{EBA53837-C133-45FD-BF7B-1264F1026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5276850" cy="4629150"/>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Rokraksts 4">
                <a:extLst>
                  <a:ext uri="{FF2B5EF4-FFF2-40B4-BE49-F238E27FC236}">
                    <a16:creationId xmlns:a16="http://schemas.microsoft.com/office/drawing/2014/main" id="{FDB1597E-29D0-49B6-B2AD-889A0A45CD4C}"/>
                  </a:ext>
                </a:extLst>
              </p14:cNvPr>
              <p14:cNvContentPartPr/>
              <p14:nvPr/>
            </p14:nvContentPartPr>
            <p14:xfrm>
              <a:off x="4636287" y="4766653"/>
              <a:ext cx="1278720" cy="1002240"/>
            </p14:xfrm>
          </p:contentPart>
        </mc:Choice>
        <mc:Fallback xmlns="">
          <p:pic>
            <p:nvPicPr>
              <p:cNvPr id="5" name="Rokraksts 4">
                <a:extLst>
                  <a:ext uri="{FF2B5EF4-FFF2-40B4-BE49-F238E27FC236}">
                    <a16:creationId xmlns:a16="http://schemas.microsoft.com/office/drawing/2014/main" id="{FDB1597E-29D0-49B6-B2AD-889A0A45CD4C}"/>
                  </a:ext>
                </a:extLst>
              </p:cNvPr>
              <p:cNvPicPr/>
              <p:nvPr/>
            </p:nvPicPr>
            <p:blipFill>
              <a:blip r:embed="rId5"/>
              <a:stretch>
                <a:fillRect/>
              </a:stretch>
            </p:blipFill>
            <p:spPr>
              <a:xfrm>
                <a:off x="4627287" y="4757653"/>
                <a:ext cx="1296360" cy="1019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Rokraksts 21">
                <a:extLst>
                  <a:ext uri="{FF2B5EF4-FFF2-40B4-BE49-F238E27FC236}">
                    <a16:creationId xmlns:a16="http://schemas.microsoft.com/office/drawing/2014/main" id="{99C0246B-86FF-43FB-AA08-A522288660A9}"/>
                  </a:ext>
                </a:extLst>
              </p14:cNvPr>
              <p14:cNvContentPartPr/>
              <p14:nvPr/>
            </p14:nvContentPartPr>
            <p14:xfrm>
              <a:off x="4075767" y="1896013"/>
              <a:ext cx="224280" cy="40320"/>
            </p14:xfrm>
          </p:contentPart>
        </mc:Choice>
        <mc:Fallback xmlns="">
          <p:pic>
            <p:nvPicPr>
              <p:cNvPr id="22" name="Rokraksts 21">
                <a:extLst>
                  <a:ext uri="{FF2B5EF4-FFF2-40B4-BE49-F238E27FC236}">
                    <a16:creationId xmlns:a16="http://schemas.microsoft.com/office/drawing/2014/main" id="{99C0246B-86FF-43FB-AA08-A522288660A9}"/>
                  </a:ext>
                </a:extLst>
              </p:cNvPr>
              <p:cNvPicPr/>
              <p:nvPr/>
            </p:nvPicPr>
            <p:blipFill>
              <a:blip r:embed="rId7"/>
              <a:stretch>
                <a:fillRect/>
              </a:stretch>
            </p:blipFill>
            <p:spPr>
              <a:xfrm>
                <a:off x="4066767" y="1887013"/>
                <a:ext cx="2419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Rokraksts 22">
                <a:extLst>
                  <a:ext uri="{FF2B5EF4-FFF2-40B4-BE49-F238E27FC236}">
                    <a16:creationId xmlns:a16="http://schemas.microsoft.com/office/drawing/2014/main" id="{D023A91B-F64C-49FC-98E7-EFDF187D24CF}"/>
                  </a:ext>
                </a:extLst>
              </p14:cNvPr>
              <p14:cNvContentPartPr/>
              <p14:nvPr/>
            </p14:nvContentPartPr>
            <p14:xfrm>
              <a:off x="4048047" y="1945693"/>
              <a:ext cx="28080" cy="1031400"/>
            </p14:xfrm>
          </p:contentPart>
        </mc:Choice>
        <mc:Fallback xmlns="">
          <p:pic>
            <p:nvPicPr>
              <p:cNvPr id="23" name="Rokraksts 22">
                <a:extLst>
                  <a:ext uri="{FF2B5EF4-FFF2-40B4-BE49-F238E27FC236}">
                    <a16:creationId xmlns:a16="http://schemas.microsoft.com/office/drawing/2014/main" id="{D023A91B-F64C-49FC-98E7-EFDF187D24CF}"/>
                  </a:ext>
                </a:extLst>
              </p:cNvPr>
              <p:cNvPicPr/>
              <p:nvPr/>
            </p:nvPicPr>
            <p:blipFill>
              <a:blip r:embed="rId9"/>
              <a:stretch>
                <a:fillRect/>
              </a:stretch>
            </p:blipFill>
            <p:spPr>
              <a:xfrm>
                <a:off x="4039047" y="1936693"/>
                <a:ext cx="45720" cy="1049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Rokraksts 23">
                <a:extLst>
                  <a:ext uri="{FF2B5EF4-FFF2-40B4-BE49-F238E27FC236}">
                    <a16:creationId xmlns:a16="http://schemas.microsoft.com/office/drawing/2014/main" id="{295E286E-E3CE-45AB-B6CD-9ADD504C8B7D}"/>
                  </a:ext>
                </a:extLst>
              </p14:cNvPr>
              <p14:cNvContentPartPr/>
              <p14:nvPr/>
            </p14:nvContentPartPr>
            <p14:xfrm>
              <a:off x="5622687" y="3186613"/>
              <a:ext cx="642240" cy="208800"/>
            </p14:xfrm>
          </p:contentPart>
        </mc:Choice>
        <mc:Fallback xmlns="">
          <p:pic>
            <p:nvPicPr>
              <p:cNvPr id="24" name="Rokraksts 23">
                <a:extLst>
                  <a:ext uri="{FF2B5EF4-FFF2-40B4-BE49-F238E27FC236}">
                    <a16:creationId xmlns:a16="http://schemas.microsoft.com/office/drawing/2014/main" id="{295E286E-E3CE-45AB-B6CD-9ADD504C8B7D}"/>
                  </a:ext>
                </a:extLst>
              </p:cNvPr>
              <p:cNvPicPr/>
              <p:nvPr/>
            </p:nvPicPr>
            <p:blipFill>
              <a:blip r:embed="rId11"/>
              <a:stretch>
                <a:fillRect/>
              </a:stretch>
            </p:blipFill>
            <p:spPr>
              <a:xfrm>
                <a:off x="5613687" y="3177613"/>
                <a:ext cx="659880" cy="226440"/>
              </a:xfrm>
              <a:prstGeom prst="rect">
                <a:avLst/>
              </a:prstGeom>
            </p:spPr>
          </p:pic>
        </mc:Fallback>
      </mc:AlternateContent>
      <p:sp>
        <p:nvSpPr>
          <p:cNvPr id="4" name="Datuma vietturis 3">
            <a:extLst>
              <a:ext uri="{FF2B5EF4-FFF2-40B4-BE49-F238E27FC236}">
                <a16:creationId xmlns:a16="http://schemas.microsoft.com/office/drawing/2014/main" id="{F1C0AE05-3B37-43D2-BA14-A4827C52163F}"/>
              </a:ext>
            </a:extLst>
          </p:cNvPr>
          <p:cNvSpPr>
            <a:spLocks noGrp="1"/>
          </p:cNvSpPr>
          <p:nvPr>
            <p:ph type="dt" sz="half" idx="10"/>
          </p:nvPr>
        </p:nvSpPr>
        <p:spPr/>
        <p:txBody>
          <a:bodyPr/>
          <a:lstStyle/>
          <a:p>
            <a:pPr>
              <a:defRPr/>
            </a:pPr>
            <a:r>
              <a:rPr lang="lv-LV"/>
              <a:t>2018.gada 14.septembrī</a:t>
            </a:r>
            <a:endParaRPr lang="en-US" dirty="0"/>
          </a:p>
        </p:txBody>
      </p:sp>
      <p:sp>
        <p:nvSpPr>
          <p:cNvPr id="6" name="Kājenes vietturis 5">
            <a:extLst>
              <a:ext uri="{FF2B5EF4-FFF2-40B4-BE49-F238E27FC236}">
                <a16:creationId xmlns:a16="http://schemas.microsoft.com/office/drawing/2014/main" id="{9CFAD71E-2852-4C20-9CFD-7E593D96D939}"/>
              </a:ext>
            </a:extLst>
          </p:cNvPr>
          <p:cNvSpPr>
            <a:spLocks noGrp="1"/>
          </p:cNvSpPr>
          <p:nvPr>
            <p:ph type="ftr" sz="quarter" idx="11"/>
          </p:nvPr>
        </p:nvSpPr>
        <p:spPr>
          <a:xfrm>
            <a:off x="3352800" y="6448425"/>
            <a:ext cx="2895600" cy="409575"/>
          </a:xfrm>
        </p:spPr>
        <p:txBody>
          <a:bodyPr/>
          <a:lstStyle/>
          <a:p>
            <a:pPr>
              <a:defRPr/>
            </a:pPr>
            <a:r>
              <a:rPr lang="lv-LV" dirty="0"/>
              <a:t>Informācija par aktualitātēm autoceļu nozarē  VVA reorganizācija</a:t>
            </a:r>
            <a:endParaRPr lang="en-US" dirty="0"/>
          </a:p>
        </p:txBody>
      </p:sp>
      <p:sp>
        <p:nvSpPr>
          <p:cNvPr id="7" name="Slaida numura vietturis 6">
            <a:extLst>
              <a:ext uri="{FF2B5EF4-FFF2-40B4-BE49-F238E27FC236}">
                <a16:creationId xmlns:a16="http://schemas.microsoft.com/office/drawing/2014/main" id="{CAD83118-D279-4778-8AF5-172DFC616B12}"/>
              </a:ext>
            </a:extLst>
          </p:cNvPr>
          <p:cNvSpPr>
            <a:spLocks noGrp="1"/>
          </p:cNvSpPr>
          <p:nvPr>
            <p:ph type="sldNum" sz="quarter" idx="12"/>
          </p:nvPr>
        </p:nvSpPr>
        <p:spPr/>
        <p:txBody>
          <a:bodyPr/>
          <a:lstStyle/>
          <a:p>
            <a:pPr>
              <a:defRPr/>
            </a:pPr>
            <a:fld id="{E524671F-DE3F-46BC-8A30-AF8FB43EF2CB}" type="slidenum">
              <a:rPr lang="en-US" smtClean="0"/>
              <a:pPr>
                <a:defRPr/>
              </a:pPr>
              <a:t>39</a:t>
            </a:fld>
            <a:endParaRPr lang="en-US" dirty="0"/>
          </a:p>
        </p:txBody>
      </p:sp>
    </p:spTree>
    <p:extLst>
      <p:ext uri="{BB962C8B-B14F-4D97-AF65-F5344CB8AC3E}">
        <p14:creationId xmlns:p14="http://schemas.microsoft.com/office/powerpoint/2010/main" val="616497843"/>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908720"/>
            <a:ext cx="7704856" cy="4419600"/>
          </a:xfrm>
          <a:prstGeom prst="rect">
            <a:avLst/>
          </a:prstGeom>
        </p:spPr>
      </p:pic>
      <p:pic>
        <p:nvPicPr>
          <p:cNvPr id="9" name="Picture 8"/>
          <p:cNvPicPr>
            <a:picLocks noChangeAspect="1"/>
          </p:cNvPicPr>
          <p:nvPr/>
        </p:nvPicPr>
        <p:blipFill>
          <a:blip r:embed="rId3"/>
          <a:stretch>
            <a:fillRect/>
          </a:stretch>
        </p:blipFill>
        <p:spPr>
          <a:xfrm>
            <a:off x="1566714" y="2382788"/>
            <a:ext cx="6572162" cy="2661263"/>
          </a:xfrm>
          <a:prstGeom prst="rect">
            <a:avLst/>
          </a:prstGeom>
        </p:spPr>
      </p:pic>
    </p:spTree>
    <p:extLst>
      <p:ext uri="{BB962C8B-B14F-4D97-AF65-F5344CB8AC3E}">
        <p14:creationId xmlns:p14="http://schemas.microsoft.com/office/powerpoint/2010/main" val="7891569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1F5708-F77C-45CF-A07E-008BF3B95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15" y="116632"/>
            <a:ext cx="9144000" cy="6325292"/>
          </a:xfrm>
          <a:prstGeom prst="rect">
            <a:avLst/>
          </a:prstGeom>
        </p:spPr>
      </p:pic>
      <p:sp>
        <p:nvSpPr>
          <p:cNvPr id="3" name="Datuma vietturis 2">
            <a:extLst>
              <a:ext uri="{FF2B5EF4-FFF2-40B4-BE49-F238E27FC236}">
                <a16:creationId xmlns:a16="http://schemas.microsoft.com/office/drawing/2014/main" id="{EF2D0E3E-D5EE-4409-97C4-71503A92F3CE}"/>
              </a:ext>
            </a:extLst>
          </p:cNvPr>
          <p:cNvSpPr>
            <a:spLocks noGrp="1"/>
          </p:cNvSpPr>
          <p:nvPr>
            <p:ph type="dt" sz="half" idx="10"/>
          </p:nvPr>
        </p:nvSpPr>
        <p:spPr/>
        <p:txBody>
          <a:bodyPr/>
          <a:lstStyle/>
          <a:p>
            <a:pPr>
              <a:defRPr/>
            </a:pPr>
            <a:r>
              <a:rPr lang="lv-LV"/>
              <a:t>2018.gada 14.septembrī</a:t>
            </a:r>
            <a:endParaRPr lang="en-US" dirty="0"/>
          </a:p>
        </p:txBody>
      </p:sp>
      <p:sp>
        <p:nvSpPr>
          <p:cNvPr id="4" name="Kājenes vietturis 3">
            <a:extLst>
              <a:ext uri="{FF2B5EF4-FFF2-40B4-BE49-F238E27FC236}">
                <a16:creationId xmlns:a16="http://schemas.microsoft.com/office/drawing/2014/main" id="{53551AAD-77F3-4FE6-95F1-50957D594877}"/>
              </a:ext>
            </a:extLst>
          </p:cNvPr>
          <p:cNvSpPr>
            <a:spLocks noGrp="1"/>
          </p:cNvSpPr>
          <p:nvPr>
            <p:ph type="ftr" sz="quarter" idx="11"/>
          </p:nvPr>
        </p:nvSpPr>
        <p:spPr>
          <a:xfrm>
            <a:off x="3352800" y="6441925"/>
            <a:ext cx="2895600" cy="416075"/>
          </a:xfrm>
        </p:spPr>
        <p:txBody>
          <a:bodyPr/>
          <a:lstStyle/>
          <a:p>
            <a:pPr>
              <a:defRPr/>
            </a:pPr>
            <a:r>
              <a:rPr lang="lv-LV" dirty="0"/>
              <a:t>Informācija par aktualitātēm autoceļu nozarē  VVA reorganizācija</a:t>
            </a:r>
            <a:endParaRPr lang="en-US" dirty="0"/>
          </a:p>
        </p:txBody>
      </p:sp>
      <p:sp>
        <p:nvSpPr>
          <p:cNvPr id="5" name="Slaida numura vietturis 4">
            <a:extLst>
              <a:ext uri="{FF2B5EF4-FFF2-40B4-BE49-F238E27FC236}">
                <a16:creationId xmlns:a16="http://schemas.microsoft.com/office/drawing/2014/main" id="{AC47CB89-7E3A-4641-875A-C6E97DCAFBD1}"/>
              </a:ext>
            </a:extLst>
          </p:cNvPr>
          <p:cNvSpPr>
            <a:spLocks noGrp="1"/>
          </p:cNvSpPr>
          <p:nvPr>
            <p:ph type="sldNum" sz="quarter" idx="12"/>
          </p:nvPr>
        </p:nvSpPr>
        <p:spPr/>
        <p:txBody>
          <a:bodyPr/>
          <a:lstStyle/>
          <a:p>
            <a:pPr>
              <a:defRPr/>
            </a:pPr>
            <a:fld id="{6605195B-73CB-4633-BF4B-DFDF5A7F99C8}" type="slidenum">
              <a:rPr lang="en-US" smtClean="0"/>
              <a:pPr>
                <a:defRPr/>
              </a:pPr>
              <a:t>40</a:t>
            </a:fld>
            <a:endParaRPr lang="en-US" dirty="0"/>
          </a:p>
        </p:txBody>
      </p:sp>
    </p:spTree>
    <p:extLst>
      <p:ext uri="{BB962C8B-B14F-4D97-AF65-F5344CB8AC3E}">
        <p14:creationId xmlns:p14="http://schemas.microsoft.com/office/powerpoint/2010/main" val="1643908508"/>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323528" y="476672"/>
            <a:ext cx="8424936" cy="5832648"/>
          </a:xfrm>
          <a:prstGeom prst="rect">
            <a:avLst/>
          </a:prstGeom>
        </p:spPr>
      </p:pic>
    </p:spTree>
    <p:extLst>
      <p:ext uri="{BB962C8B-B14F-4D97-AF65-F5344CB8AC3E}">
        <p14:creationId xmlns:p14="http://schemas.microsoft.com/office/powerpoint/2010/main" val="3399025615"/>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7FA4B4A7-DD21-476F-8E72-A4EB8B048C24}"/>
              </a:ext>
            </a:extLst>
          </p:cNvPr>
          <p:cNvSpPr>
            <a:spLocks noGrp="1"/>
          </p:cNvSpPr>
          <p:nvPr>
            <p:ph type="dt" sz="half" idx="10"/>
          </p:nvPr>
        </p:nvSpPr>
        <p:spPr/>
        <p:txBody>
          <a:bodyPr/>
          <a:lstStyle/>
          <a:p>
            <a:pPr>
              <a:defRPr/>
            </a:pPr>
            <a:r>
              <a:rPr lang="lv-LV"/>
              <a:t>2018.gada 14.septembrī</a:t>
            </a:r>
            <a:endParaRPr lang="en-US" dirty="0"/>
          </a:p>
        </p:txBody>
      </p:sp>
      <p:sp>
        <p:nvSpPr>
          <p:cNvPr id="3" name="Kājenes vietturis 2">
            <a:extLst>
              <a:ext uri="{FF2B5EF4-FFF2-40B4-BE49-F238E27FC236}">
                <a16:creationId xmlns:a16="http://schemas.microsoft.com/office/drawing/2014/main" id="{5C08EC9E-2B06-402D-AA4C-DA8B5A930D11}"/>
              </a:ext>
            </a:extLst>
          </p:cNvPr>
          <p:cNvSpPr>
            <a:spLocks noGrp="1"/>
          </p:cNvSpPr>
          <p:nvPr>
            <p:ph type="ftr" sz="quarter" idx="11"/>
          </p:nvPr>
        </p:nvSpPr>
        <p:spPr/>
        <p:txBody>
          <a:bodyPr/>
          <a:lstStyle/>
          <a:p>
            <a:pPr>
              <a:defRPr/>
            </a:pPr>
            <a:r>
              <a:rPr lang="lv-LV"/>
              <a:t>Informācija par aktualitātēm autoceļu nozarē  VVA reorganizācija</a:t>
            </a:r>
            <a:endParaRPr lang="en-US"/>
          </a:p>
        </p:txBody>
      </p:sp>
      <p:sp>
        <p:nvSpPr>
          <p:cNvPr id="4" name="Slaida numura vietturis 3">
            <a:extLst>
              <a:ext uri="{FF2B5EF4-FFF2-40B4-BE49-F238E27FC236}">
                <a16:creationId xmlns:a16="http://schemas.microsoft.com/office/drawing/2014/main" id="{9026CFAA-E490-4849-A738-C3FB393795C3}"/>
              </a:ext>
            </a:extLst>
          </p:cNvPr>
          <p:cNvSpPr>
            <a:spLocks noGrp="1"/>
          </p:cNvSpPr>
          <p:nvPr>
            <p:ph type="sldNum" sz="quarter" idx="12"/>
          </p:nvPr>
        </p:nvSpPr>
        <p:spPr/>
        <p:txBody>
          <a:bodyPr/>
          <a:lstStyle/>
          <a:p>
            <a:pPr>
              <a:defRPr/>
            </a:pPr>
            <a:fld id="{6605195B-73CB-4633-BF4B-DFDF5A7F99C8}" type="slidenum">
              <a:rPr lang="en-US" smtClean="0"/>
              <a:pPr>
                <a:defRPr/>
              </a:pPr>
              <a:t>6</a:t>
            </a:fld>
            <a:endParaRPr lang="en-US" dirty="0"/>
          </a:p>
        </p:txBody>
      </p:sp>
      <p:pic>
        <p:nvPicPr>
          <p:cNvPr id="6" name="Attēls 5">
            <a:extLst>
              <a:ext uri="{FF2B5EF4-FFF2-40B4-BE49-F238E27FC236}">
                <a16:creationId xmlns:a16="http://schemas.microsoft.com/office/drawing/2014/main" id="{B0C9D1E5-FB9E-49DA-8C9B-140C8C163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323962"/>
          </a:xfrm>
          <a:prstGeom prst="rect">
            <a:avLst/>
          </a:prstGeom>
        </p:spPr>
      </p:pic>
    </p:spTree>
    <p:extLst>
      <p:ext uri="{BB962C8B-B14F-4D97-AF65-F5344CB8AC3E}">
        <p14:creationId xmlns:p14="http://schemas.microsoft.com/office/powerpoint/2010/main" val="1770218125"/>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lv-LV" sz="3200" b="1" dirty="0">
                <a:solidFill>
                  <a:schemeClr val="accent1">
                    <a:lumMod val="75000"/>
                  </a:schemeClr>
                </a:solidFill>
                <a:latin typeface="Arial Narrow"/>
                <a:cs typeface="Arial Narrow"/>
              </a:rPr>
              <a:t>Valsts finansējuma deficīts Valsts autoceļu sakārtošanas programmas īstenošanai</a:t>
            </a:r>
            <a:endParaRPr lang="lv-LV" altLang="lv-LV" sz="3200" dirty="0">
              <a:ea typeface="MS PGothic" pitchFamily="34" charset="-128"/>
            </a:endParaRPr>
          </a:p>
        </p:txBody>
      </p:sp>
      <p:pic>
        <p:nvPicPr>
          <p:cNvPr id="18436" name="Picture 1"/>
          <p:cNvPicPr>
            <a:picLocks noChangeAspect="1"/>
          </p:cNvPicPr>
          <p:nvPr/>
        </p:nvPicPr>
        <p:blipFill rotWithShape="1">
          <a:blip r:embed="rId2">
            <a:extLst>
              <a:ext uri="{28A0092B-C50C-407E-A947-70E740481C1C}">
                <a14:useLocalDpi xmlns:a14="http://schemas.microsoft.com/office/drawing/2010/main" val="0"/>
              </a:ext>
            </a:extLst>
          </a:blip>
          <a:srcRect l="6876" t="8457" r="7961" b="6342"/>
          <a:stretch/>
        </p:blipFill>
        <p:spPr bwMode="auto">
          <a:xfrm>
            <a:off x="1297766" y="1700808"/>
            <a:ext cx="654846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379401"/>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6A4838DF-6EBB-4BA6-8EB9-799168D90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498"/>
            <a:ext cx="9144000" cy="6443003"/>
          </a:xfrm>
          <a:prstGeom prst="rect">
            <a:avLst/>
          </a:prstGeom>
        </p:spPr>
      </p:pic>
    </p:spTree>
    <p:extLst>
      <p:ext uri="{BB962C8B-B14F-4D97-AF65-F5344CB8AC3E}">
        <p14:creationId xmlns:p14="http://schemas.microsoft.com/office/powerpoint/2010/main" val="328903521"/>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24" y="826839"/>
            <a:ext cx="6391300" cy="5418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231" y="2031932"/>
            <a:ext cx="4586049" cy="3773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2968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1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VC_PowerPoint_sagata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LVC</Template>
  <TotalTime>5719</TotalTime>
  <Words>2674</Words>
  <Application>Microsoft Office PowerPoint</Application>
  <PresentationFormat>Slaidrāde ekrānā (4:3)</PresentationFormat>
  <Paragraphs>1034</Paragraphs>
  <Slides>40</Slides>
  <Notes>17</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40</vt:i4>
      </vt:variant>
    </vt:vector>
  </HeadingPairs>
  <TitlesOfParts>
    <vt:vector size="47" baseType="lpstr">
      <vt:lpstr>MS PGothic</vt:lpstr>
      <vt:lpstr>Arial</vt:lpstr>
      <vt:lpstr>Arial </vt:lpstr>
      <vt:lpstr>Arial Narrow</vt:lpstr>
      <vt:lpstr>Calibri</vt:lpstr>
      <vt:lpstr>Times New Roman</vt:lpstr>
      <vt:lpstr>LVC_PowerPoint_sagatave</vt:lpstr>
      <vt:lpstr>Aktuālā situācija valsts autoceļu nozarē  Valsts vietējo autoceļu reorganizācija</vt:lpstr>
      <vt:lpstr>PowerPoint prezentācija</vt:lpstr>
      <vt:lpstr>PowerPoint prezentācija</vt:lpstr>
      <vt:lpstr>PowerPoint prezentācija</vt:lpstr>
      <vt:lpstr>PowerPoint prezentācija</vt:lpstr>
      <vt:lpstr>PowerPoint prezentācija</vt:lpstr>
      <vt:lpstr>Valsts finansējuma deficīts Valsts autoceļu sakārtošanas programmas īstenošanai</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Plānotie darbi Rīgas plānošanas reģionā 2019.gadā</vt:lpstr>
      <vt:lpstr>PowerPoint prezentācija</vt:lpstr>
      <vt:lpstr>PowerPoint prezentācija</vt:lpstr>
      <vt:lpstr>PowerPoint prezentācija</vt:lpstr>
      <vt:lpstr>Veiktie būvdarbi atbilstoši  Latvijas plānošanas reģionu prioritātēm</vt:lpstr>
      <vt:lpstr>Valsts vietējo autoceļu reorganizācija</vt:lpstr>
      <vt:lpstr>Valsts vietējo autoceļu reorganizācijas pamatojums</vt:lpstr>
      <vt:lpstr>  valsts vietējo autoceļu izvērtējums   </vt:lpstr>
      <vt:lpstr>NODODAMO VALSTS VIETĒJO  AUTOCEĻU APJOMS PAŠVALDĪBĀM</vt:lpstr>
      <vt:lpstr>PowerPoint prezentācija</vt:lpstr>
      <vt:lpstr>NODODAMO VALSTS VIETĒJO  AUTOCEĻU APJOMS LATVIJAS PLĀNOŠANAS REĢIONOS</vt:lpstr>
      <vt:lpstr>NODODAMIE VALTS VIETĒJIE  AUTOCEĻI  RĪGAS PLĀNOŠANAS REĢIONĀ</vt:lpstr>
      <vt:lpstr>NODODAMIE VALTS VIETĒJIE  AUTOCEĻI  RĪGAS PLĀNOŠANAS REĢIONĀ</vt:lpstr>
      <vt:lpstr>PowerPoint prezentācija</vt:lpstr>
      <vt:lpstr>PowerPoint prezentācija</vt:lpstr>
      <vt:lpstr>PowerPoint prezentācija</vt:lpstr>
      <vt:lpstr>Valsts vietējie autoceļi Rīgas plānošanas reģionā pēc seguma veida</vt:lpstr>
      <vt:lpstr>IDENTIFICĒTO VALSTS VIETĒJO AUTOCEĻU  NODOŠANAS PAŠVALDĪBĀM PRINCIPI </vt:lpstr>
      <vt:lpstr>Paldies par uzmanību!</vt:lpstr>
      <vt:lpstr>PowerPoint prezentācija</vt:lpstr>
      <vt:lpstr>Pašvaldību un privāto autoceļu infrastruktūras piemērs</vt:lpstr>
      <vt:lpstr>PowerPoint prezentācija</vt:lpstr>
    </vt:vector>
  </TitlesOfParts>
  <Company>VAS "LVCeli"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martins</dc:creator>
  <cp:lastModifiedBy>Gundars Kains</cp:lastModifiedBy>
  <cp:revision>465</cp:revision>
  <cp:lastPrinted>2018-09-12T05:54:54Z</cp:lastPrinted>
  <dcterms:created xsi:type="dcterms:W3CDTF">2013-02-12T09:07:20Z</dcterms:created>
  <dcterms:modified xsi:type="dcterms:W3CDTF">2018-09-14T06:18:01Z</dcterms:modified>
</cp:coreProperties>
</file>