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8" r:id="rId2"/>
    <p:sldMasterId id="2147483715" r:id="rId3"/>
  </p:sldMasterIdLst>
  <p:notesMasterIdLst>
    <p:notesMasterId r:id="rId24"/>
  </p:notesMasterIdLst>
  <p:handoutMasterIdLst>
    <p:handoutMasterId r:id="rId25"/>
  </p:handoutMasterIdLst>
  <p:sldIdLst>
    <p:sldId id="278" r:id="rId4"/>
    <p:sldId id="324" r:id="rId5"/>
    <p:sldId id="327" r:id="rId6"/>
    <p:sldId id="328" r:id="rId7"/>
    <p:sldId id="329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30" r:id="rId19"/>
    <p:sldId id="331" r:id="rId20"/>
    <p:sldId id="326" r:id="rId21"/>
    <p:sldId id="311" r:id="rId22"/>
    <p:sldId id="294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6D"/>
    <a:srgbClr val="02A228"/>
    <a:srgbClr val="139002"/>
    <a:srgbClr val="BED8E8"/>
    <a:srgbClr val="15A202"/>
    <a:srgbClr val="128C02"/>
    <a:srgbClr val="03647B"/>
    <a:srgbClr val="015A79"/>
    <a:srgbClr val="03B114"/>
    <a:srgbClr val="06A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1652" autoAdjust="0"/>
  </p:normalViewPr>
  <p:slideViewPr>
    <p:cSldViewPr>
      <p:cViewPr>
        <p:scale>
          <a:sx n="70" d="100"/>
          <a:sy n="70" d="100"/>
        </p:scale>
        <p:origin x="-2898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F062-B5DC-484A-BC4F-E1B4474389A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B02B-BCCF-4D7A-B05D-705663A7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AE384-40E5-46E7-AEFE-CB9A8AF6495B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D9FE-DAF1-4F45-8E83-A87F65646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Scenarios for climate change in the BSR indicate that region will face more frequent and heavier rainfalls;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D9FE-DAF1-4F45-8E83-A87F65646B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Fona</a:t>
            </a:r>
            <a:r>
              <a:rPr lang="lv-LV" baseline="0" dirty="0" smtClean="0"/>
              <a:t> izpēte – esošā situācija, raksturīgais klimats, grunts apstākļi, aptaujas ar ekspertiem – plānotāji, projektētāji, būvnieki, uzturētāji, finanšu piešķīrēji.</a:t>
            </a:r>
          </a:p>
          <a:p>
            <a:r>
              <a:rPr lang="lv-LV" baseline="0" dirty="0" smtClean="0"/>
              <a:t>Aprēķins – tiek izdalīti atsevišķi zaļās platības faktora elementi (koks, krūms, grāvis, dīķis, zāliens, zaļais jumts) un to svērumi (liels koks/mazs koks, lokālā šķirne/ dīķa tilpums/ zāliena platība/ zaļā jumta platība un tips).</a:t>
            </a:r>
          </a:p>
          <a:p>
            <a:r>
              <a:rPr lang="lv-LV" baseline="0" dirty="0" smtClean="0"/>
              <a:t>Instrumenta klasifikācijas izveide.</a:t>
            </a:r>
          </a:p>
          <a:p>
            <a:r>
              <a:rPr lang="lv-LV" baseline="0" dirty="0" smtClean="0"/>
              <a:t>Mērķa punkti – katrai konkrētai teritorijai sasniedzamais GAF – ar skaitli izteikts sasniedzamais rādītājs.</a:t>
            </a:r>
          </a:p>
          <a:p>
            <a:r>
              <a:rPr lang="lv-LV" baseline="0" dirty="0" smtClean="0"/>
              <a:t>GAF instruments – </a:t>
            </a:r>
            <a:r>
              <a:rPr lang="lv-LV" baseline="0" dirty="0" err="1" smtClean="0"/>
              <a:t>excel</a:t>
            </a:r>
            <a:r>
              <a:rPr lang="lv-LV" baseline="0" dirty="0" smtClean="0"/>
              <a:t> tabula.</a:t>
            </a:r>
          </a:p>
          <a:p>
            <a:r>
              <a:rPr lang="lv-LV" baseline="0" dirty="0" smtClean="0"/>
              <a:t>Ainavu plāns..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C7A79-D5A6-4BC7-B130-74539B35BEF6}" type="slidenum">
              <a:rPr lang="lv-LV" smtClean="0">
                <a:solidFill>
                  <a:prstClr val="black"/>
                </a:solidFill>
              </a:rPr>
              <a:pPr/>
              <a:t>8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5172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5959191"/>
            <a:ext cx="2462603" cy="43833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73614" y="812440"/>
            <a:ext cx="7772400" cy="1140396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200" b="1" baseline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5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73615" y="1772816"/>
            <a:ext cx="7778587" cy="36004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55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4" y="5687357"/>
            <a:ext cx="898042" cy="982005"/>
          </a:xfrm>
          <a:prstGeom prst="rect">
            <a:avLst/>
          </a:prstGeom>
        </p:spPr>
      </p:pic>
      <p:sp>
        <p:nvSpPr>
          <p:cNvPr id="16" name="Tekstin paikkamerkki 11"/>
          <p:cNvSpPr>
            <a:spLocks noGrp="1"/>
          </p:cNvSpPr>
          <p:nvPr>
            <p:ph type="body" sz="quarter" idx="12" hasCustomPrompt="1"/>
          </p:nvPr>
        </p:nvSpPr>
        <p:spPr>
          <a:xfrm>
            <a:off x="673615" y="5085184"/>
            <a:ext cx="3322322" cy="288032"/>
          </a:xfrm>
        </p:spPr>
        <p:txBody>
          <a:bodyPr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55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noProof="0" dirty="0" smtClean="0"/>
              <a:t>Speaker </a:t>
            </a:r>
            <a:r>
              <a:rPr lang="fi-FI" noProof="0" dirty="0" smtClean="0"/>
              <a:t>/ Date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933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1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717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5" name="Tekstin paikkamerkki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040273"/>
            <a:ext cx="3672408" cy="126093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Contact information</a:t>
            </a:r>
            <a:endParaRPr lang="en-US" noProof="0" dirty="0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2420888"/>
            <a:ext cx="8064896" cy="1140396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200" b="1" baseline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5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noProof="0" dirty="0" smtClean="0"/>
              <a:t>Add the “thank you”</a:t>
            </a:r>
            <a:endParaRPr lang="en-US" noProof="0" dirty="0"/>
          </a:p>
        </p:txBody>
      </p:sp>
      <p:pic>
        <p:nvPicPr>
          <p:cNvPr id="17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11" y="6130584"/>
            <a:ext cx="2462603" cy="438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0" y="5687357"/>
            <a:ext cx="898042" cy="982005"/>
          </a:xfrm>
          <a:prstGeom prst="rect">
            <a:avLst/>
          </a:prstGeom>
        </p:spPr>
      </p:pic>
      <p:sp>
        <p:nvSpPr>
          <p:cNvPr id="19" name="Tekstiruutu 10"/>
          <p:cNvSpPr txBox="1"/>
          <p:nvPr userDrawn="1"/>
        </p:nvSpPr>
        <p:spPr>
          <a:xfrm>
            <a:off x="5508104" y="6309322"/>
            <a:ext cx="3240360" cy="26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7544" y="5517232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9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9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9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93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9"/>
          <p:cNvSpPr/>
          <p:nvPr userDrawn="1"/>
        </p:nvSpPr>
        <p:spPr>
          <a:xfrm rot="18900000">
            <a:off x="1363617" y="567015"/>
            <a:ext cx="4598306" cy="4598306"/>
          </a:xfrm>
          <a:prstGeom prst="teardrop">
            <a:avLst/>
          </a:prstGeom>
          <a:gradFill flip="none" rotWithShape="1">
            <a:gsLst>
              <a:gs pos="20000">
                <a:srgbClr val="024C5E"/>
              </a:gs>
              <a:gs pos="42000">
                <a:srgbClr val="03596D"/>
              </a:gs>
            </a:gsLst>
            <a:lin ang="162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1358514" y="1868508"/>
            <a:ext cx="4608512" cy="1880089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</a:t>
            </a:r>
            <a:br>
              <a:rPr lang="en-US" noProof="0" dirty="0" smtClean="0"/>
            </a:br>
            <a:r>
              <a:rPr lang="en-US" noProof="0" dirty="0" smtClean="0"/>
              <a:t>the title here</a:t>
            </a:r>
            <a:endParaRPr lang="en-US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8" y="46239"/>
            <a:ext cx="1294401" cy="2096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3"/>
          <a:stretch/>
        </p:blipFill>
        <p:spPr>
          <a:xfrm>
            <a:off x="7257744" y="-6871"/>
            <a:ext cx="1607414" cy="5236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 b="40397"/>
          <a:stretch/>
        </p:blipFill>
        <p:spPr>
          <a:xfrm>
            <a:off x="1180784" y="4678366"/>
            <a:ext cx="1394104" cy="1152128"/>
          </a:xfrm>
          <a:prstGeom prst="rect">
            <a:avLst/>
          </a:prstGeom>
        </p:spPr>
      </p:pic>
      <p:pic>
        <p:nvPicPr>
          <p:cNvPr id="21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81" y="6130584"/>
            <a:ext cx="2462603" cy="438337"/>
          </a:xfrm>
          <a:prstGeom prst="rect">
            <a:avLst/>
          </a:prstGeom>
        </p:spPr>
      </p:pic>
      <p:sp>
        <p:nvSpPr>
          <p:cNvPr id="29" name="Tekstin paikkamerkki 11"/>
          <p:cNvSpPr>
            <a:spLocks noGrp="1"/>
          </p:cNvSpPr>
          <p:nvPr>
            <p:ph type="body" sz="quarter" idx="12" hasCustomPrompt="1"/>
          </p:nvPr>
        </p:nvSpPr>
        <p:spPr>
          <a:xfrm>
            <a:off x="1358513" y="4090656"/>
            <a:ext cx="4608513" cy="288032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Speaker / Date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7357"/>
            <a:ext cx="898042" cy="982005"/>
          </a:xfrm>
          <a:prstGeom prst="rect">
            <a:avLst/>
          </a:prstGeom>
        </p:spPr>
      </p:pic>
      <p:sp>
        <p:nvSpPr>
          <p:cNvPr id="31" name="Teardrop 30"/>
          <p:cNvSpPr/>
          <p:nvPr userDrawn="1"/>
        </p:nvSpPr>
        <p:spPr>
          <a:xfrm rot="18900000">
            <a:off x="4849377" y="3335162"/>
            <a:ext cx="2922256" cy="2922256"/>
          </a:xfrm>
          <a:prstGeom prst="teardrop">
            <a:avLst/>
          </a:prstGeom>
          <a:solidFill>
            <a:schemeClr val="bg1"/>
          </a:solidFill>
          <a:ln w="130175">
            <a:solidFill>
              <a:srgbClr val="BE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437112"/>
            <a:ext cx="3024336" cy="132568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3596D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possible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05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19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0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25000">
                <a:srgbClr val="024C5E"/>
              </a:gs>
              <a:gs pos="48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4904073" y="1822850"/>
            <a:ext cx="3816424" cy="463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4320480" cy="4630486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3596D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972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blue+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4904073" y="1822850"/>
            <a:ext cx="3816424" cy="463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8856">
                <a:srgbClr val="02893F"/>
              </a:gs>
              <a:gs pos="33000">
                <a:srgbClr val="036363"/>
              </a:gs>
              <a:gs pos="0">
                <a:srgbClr val="02A228"/>
              </a:gs>
              <a:gs pos="20000">
                <a:srgbClr val="037057"/>
              </a:gs>
              <a:gs pos="61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4320480" cy="4630486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2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23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575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0"/>
          <p:cNvSpPr/>
          <p:nvPr userDrawn="1"/>
        </p:nvSpPr>
        <p:spPr>
          <a:xfrm rot="18900000">
            <a:off x="2124339" y="1345087"/>
            <a:ext cx="4888449" cy="4888449"/>
          </a:xfrm>
          <a:prstGeom prst="teardrop">
            <a:avLst/>
          </a:prstGeom>
          <a:gradFill flip="none" rotWithShape="1">
            <a:gsLst>
              <a:gs pos="42502">
                <a:srgbClr val="037B4D"/>
              </a:gs>
              <a:gs pos="4000">
                <a:srgbClr val="02A228"/>
              </a:gs>
              <a:gs pos="79000">
                <a:srgbClr val="036363"/>
              </a:gs>
              <a:gs pos="100000">
                <a:srgbClr val="03596D"/>
              </a:gs>
            </a:gsLst>
            <a:lin ang="162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2264308" y="2348880"/>
            <a:ext cx="4608512" cy="309634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Use this dia for questions or main titles</a:t>
            </a:r>
            <a:endParaRPr lang="en-US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9" y="65933"/>
            <a:ext cx="1538474" cy="249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 b="40397"/>
          <a:stretch/>
        </p:blipFill>
        <p:spPr>
          <a:xfrm>
            <a:off x="1257008" y="4908600"/>
            <a:ext cx="1394104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82"/>
          <a:stretch/>
        </p:blipFill>
        <p:spPr>
          <a:xfrm>
            <a:off x="7011816" y="-6872"/>
            <a:ext cx="1808656" cy="4660008"/>
          </a:xfrm>
          <a:prstGeom prst="rect">
            <a:avLst/>
          </a:prstGeom>
        </p:spPr>
      </p:pic>
      <p:sp>
        <p:nvSpPr>
          <p:cNvPr id="9" name="Tekstiruutu 10"/>
          <p:cNvSpPr txBox="1"/>
          <p:nvPr userDrawn="1"/>
        </p:nvSpPr>
        <p:spPr>
          <a:xfrm>
            <a:off x="179512" y="6237312"/>
            <a:ext cx="324036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Integrated Storm Water Management</a:t>
            </a:r>
          </a:p>
          <a:p>
            <a:pPr>
              <a:lnSpc>
                <a:spcPct val="105000"/>
              </a:lnSpc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9" y="5687357"/>
            <a:ext cx="898042" cy="9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/ Heading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8856">
                <a:srgbClr val="02893F"/>
              </a:gs>
              <a:gs pos="33000">
                <a:srgbClr val="036363"/>
              </a:gs>
              <a:gs pos="0">
                <a:srgbClr val="02A228"/>
              </a:gs>
              <a:gs pos="20000">
                <a:srgbClr val="037057"/>
              </a:gs>
              <a:gs pos="61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12" name="Tekstiruutu 10"/>
          <p:cNvSpPr txBox="1"/>
          <p:nvPr userDrawn="1"/>
        </p:nvSpPr>
        <p:spPr>
          <a:xfrm>
            <a:off x="323528" y="6237312"/>
            <a:ext cx="324036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Integrated Storm Water Management</a:t>
            </a:r>
          </a:p>
          <a:p>
            <a:pPr>
              <a:lnSpc>
                <a:spcPct val="105000"/>
              </a:lnSpc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9" y="5687357"/>
            <a:ext cx="898042" cy="9820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95536" y="6093296"/>
            <a:ext cx="7344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7344816" cy="3838398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9082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6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96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phic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9"/>
          <p:cNvSpPr/>
          <p:nvPr userDrawn="1"/>
        </p:nvSpPr>
        <p:spPr>
          <a:xfrm rot="18900000">
            <a:off x="2122102" y="1339142"/>
            <a:ext cx="4892924" cy="4892924"/>
          </a:xfrm>
          <a:prstGeom prst="teardrop">
            <a:avLst/>
          </a:prstGeom>
          <a:gradFill flip="none" rotWithShape="1">
            <a:gsLst>
              <a:gs pos="20000">
                <a:srgbClr val="024C5E"/>
              </a:gs>
              <a:gs pos="42000">
                <a:srgbClr val="03596D"/>
              </a:gs>
            </a:gsLst>
            <a:lin ang="162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2264308" y="2348880"/>
            <a:ext cx="4608512" cy="309634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Use this </a:t>
            </a:r>
            <a:r>
              <a:rPr lang="en-US" noProof="0" dirty="0" err="1" smtClean="0"/>
              <a:t>dia</a:t>
            </a:r>
            <a:r>
              <a:rPr lang="en-US" noProof="0" dirty="0" smtClean="0"/>
              <a:t> for questions or main titles</a:t>
            </a:r>
            <a:endParaRPr lang="en-U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7357"/>
            <a:ext cx="898042" cy="982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9" y="65933"/>
            <a:ext cx="1538474" cy="2492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3"/>
          <a:stretch/>
        </p:blipFill>
        <p:spPr>
          <a:xfrm>
            <a:off x="6948265" y="-6871"/>
            <a:ext cx="1916893" cy="62441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 b="40397"/>
          <a:stretch/>
        </p:blipFill>
        <p:spPr>
          <a:xfrm>
            <a:off x="1257008" y="4908600"/>
            <a:ext cx="139410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2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6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9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46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32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5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9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25000">
                <a:srgbClr val="024C5E"/>
              </a:gs>
              <a:gs pos="48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4904073" y="1822850"/>
            <a:ext cx="3816424" cy="463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4320480" cy="4630486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3596D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807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blue+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4904073" y="1822850"/>
            <a:ext cx="3816424" cy="463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8856">
                <a:srgbClr val="02893F"/>
              </a:gs>
              <a:gs pos="33000">
                <a:srgbClr val="036363"/>
              </a:gs>
              <a:gs pos="0">
                <a:srgbClr val="02A228"/>
              </a:gs>
              <a:gs pos="20000">
                <a:srgbClr val="037057"/>
              </a:gs>
              <a:gs pos="61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4320480" cy="4630486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2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23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9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25000">
                <a:srgbClr val="024C5E"/>
              </a:gs>
              <a:gs pos="48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7344816" cy="3838398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3596D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12" name="Tekstiruutu 10"/>
          <p:cNvSpPr txBox="1"/>
          <p:nvPr userDrawn="1"/>
        </p:nvSpPr>
        <p:spPr>
          <a:xfrm>
            <a:off x="323528" y="6237312"/>
            <a:ext cx="324036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b="0" strike="noStrike" dirty="0" smtClean="0">
                <a:solidFill>
                  <a:schemeClr val="tx1"/>
                </a:solidFill>
                <a:effectLst/>
              </a:rPr>
              <a:t>Integrated storm water management</a:t>
            </a:r>
          </a:p>
          <a:p>
            <a: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9" y="5687357"/>
            <a:ext cx="898042" cy="9820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95536" y="6093296"/>
            <a:ext cx="7344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226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0"/>
          <p:cNvSpPr/>
          <p:nvPr userDrawn="1"/>
        </p:nvSpPr>
        <p:spPr>
          <a:xfrm rot="18900000">
            <a:off x="2124339" y="1345087"/>
            <a:ext cx="4888449" cy="4888449"/>
          </a:xfrm>
          <a:prstGeom prst="teardrop">
            <a:avLst/>
          </a:prstGeom>
          <a:gradFill flip="none" rotWithShape="1">
            <a:gsLst>
              <a:gs pos="42502">
                <a:srgbClr val="037B4D"/>
              </a:gs>
              <a:gs pos="4000">
                <a:srgbClr val="02A228"/>
              </a:gs>
              <a:gs pos="79000">
                <a:srgbClr val="036363"/>
              </a:gs>
              <a:gs pos="100000">
                <a:srgbClr val="03596D"/>
              </a:gs>
            </a:gsLst>
            <a:lin ang="162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2264308" y="2348880"/>
            <a:ext cx="4608512" cy="309634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Use this dia for questions or main titles</a:t>
            </a:r>
            <a:endParaRPr lang="en-US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9" y="65933"/>
            <a:ext cx="1538474" cy="2492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 b="40397"/>
          <a:stretch/>
        </p:blipFill>
        <p:spPr>
          <a:xfrm>
            <a:off x="1257008" y="4908600"/>
            <a:ext cx="1394104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82"/>
          <a:stretch/>
        </p:blipFill>
        <p:spPr>
          <a:xfrm>
            <a:off x="7011816" y="-6872"/>
            <a:ext cx="1808656" cy="4660008"/>
          </a:xfrm>
          <a:prstGeom prst="rect">
            <a:avLst/>
          </a:prstGeom>
        </p:spPr>
      </p:pic>
      <p:sp>
        <p:nvSpPr>
          <p:cNvPr id="9" name="Tekstiruutu 10"/>
          <p:cNvSpPr txBox="1"/>
          <p:nvPr userDrawn="1"/>
        </p:nvSpPr>
        <p:spPr>
          <a:xfrm>
            <a:off x="179512" y="6237312"/>
            <a:ext cx="324036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Integrated Storm Water Management</a:t>
            </a:r>
          </a:p>
          <a:p>
            <a:pPr>
              <a:lnSpc>
                <a:spcPct val="105000"/>
              </a:lnSpc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9" y="5687357"/>
            <a:ext cx="898042" cy="9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/ Heading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8856">
                <a:srgbClr val="02893F"/>
              </a:gs>
              <a:gs pos="33000">
                <a:srgbClr val="036363"/>
              </a:gs>
              <a:gs pos="0">
                <a:srgbClr val="02A228"/>
              </a:gs>
              <a:gs pos="20000">
                <a:srgbClr val="037057"/>
              </a:gs>
              <a:gs pos="61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12" name="Tekstiruutu 10"/>
          <p:cNvSpPr txBox="1"/>
          <p:nvPr userDrawn="1"/>
        </p:nvSpPr>
        <p:spPr>
          <a:xfrm>
            <a:off x="323528" y="6237312"/>
            <a:ext cx="324036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Integrated Storm Water Management</a:t>
            </a:r>
          </a:p>
          <a:p>
            <a:pPr>
              <a:lnSpc>
                <a:spcPct val="105000"/>
              </a:lnSpc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9" y="5687357"/>
            <a:ext cx="898042" cy="9820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95536" y="6093296"/>
            <a:ext cx="7344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7344816" cy="3838398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843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25000">
                <a:srgbClr val="024C5E"/>
              </a:gs>
              <a:gs pos="48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4904073" y="1822850"/>
            <a:ext cx="3816424" cy="463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4320480" cy="4630486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3596D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486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+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8856">
                <a:srgbClr val="02893F"/>
              </a:gs>
              <a:gs pos="33000">
                <a:srgbClr val="036363"/>
              </a:gs>
              <a:gs pos="0">
                <a:srgbClr val="02A228"/>
              </a:gs>
              <a:gs pos="20000">
                <a:srgbClr val="037057"/>
              </a:gs>
              <a:gs pos="61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12" name="Tekstiruutu 10"/>
          <p:cNvSpPr txBox="1"/>
          <p:nvPr userDrawn="1"/>
        </p:nvSpPr>
        <p:spPr>
          <a:xfrm>
            <a:off x="323528" y="6237312"/>
            <a:ext cx="3240360" cy="45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 b="0" strike="noStrike" dirty="0" smtClean="0">
                <a:solidFill>
                  <a:schemeClr val="tx1"/>
                </a:solidFill>
                <a:effectLst/>
              </a:rPr>
              <a:t>Integrated storm water management</a:t>
            </a:r>
          </a:p>
          <a:p>
            <a: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39" y="5687357"/>
            <a:ext cx="898042" cy="9820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95536" y="6093296"/>
            <a:ext cx="7344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7344816" cy="3838398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3743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blue+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4904073" y="1822850"/>
            <a:ext cx="3816424" cy="463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8856">
                <a:srgbClr val="02893F"/>
              </a:gs>
              <a:gs pos="33000">
                <a:srgbClr val="036363"/>
              </a:gs>
              <a:gs pos="0">
                <a:srgbClr val="02A228"/>
              </a:gs>
              <a:gs pos="20000">
                <a:srgbClr val="037057"/>
              </a:gs>
              <a:gs pos="61000">
                <a:srgbClr val="03596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95536" y="1822850"/>
            <a:ext cx="4320480" cy="4630486"/>
          </a:xfrm>
        </p:spPr>
        <p:txBody>
          <a:bodyPr>
            <a:normAutofit/>
          </a:bodyPr>
          <a:lstStyle>
            <a:lvl1pPr marL="468000" indent="-288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>
                <a:latin typeface="+mj-lt"/>
              </a:defRPr>
            </a:lvl1pPr>
            <a:lvl2pPr marL="1080000" indent="-21600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>
                <a:latin typeface="+mj-lt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</a:t>
            </a:r>
          </a:p>
        </p:txBody>
      </p:sp>
      <p:sp>
        <p:nvSpPr>
          <p:cNvPr id="2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216498"/>
            <a:ext cx="8532440" cy="665820"/>
          </a:xfrm>
        </p:spPr>
        <p:txBody>
          <a:bodyPr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23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16572" y="803650"/>
            <a:ext cx="7920880" cy="36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Add the subtitle here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26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4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yriad Pro" pitchFamily="34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an image </a:t>
            </a:r>
            <a:r>
              <a:rPr lang="fi-FI" dirty="0" err="1" smtClean="0"/>
              <a:t>here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pressing</a:t>
            </a:r>
            <a:r>
              <a:rPr lang="fi-FI" dirty="0" smtClean="0"/>
              <a:t> an </a:t>
            </a:r>
            <a:r>
              <a:rPr lang="fi-FI" dirty="0" err="1" smtClean="0"/>
              <a:t>icon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endParaRPr lang="en-US" dirty="0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5589240"/>
            <a:ext cx="8208912" cy="432048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rgbClr val="03596D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title here</a:t>
            </a:r>
            <a:endParaRPr lang="en-US" noProof="0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467544" y="6021288"/>
            <a:ext cx="8208912" cy="64807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800"/>
              </a:spcAft>
              <a:buClrTx/>
              <a:buFont typeface="Myriad Pro" panose="020B0503030403020204" pitchFamily="34" charset="0"/>
              <a:buNone/>
              <a:defRPr sz="1400">
                <a:latin typeface="+mj-lt"/>
              </a:defRPr>
            </a:lvl1pPr>
            <a:lvl2pPr marL="86400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Font typeface="Myriad Pro" pitchFamily="34" charset="0"/>
              <a:buNone/>
              <a:defRPr sz="12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9470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9"/>
          <p:cNvSpPr/>
          <p:nvPr userDrawn="1"/>
        </p:nvSpPr>
        <p:spPr>
          <a:xfrm rot="18900000">
            <a:off x="1363617" y="567015"/>
            <a:ext cx="4598306" cy="4598306"/>
          </a:xfrm>
          <a:prstGeom prst="teardrop">
            <a:avLst/>
          </a:prstGeom>
          <a:gradFill flip="none" rotWithShape="1">
            <a:gsLst>
              <a:gs pos="20000">
                <a:srgbClr val="024C5E"/>
              </a:gs>
              <a:gs pos="42000">
                <a:srgbClr val="03596D"/>
              </a:gs>
            </a:gsLst>
            <a:lin ang="162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1358514" y="2052969"/>
            <a:ext cx="4608512" cy="1880089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Add the </a:t>
            </a:r>
            <a:br>
              <a:rPr lang="en-US" noProof="0" dirty="0" smtClean="0"/>
            </a:br>
            <a:r>
              <a:rPr lang="en-US" noProof="0" dirty="0" smtClean="0"/>
              <a:t>“thank you” </a:t>
            </a:r>
            <a:br>
              <a:rPr lang="en-US" noProof="0" dirty="0" smtClean="0"/>
            </a:br>
            <a:r>
              <a:rPr lang="en-US" noProof="0" dirty="0" smtClean="0"/>
              <a:t>here</a:t>
            </a:r>
            <a:endParaRPr lang="en-US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8" y="46239"/>
            <a:ext cx="1294401" cy="2096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3"/>
          <a:stretch/>
        </p:blipFill>
        <p:spPr>
          <a:xfrm>
            <a:off x="7257744" y="-6871"/>
            <a:ext cx="1607414" cy="5236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0" b="40397"/>
          <a:stretch/>
        </p:blipFill>
        <p:spPr>
          <a:xfrm>
            <a:off x="1180784" y="4678366"/>
            <a:ext cx="1394104" cy="1152128"/>
          </a:xfrm>
          <a:prstGeom prst="rect">
            <a:avLst/>
          </a:prstGeom>
        </p:spPr>
      </p:pic>
      <p:pic>
        <p:nvPicPr>
          <p:cNvPr id="21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81" y="6130584"/>
            <a:ext cx="2462603" cy="4383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7357"/>
            <a:ext cx="898042" cy="982005"/>
          </a:xfrm>
          <a:prstGeom prst="rect">
            <a:avLst/>
          </a:prstGeom>
        </p:spPr>
      </p:pic>
      <p:sp>
        <p:nvSpPr>
          <p:cNvPr id="12" name="Tekstiruutu 10"/>
          <p:cNvSpPr txBox="1"/>
          <p:nvPr userDrawn="1"/>
        </p:nvSpPr>
        <p:spPr>
          <a:xfrm>
            <a:off x="5724128" y="6309322"/>
            <a:ext cx="3240360" cy="26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smtClean="0">
                <a:solidFill>
                  <a:srgbClr val="02A228"/>
                </a:solidFill>
              </a:rPr>
              <a:t>www.integratedstormwater.eu</a:t>
            </a:r>
          </a:p>
        </p:txBody>
      </p:sp>
      <p:sp>
        <p:nvSpPr>
          <p:cNvPr id="14" name="Teardrop 13"/>
          <p:cNvSpPr/>
          <p:nvPr userDrawn="1"/>
        </p:nvSpPr>
        <p:spPr>
          <a:xfrm rot="18900000">
            <a:off x="4849377" y="3335162"/>
            <a:ext cx="2922256" cy="2922256"/>
          </a:xfrm>
          <a:prstGeom prst="teardrop">
            <a:avLst/>
          </a:prstGeom>
          <a:solidFill>
            <a:schemeClr val="bg1"/>
          </a:solidFill>
          <a:ln w="130175">
            <a:solidFill>
              <a:srgbClr val="BE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940977" y="4098314"/>
            <a:ext cx="2739056" cy="146970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2A22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Contact information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18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962F-4665-4194-914B-1D25593D6662}" type="datetimeFigureOut">
              <a:rPr lang="fi-FI" smtClean="0"/>
              <a:pPr/>
              <a:t>24.5.2016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3DA5-75A3-4FC7-8AB4-1E43DCB5521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0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95" r:id="rId3"/>
    <p:sldLayoutId id="2147483690" r:id="rId4"/>
    <p:sldLayoutId id="2147483697" r:id="rId5"/>
    <p:sldLayoutId id="2147483691" r:id="rId6"/>
    <p:sldLayoutId id="2147483663" r:id="rId7"/>
    <p:sldLayoutId id="2147483655" r:id="rId8"/>
    <p:sldLayoutId id="2147483694" r:id="rId9"/>
    <p:sldLayoutId id="2147483693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CBAA-18C0-44B0-9537-5F8CC9267C9C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24.05.2016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86EA-0CD3-47DE-87F9-F89E85A3D8A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pad.lv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b="4460"/>
          <a:stretch>
            <a:fillRect/>
          </a:stretch>
        </p:blipFill>
        <p:spPr>
          <a:xfrm>
            <a:off x="-36512" y="0"/>
            <a:ext cx="9180512" cy="5517230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632848" cy="1080120"/>
          </a:xfrm>
        </p:spPr>
        <p:txBody>
          <a:bodyPr/>
          <a:lstStyle/>
          <a:p>
            <a:pPr algn="r"/>
            <a:r>
              <a:rPr lang="en-GB" sz="6000" dirty="0" err="1" smtClean="0">
                <a:solidFill>
                  <a:srgbClr val="002060"/>
                </a:solidFill>
              </a:rPr>
              <a:t>iWater</a:t>
            </a:r>
            <a:r>
              <a:rPr lang="lv-LV" sz="6000" dirty="0" smtClean="0">
                <a:solidFill>
                  <a:srgbClr val="002060"/>
                </a:solidFill>
              </a:rPr>
              <a:t> Projekts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73614" y="4221088"/>
            <a:ext cx="3682362" cy="1080120"/>
          </a:xfrm>
        </p:spPr>
        <p:txBody>
          <a:bodyPr/>
          <a:lstStyle/>
          <a:p>
            <a:r>
              <a:rPr lang="lv-LV" sz="2000" dirty="0" smtClean="0"/>
              <a:t>Andris Ločmanis</a:t>
            </a:r>
            <a:endParaRPr lang="en-GB" sz="2000" dirty="0" smtClean="0"/>
          </a:p>
          <a:p>
            <a:r>
              <a:rPr lang="lv-LV" sz="1800" b="0" dirty="0" smtClean="0"/>
              <a:t>Rīgas domes</a:t>
            </a:r>
            <a:endParaRPr lang="en-GB" sz="1800" b="0" dirty="0" smtClean="0"/>
          </a:p>
          <a:p>
            <a:r>
              <a:rPr lang="lv-LV" sz="1800" b="0" dirty="0" smtClean="0"/>
              <a:t>Pilsētas attīstības departaments</a:t>
            </a:r>
            <a:endParaRPr lang="en-GB" sz="1800" b="0" dirty="0"/>
          </a:p>
        </p:txBody>
      </p:sp>
      <p:sp>
        <p:nvSpPr>
          <p:cNvPr id="8" name="Apakšvirsrakst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Integrēta</a:t>
            </a:r>
            <a:r>
              <a:rPr lang="en-US" dirty="0" smtClean="0"/>
              <a:t> </a:t>
            </a:r>
            <a:r>
              <a:rPr lang="en-US" dirty="0" err="1" smtClean="0"/>
              <a:t>lietusūdens</a:t>
            </a:r>
            <a:r>
              <a:rPr lang="en-US" dirty="0" smtClean="0"/>
              <a:t> </a:t>
            </a:r>
            <a:r>
              <a:rPr lang="en-US" dirty="0" err="1" smtClean="0"/>
              <a:t>pārvaldība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6776" r="7829" b="18899"/>
          <a:stretch/>
        </p:blipFill>
        <p:spPr bwMode="auto">
          <a:xfrm>
            <a:off x="91172" y="1412777"/>
            <a:ext cx="8945324" cy="527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16529" r="6053" b="12171"/>
          <a:stretch/>
        </p:blipFill>
        <p:spPr bwMode="auto">
          <a:xfrm>
            <a:off x="251520" y="1412777"/>
            <a:ext cx="8585283" cy="54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3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16540" r="9013" b="14144"/>
          <a:stretch/>
        </p:blipFill>
        <p:spPr bwMode="auto">
          <a:xfrm>
            <a:off x="188597" y="1416825"/>
            <a:ext cx="8559867" cy="54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16283" r="2302" b="13158"/>
          <a:stretch/>
        </p:blipFill>
        <p:spPr bwMode="auto">
          <a:xfrm>
            <a:off x="238817" y="1570329"/>
            <a:ext cx="8744994" cy="528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16100" r="3487" b="13898"/>
          <a:stretch/>
        </p:blipFill>
        <p:spPr bwMode="auto">
          <a:xfrm>
            <a:off x="127210" y="1412776"/>
            <a:ext cx="8981294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17024" r="3487" b="12170"/>
          <a:stretch/>
        </p:blipFill>
        <p:spPr bwMode="auto">
          <a:xfrm>
            <a:off x="104139" y="1412776"/>
            <a:ext cx="886034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lv-LV" b="1" dirty="0" smtClean="0"/>
              <a:t>Aktivitāte</a:t>
            </a:r>
            <a:r>
              <a:rPr lang="en-GB" b="1" dirty="0" smtClean="0"/>
              <a:t> </a:t>
            </a:r>
            <a:r>
              <a:rPr lang="lv-LV" b="1" dirty="0" smtClean="0"/>
              <a:t> </a:t>
            </a:r>
            <a:r>
              <a:rPr lang="en-GB" b="1" dirty="0" smtClean="0"/>
              <a:t>I</a:t>
            </a:r>
            <a:r>
              <a:rPr lang="lv-LV" b="1" dirty="0" smtClean="0"/>
              <a:t>II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28800"/>
            <a:ext cx="5040560" cy="439248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lv-LV" sz="2800" dirty="0" smtClean="0"/>
              <a:t>Inovatīva un daudzfunkcionāla ilgtspējīga </a:t>
            </a:r>
            <a:r>
              <a:rPr lang="lv-LV" sz="2800" dirty="0" err="1" smtClean="0"/>
              <a:t>lietusūdens</a:t>
            </a:r>
            <a:r>
              <a:rPr lang="lv-LV" sz="2800" dirty="0" smtClean="0"/>
              <a:t> sistēmas tehniskā risinājuma izstrāde katrā </a:t>
            </a:r>
            <a:r>
              <a:rPr lang="lv-LV" sz="2800" dirty="0" err="1" smtClean="0"/>
              <a:t>partnerpilsētā</a:t>
            </a:r>
            <a:endParaRPr lang="en-GB" sz="2800" dirty="0" smtClean="0"/>
          </a:p>
          <a:p>
            <a:pPr marL="723900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Studentu ideju konkurss</a:t>
            </a:r>
          </a:p>
          <a:p>
            <a:pPr marL="723900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Studentu vasaras skola</a:t>
            </a:r>
            <a:endParaRPr lang="en-GB" sz="2800" dirty="0" smtClean="0"/>
          </a:p>
          <a:p>
            <a:pPr marL="723900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Ekspertu pieredzes apmaiņa</a:t>
            </a:r>
            <a:endParaRPr lang="en-GB" sz="2800" dirty="0" smtClean="0"/>
          </a:p>
          <a:p>
            <a:pPr marL="73950" indent="0" algn="r">
              <a:buNone/>
            </a:pPr>
            <a:r>
              <a:rPr lang="lv-LV" sz="1600" i="1" dirty="0" smtClean="0"/>
              <a:t>			    </a:t>
            </a:r>
            <a:endParaRPr lang="lv-LV" sz="1600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86554"/>
            <a:ext cx="3868944" cy="54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lv-LV" b="1" dirty="0" smtClean="0"/>
              <a:t>Aktivitāte</a:t>
            </a:r>
            <a:r>
              <a:rPr lang="en-GB" b="1" dirty="0" smtClean="0"/>
              <a:t> </a:t>
            </a:r>
            <a:r>
              <a:rPr lang="lv-LV" b="1" dirty="0" smtClean="0"/>
              <a:t> </a:t>
            </a:r>
            <a:r>
              <a:rPr lang="en-GB" b="1" dirty="0" smtClean="0"/>
              <a:t>I</a:t>
            </a:r>
            <a:r>
              <a:rPr lang="lv-LV" b="1" dirty="0" smtClean="0"/>
              <a:t>II vasaras skola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295232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lv-LV" sz="2800" dirty="0" smtClean="0"/>
              <a:t>Vasaras skolas notiek </a:t>
            </a:r>
            <a:r>
              <a:rPr lang="lv-LV" sz="2800" dirty="0" err="1" smtClean="0"/>
              <a:t>G</a:t>
            </a:r>
            <a:r>
              <a:rPr lang="lv-LV" sz="2800" dirty="0" err="1" smtClean="0"/>
              <a:t>avle</a:t>
            </a:r>
            <a:r>
              <a:rPr lang="lv-LV" sz="2800" dirty="0" smtClean="0"/>
              <a:t>/</a:t>
            </a:r>
            <a:r>
              <a:rPr lang="lv-LV" sz="2800" dirty="0" err="1" smtClean="0"/>
              <a:t>Soderhamna</a:t>
            </a:r>
            <a:r>
              <a:rPr lang="lv-LV" sz="2800" dirty="0" smtClean="0"/>
              <a:t>, Jelgava un Tartu</a:t>
            </a:r>
            <a:endParaRPr lang="en-GB" sz="2800" dirty="0" smtClean="0"/>
          </a:p>
          <a:p>
            <a:pPr marL="73950" indent="0" algn="r">
              <a:buNone/>
            </a:pPr>
            <a:r>
              <a:rPr lang="lv-LV" sz="1600" i="1" dirty="0" smtClean="0"/>
              <a:t>			    </a:t>
            </a:r>
            <a:endParaRPr lang="lv-LV" sz="1600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4" y="2420888"/>
            <a:ext cx="3312368" cy="3312368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3140968"/>
            <a:ext cx="46358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68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80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lv-LV" sz="3600" dirty="0" smtClean="0"/>
              <a:t>Saņemti 69 pieteikumi</a:t>
            </a:r>
            <a:endParaRPr lang="en-GB" sz="3600" dirty="0" smtClean="0"/>
          </a:p>
          <a:p>
            <a:pPr marL="73950" indent="0" algn="r">
              <a:buFont typeface="Calibri" panose="020F0502020204030204" pitchFamily="34" charset="0"/>
              <a:buNone/>
            </a:pPr>
            <a:r>
              <a:rPr lang="lv-LV" sz="1600" i="1" dirty="0" smtClean="0"/>
              <a:t>			    </a:t>
            </a:r>
            <a:endParaRPr lang="lv-LV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1549" y="4005064"/>
            <a:ext cx="46358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68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Calibri" panose="020F0502020204030204" pitchFamily="34" charset="0"/>
              <a:buChar char="−"/>
              <a:defRPr sz="1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80000" indent="-2160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2A228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lv-LV" sz="2800" dirty="0"/>
              <a:t>n</a:t>
            </a:r>
            <a:r>
              <a:rPr lang="lv-LV" sz="2800" dirty="0" smtClean="0"/>
              <a:t>o Baltijas </a:t>
            </a:r>
            <a:r>
              <a:rPr lang="lv-LV" sz="2800" dirty="0"/>
              <a:t>valstīm, Somijas, Zviedrijas, Turcijas, Spānijas, Slovēnijas, Slovākijas, Gruzijas, Azerbaidžānas, Uzbekistānas</a:t>
            </a:r>
            <a:r>
              <a:rPr lang="lv-LV" sz="1600" i="1" dirty="0" smtClean="0"/>
              <a:t>			    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480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lv-LV" b="1" dirty="0" err="1" smtClean="0"/>
              <a:t>iWater</a:t>
            </a:r>
            <a:r>
              <a:rPr lang="lv-LV" b="1" dirty="0" smtClean="0"/>
              <a:t> </a:t>
            </a:r>
            <a:r>
              <a:rPr lang="lv-LV" b="1" dirty="0" err="1" smtClean="0"/>
              <a:t>pilotteritorijas</a:t>
            </a:r>
            <a:r>
              <a:rPr lang="lv-LV" b="1" dirty="0" smtClean="0"/>
              <a:t> Rīgā</a:t>
            </a:r>
            <a:endParaRPr lang="en-GB" b="1" dirty="0"/>
          </a:p>
        </p:txBody>
      </p:sp>
      <p:pic>
        <p:nvPicPr>
          <p:cNvPr id="6" name="Attēls 5" descr="Tornakalns_w_legend_4apr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4104456" cy="4628264"/>
          </a:xfrm>
          <a:prstGeom prst="rect">
            <a:avLst/>
          </a:prstGeom>
        </p:spPr>
      </p:pic>
      <p:pic>
        <p:nvPicPr>
          <p:cNvPr id="8" name="Attēls 7" descr="iWater_pilot_lastko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06" y="1844825"/>
            <a:ext cx="494159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en-GB" b="1" dirty="0" smtClean="0"/>
              <a:t>Partner</a:t>
            </a:r>
            <a:r>
              <a:rPr lang="lv-LV" b="1" dirty="0" smtClean="0"/>
              <a:t>i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46449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800" dirty="0" smtClean="0">
                <a:latin typeface="+mn-lt"/>
              </a:rPr>
              <a:t>City of </a:t>
            </a:r>
            <a:r>
              <a:rPr lang="en-GB" sz="2800" dirty="0" err="1" smtClean="0">
                <a:latin typeface="+mn-lt"/>
              </a:rPr>
              <a:t>Gävle</a:t>
            </a:r>
            <a:r>
              <a:rPr lang="en-GB" sz="2800" dirty="0" smtClean="0">
                <a:latin typeface="+mn-lt"/>
              </a:rPr>
              <a:t>, SE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/>
              <a:t>       City of Turku, FI                                  </a:t>
            </a:r>
            <a:r>
              <a:rPr lang="lv-LV" sz="2800" dirty="0" smtClean="0"/>
              <a:t>  </a:t>
            </a:r>
            <a:r>
              <a:rPr lang="en-GB" sz="2800" dirty="0" smtClean="0">
                <a:latin typeface="+mn-lt"/>
              </a:rPr>
              <a:t>City of Tartu, EE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>
                <a:latin typeface="+mn-lt"/>
              </a:rPr>
              <a:t>                                     City of Helsinki, FI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>
                <a:latin typeface="+mn-lt"/>
              </a:rPr>
              <a:t> City of Riga, LV 			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>
                <a:latin typeface="+mn-lt"/>
              </a:rPr>
              <a:t>                                                      City of </a:t>
            </a:r>
            <a:r>
              <a:rPr lang="en-GB" sz="2800" dirty="0" err="1" smtClean="0">
                <a:latin typeface="+mn-lt"/>
              </a:rPr>
              <a:t>Söderhamn</a:t>
            </a:r>
            <a:r>
              <a:rPr lang="en-GB" sz="2800" dirty="0" smtClean="0">
                <a:latin typeface="+mn-lt"/>
              </a:rPr>
              <a:t>, SE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>
                <a:latin typeface="+mn-lt"/>
              </a:rPr>
              <a:t>       Union of the Baltic Cities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>
                <a:latin typeface="+mn-lt"/>
              </a:rPr>
              <a:t>                                                            City of Jelgava, LV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800" dirty="0" smtClean="0">
                <a:latin typeface="+mn-lt"/>
              </a:rPr>
              <a:t>                        </a:t>
            </a:r>
            <a:r>
              <a:rPr lang="en-GB" sz="2800" dirty="0" smtClean="0"/>
              <a:t>Aalto University, FI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5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lv-LV" b="1" dirty="0" smtClean="0"/>
              <a:t>Īsi fakti par </a:t>
            </a:r>
            <a:r>
              <a:rPr lang="lv-LV" b="1" dirty="0" err="1" smtClean="0"/>
              <a:t>iWater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52720" y="1196752"/>
            <a:ext cx="8352928" cy="4392488"/>
          </a:xfrm>
        </p:spPr>
        <p:txBody>
          <a:bodyPr anchor="ctr">
            <a:noAutofit/>
          </a:bodyPr>
          <a:lstStyle/>
          <a:p>
            <a:pPr marL="179388" indent="-179388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2800" dirty="0" smtClean="0"/>
              <a:t>Projekts uzsākts 2015.gada decembrī</a:t>
            </a:r>
          </a:p>
          <a:p>
            <a:pPr marL="179388" indent="-179388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2800" dirty="0" smtClean="0"/>
              <a:t>Projekta noslēgums 2018.gada beigas</a:t>
            </a:r>
          </a:p>
          <a:p>
            <a:pPr marL="179388" indent="-179388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1600" dirty="0" smtClean="0"/>
              <a:t>Projekts uzsākts 2015.gada </a:t>
            </a:r>
            <a:r>
              <a:rPr lang="lv-LV" sz="1600" dirty="0" err="1" smtClean="0"/>
              <a:t>decembr</a:t>
            </a:r>
            <a:endParaRPr lang="lv-LV" sz="1600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3528" y="1412776"/>
            <a:ext cx="849694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A228"/>
              </a:buClr>
              <a:buSzTx/>
              <a:tabLst/>
              <a:defRPr/>
            </a:pPr>
            <a:endParaRPr lang="lv-LV" sz="2800" dirty="0" smtClean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rgbClr val="02A228"/>
              </a:buClr>
              <a:buFont typeface="Wingdings" panose="05000000000000000000" pitchFamily="2" charset="2"/>
              <a:buChar char="§"/>
            </a:pPr>
            <a:r>
              <a:rPr lang="lv-LV" sz="2800" dirty="0" smtClean="0"/>
              <a:t>9 partneri no 4 Baltijas jūras valstīm</a:t>
            </a:r>
          </a:p>
          <a:p>
            <a:pPr marL="342900" indent="-342900">
              <a:spcAft>
                <a:spcPts val="600"/>
              </a:spcAft>
              <a:buClr>
                <a:srgbClr val="02A228"/>
              </a:buClr>
              <a:buFont typeface="Wingdings" panose="05000000000000000000" pitchFamily="2" charset="2"/>
              <a:buChar char="§"/>
            </a:pPr>
            <a:r>
              <a:rPr lang="lv-LV" sz="2800" dirty="0" smtClean="0"/>
              <a:t>norise 2015.gada decembrī 2018.gada maijs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A22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2800" baseline="0" dirty="0" smtClean="0">
                <a:latin typeface="+mj-lt"/>
              </a:rPr>
              <a:t>EU </a:t>
            </a:r>
            <a:r>
              <a:rPr lang="lv-LV" sz="2800" baseline="0" dirty="0" err="1" smtClean="0">
                <a:latin typeface="+mj-lt"/>
              </a:rPr>
              <a:t>Centrālbaltijas</a:t>
            </a:r>
            <a:r>
              <a:rPr lang="lv-LV" sz="2800" baseline="0" dirty="0" smtClean="0">
                <a:latin typeface="+mj-lt"/>
              </a:rPr>
              <a:t> finansējuma programma 2014.-2020</a:t>
            </a:r>
          </a:p>
          <a:p>
            <a:pPr marL="342900" lvl="0" indent="-342900">
              <a:spcAft>
                <a:spcPts val="600"/>
              </a:spcAft>
              <a:buClr>
                <a:srgbClr val="02A228"/>
              </a:buClr>
              <a:buFont typeface="Wingdings" panose="05000000000000000000" pitchFamily="2" charset="2"/>
              <a:buChar char="§"/>
            </a:pPr>
            <a:r>
              <a:rPr lang="lv-LV" sz="2800" dirty="0" smtClean="0">
                <a:latin typeface="+mj-lt"/>
              </a:rPr>
              <a:t>Kopējais b</a:t>
            </a:r>
            <a:r>
              <a:rPr kumimoji="0" lang="lv-LV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udžets</a:t>
            </a:r>
            <a:r>
              <a:rPr kumimoji="0" lang="lv-LV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800" dirty="0" smtClean="0"/>
              <a:t>EUR 2 351 2</a:t>
            </a:r>
            <a:r>
              <a:rPr lang="lv-LV" sz="2800" dirty="0" smtClean="0"/>
              <a:t>60</a:t>
            </a:r>
            <a:r>
              <a:rPr lang="en-US" sz="2800" dirty="0" smtClean="0"/>
              <a:t> </a:t>
            </a:r>
            <a:r>
              <a:rPr lang="lv-LV" sz="2800" dirty="0" smtClean="0"/>
              <a:t>no tiem  85% ERAF</a:t>
            </a:r>
          </a:p>
          <a:p>
            <a:pPr marL="342900" lvl="0" indent="-342900">
              <a:spcAft>
                <a:spcPts val="600"/>
              </a:spcAft>
              <a:buClr>
                <a:srgbClr val="02A228"/>
              </a:buClr>
              <a:buFont typeface="Wingdings" panose="05000000000000000000" pitchFamily="2" charset="2"/>
              <a:buChar char="§"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Rīgas pilsētas daļa </a:t>
            </a:r>
            <a:r>
              <a:rPr lang="en-US" sz="2800" dirty="0" smtClean="0"/>
              <a:t>EUR 323 871</a:t>
            </a:r>
            <a:r>
              <a:rPr lang="lv-LV" sz="2800" dirty="0" smtClean="0"/>
              <a:t> no tiem  85% ERAF</a:t>
            </a:r>
          </a:p>
        </p:txBody>
      </p:sp>
    </p:spTree>
    <p:extLst>
      <p:ext uri="{BB962C8B-B14F-4D97-AF65-F5344CB8AC3E}">
        <p14:creationId xmlns:p14="http://schemas.microsoft.com/office/powerpoint/2010/main" val="4276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b="19360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3933056"/>
            <a:ext cx="4752528" cy="1512168"/>
          </a:xfrm>
        </p:spPr>
        <p:txBody>
          <a:bodyPr/>
          <a:lstStyle/>
          <a:p>
            <a:r>
              <a:rPr lang="lv-LV" sz="1800" b="1" dirty="0" smtClean="0"/>
              <a:t>Andris Ločmanis</a:t>
            </a:r>
            <a:endParaRPr lang="en-GB" sz="18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dirty="0" smtClean="0"/>
              <a:t>Rīgas domes Pilsētas attīstības departaments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dirty="0" smtClean="0"/>
              <a:t>Tālr.:67012886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dirty="0" smtClean="0"/>
              <a:t>Andris.locmanis@riga.lv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u="sng" dirty="0" smtClean="0">
                <a:hlinkClick r:id="rId3" tooltip="http://www.rdpad.lv/"/>
              </a:rPr>
              <a:t>www.rdpad.lv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8000" dirty="0" smtClean="0"/>
              <a:t>Paldies</a:t>
            </a:r>
            <a:r>
              <a:rPr lang="fi-FI" sz="8000" dirty="0" smtClean="0"/>
              <a:t>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932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en-GB" b="1" dirty="0" err="1" smtClean="0"/>
              <a:t>iWater</a:t>
            </a:r>
            <a:r>
              <a:rPr lang="en-GB" b="1" dirty="0" smtClean="0"/>
              <a:t> </a:t>
            </a:r>
            <a:r>
              <a:rPr lang="lv-LV" b="1" dirty="0" smtClean="0"/>
              <a:t>mērķis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4392488"/>
          </a:xfrm>
        </p:spPr>
        <p:txBody>
          <a:bodyPr anchor="ctr">
            <a:noAutofit/>
          </a:bodyPr>
          <a:lstStyle/>
          <a:p>
            <a:endParaRPr lang="lv-LV" sz="2800" dirty="0" smtClean="0"/>
          </a:p>
          <a:p>
            <a:pPr>
              <a:buNone/>
            </a:pPr>
            <a:r>
              <a:rPr lang="lv-LV" sz="2800" dirty="0" smtClean="0"/>
              <a:t>	</a:t>
            </a:r>
            <a:r>
              <a:rPr lang="lv-LV" sz="3200" dirty="0" smtClean="0"/>
              <a:t>Pilnveidojot pilsētvides plānošanas procesus, attīstīt integrētu un daudzfunkcionālu </a:t>
            </a:r>
            <a:r>
              <a:rPr lang="lv-LV" sz="3200" dirty="0" err="1" smtClean="0"/>
              <a:t>lietusūdens</a:t>
            </a:r>
            <a:r>
              <a:rPr lang="lv-LV" sz="3200" dirty="0" smtClean="0"/>
              <a:t> pārvaldības modeli Centrālās Baltijas jūras reģiona pilsētās, veidot kvalitatīvu un drošu pilsētvidi un veicināt pilsētas ilgtspēju</a:t>
            </a:r>
          </a:p>
        </p:txBody>
      </p:sp>
    </p:spTree>
    <p:extLst>
      <p:ext uri="{BB962C8B-B14F-4D97-AF65-F5344CB8AC3E}">
        <p14:creationId xmlns:p14="http://schemas.microsoft.com/office/powerpoint/2010/main" val="25517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en-GB" b="1" dirty="0" smtClean="0"/>
              <a:t>A</a:t>
            </a:r>
            <a:r>
              <a:rPr lang="lv-LV" b="1" dirty="0" err="1" smtClean="0"/>
              <a:t>ktivitāte</a:t>
            </a:r>
            <a:r>
              <a:rPr lang="en-GB" b="1" dirty="0" smtClean="0"/>
              <a:t> </a:t>
            </a:r>
            <a:r>
              <a:rPr lang="lv-LV" b="1" dirty="0" smtClean="0"/>
              <a:t> </a:t>
            </a:r>
            <a:r>
              <a:rPr lang="en-GB" b="1" dirty="0" smtClean="0"/>
              <a:t>I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39248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lv-LV" sz="2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lv-LV" sz="2800" b="1" dirty="0" smtClean="0">
                <a:solidFill>
                  <a:srgbClr val="C00000"/>
                </a:solidFill>
              </a:rPr>
              <a:t>Izveidots integrēts </a:t>
            </a:r>
            <a:r>
              <a:rPr lang="lv-LV" sz="2800" b="1" dirty="0" err="1" smtClean="0">
                <a:solidFill>
                  <a:srgbClr val="C00000"/>
                </a:solidFill>
              </a:rPr>
              <a:t>lietusūdens</a:t>
            </a:r>
            <a:r>
              <a:rPr lang="lv-LV" sz="2800" b="1" dirty="0" smtClean="0">
                <a:solidFill>
                  <a:srgbClr val="C00000"/>
                </a:solidFill>
              </a:rPr>
              <a:t> sistēmas pārvaldības modelis:</a:t>
            </a:r>
          </a:p>
          <a:p>
            <a:pPr marL="900113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Vadlīniju izstrāde</a:t>
            </a:r>
            <a:endParaRPr lang="en-GB" sz="2800" dirty="0" smtClean="0"/>
          </a:p>
          <a:p>
            <a:pPr marL="900113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err="1" smtClean="0"/>
              <a:t>Integēta</a:t>
            </a:r>
            <a:r>
              <a:rPr lang="lv-LV" sz="2800" dirty="0" smtClean="0"/>
              <a:t> </a:t>
            </a:r>
            <a:r>
              <a:rPr lang="lv-LV" sz="2800" dirty="0" err="1" smtClean="0"/>
              <a:t>lietusūdens</a:t>
            </a:r>
            <a:r>
              <a:rPr lang="lv-LV" sz="2800" dirty="0" smtClean="0"/>
              <a:t> pārvaldības modeļa izstrāde un pielāgošana katrā </a:t>
            </a:r>
            <a:r>
              <a:rPr lang="lv-LV" sz="2800" dirty="0" err="1" smtClean="0"/>
              <a:t>parnerpilsētā</a:t>
            </a:r>
            <a:endParaRPr lang="en-GB" sz="2800" dirty="0" smtClean="0"/>
          </a:p>
          <a:p>
            <a:pPr marL="900113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pieredzes apmaiņa</a:t>
            </a:r>
            <a:endParaRPr lang="en-GB" sz="2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dirty="0" smtClean="0"/>
              <a:t>Atbildīgais partneris </a:t>
            </a:r>
            <a:r>
              <a:rPr lang="en-GB" sz="2800" dirty="0" smtClean="0"/>
              <a:t>Aalto </a:t>
            </a:r>
            <a:r>
              <a:rPr lang="en-GB" sz="2800" dirty="0" err="1" smtClean="0"/>
              <a:t>Universit</a:t>
            </a:r>
            <a:r>
              <a:rPr lang="lv-LV" sz="2800" dirty="0" smtClean="0"/>
              <a:t>āte (Somija)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1931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6498"/>
            <a:ext cx="7992888" cy="980254"/>
          </a:xfrm>
        </p:spPr>
        <p:txBody>
          <a:bodyPr/>
          <a:lstStyle/>
          <a:p>
            <a:pPr algn="ctr"/>
            <a:r>
              <a:rPr lang="en-GB" b="1" dirty="0" smtClean="0"/>
              <a:t>A</a:t>
            </a:r>
            <a:r>
              <a:rPr lang="lv-LV" b="1" dirty="0" err="1" smtClean="0"/>
              <a:t>ktivitāte</a:t>
            </a:r>
            <a:r>
              <a:rPr lang="en-GB" b="1" dirty="0" smtClean="0"/>
              <a:t> </a:t>
            </a:r>
            <a:r>
              <a:rPr lang="lv-LV" b="1" dirty="0" smtClean="0"/>
              <a:t> </a:t>
            </a:r>
            <a:r>
              <a:rPr lang="en-GB" b="1" dirty="0" smtClean="0"/>
              <a:t>I</a:t>
            </a:r>
            <a:r>
              <a:rPr lang="lv-LV" b="1" dirty="0" smtClean="0"/>
              <a:t>I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39248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lv-LV" sz="2800" b="1" dirty="0" smtClean="0">
                <a:solidFill>
                  <a:srgbClr val="C00000"/>
                </a:solidFill>
              </a:rPr>
              <a:t>Integrētas </a:t>
            </a:r>
            <a:r>
              <a:rPr lang="lv-LV" sz="2800" b="1" dirty="0" err="1" smtClean="0">
                <a:solidFill>
                  <a:srgbClr val="C00000"/>
                </a:solidFill>
              </a:rPr>
              <a:t>lietusūdens</a:t>
            </a:r>
            <a:r>
              <a:rPr lang="lv-LV" sz="2800" b="1" dirty="0" smtClean="0">
                <a:solidFill>
                  <a:srgbClr val="C00000"/>
                </a:solidFill>
              </a:rPr>
              <a:t> sistēmas plānošanas instrumenta izstrāde</a:t>
            </a:r>
            <a:r>
              <a:rPr lang="en-GB" sz="2800" b="1" dirty="0" smtClean="0">
                <a:solidFill>
                  <a:srgbClr val="C00000"/>
                </a:solidFill>
              </a:rPr>
              <a:t>:</a:t>
            </a:r>
          </a:p>
          <a:p>
            <a:pPr marL="900113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Zaļās teritorijas faktora (GAF) kā apbūves noteikumu parametra izstrāde</a:t>
            </a:r>
            <a:endParaRPr lang="en-GB" sz="2800" dirty="0" smtClean="0"/>
          </a:p>
          <a:p>
            <a:pPr marL="900113" indent="-3683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 smtClean="0"/>
              <a:t>GAF pielāgošana katrā no 7 </a:t>
            </a:r>
            <a:r>
              <a:rPr lang="lv-LV" sz="2800" dirty="0" err="1" smtClean="0"/>
              <a:t>partnerpilsētām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6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b="1" dirty="0" smtClean="0">
                <a:solidFill>
                  <a:prstClr val="black"/>
                </a:solidFill>
              </a:rPr>
              <a:t>KAS IR GAF?</a:t>
            </a:r>
            <a:endParaRPr lang="lv-LV" b="1" dirty="0">
              <a:solidFill>
                <a:prstClr val="black"/>
              </a:solidFill>
            </a:endParaRPr>
          </a:p>
          <a:p>
            <a:pPr marL="627063" indent="-531813" algn="just">
              <a:buFont typeface="Wingdings" panose="05000000000000000000" pitchFamily="2" charset="2"/>
              <a:buChar char="§"/>
            </a:pPr>
            <a:r>
              <a:rPr lang="lv-LV" sz="2000" dirty="0" err="1" smtClean="0">
                <a:solidFill>
                  <a:prstClr val="black"/>
                </a:solidFill>
              </a:rPr>
              <a:t>Urbānas</a:t>
            </a:r>
            <a:r>
              <a:rPr lang="lv-LV" sz="2000" dirty="0" smtClean="0">
                <a:solidFill>
                  <a:prstClr val="black"/>
                </a:solidFill>
              </a:rPr>
              <a:t> teritorijas ilgtspējas rādītājs </a:t>
            </a:r>
            <a:endParaRPr lang="lv-LV" sz="2000" dirty="0">
              <a:solidFill>
                <a:prstClr val="black"/>
              </a:solidFill>
            </a:endParaRPr>
          </a:p>
          <a:p>
            <a:pPr marL="627063" indent="-531813" algn="just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prstClr val="black"/>
                </a:solidFill>
              </a:rPr>
              <a:t>Pirmo reizi lietos Berlīnē 1997.gadā. Kopš tā laika GAF adaptējušas vai no jauna izstrādājušas vairākas citas pilsētas Eiropā (</a:t>
            </a:r>
            <a:r>
              <a:rPr lang="lv-LV" sz="2000" dirty="0" err="1" smtClean="0">
                <a:solidFill>
                  <a:prstClr val="black"/>
                </a:solidFill>
              </a:rPr>
              <a:t>Malme</a:t>
            </a:r>
            <a:r>
              <a:rPr lang="lv-LV" sz="2000" dirty="0" smtClean="0">
                <a:solidFill>
                  <a:prstClr val="black"/>
                </a:solidFill>
              </a:rPr>
              <a:t>, Lunda, </a:t>
            </a:r>
            <a:r>
              <a:rPr lang="lv-LV" sz="2000" dirty="0" err="1" smtClean="0">
                <a:solidFill>
                  <a:prstClr val="black"/>
                </a:solidFill>
              </a:rPr>
              <a:t>Espoo</a:t>
            </a:r>
            <a:r>
              <a:rPr lang="lv-LV" sz="2000" dirty="0" smtClean="0">
                <a:solidFill>
                  <a:prstClr val="black"/>
                </a:solidFill>
              </a:rPr>
              <a:t>, Helsinki u.c.), ASV (</a:t>
            </a:r>
            <a:r>
              <a:rPr lang="lv-LV" sz="2000" dirty="0">
                <a:solidFill>
                  <a:prstClr val="black"/>
                </a:solidFill>
              </a:rPr>
              <a:t>Sietla, </a:t>
            </a:r>
            <a:r>
              <a:rPr lang="lv-LV" sz="2000" dirty="0" smtClean="0">
                <a:solidFill>
                  <a:prstClr val="black"/>
                </a:solidFill>
              </a:rPr>
              <a:t>Vašingtona) un Kanādā (Toronto)</a:t>
            </a:r>
            <a:endParaRPr lang="lv-LV" sz="2000" dirty="0">
              <a:solidFill>
                <a:prstClr val="black"/>
              </a:solidFill>
            </a:endParaRPr>
          </a:p>
          <a:p>
            <a:pPr marL="627063" indent="-531813" algn="just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prstClr val="black"/>
                </a:solidFill>
              </a:rPr>
              <a:t>Instruments zaļās infrastruktūras paplašināšanai privātīpašumos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47878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prstClr val="black"/>
                </a:solidFill>
              </a:rPr>
              <a:t>GAF 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692" y="4562544"/>
            <a:ext cx="271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kopējā efektīvā zaļā platība</a:t>
            </a:r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8875" y="5003884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dirty="0" smtClean="0">
                <a:solidFill>
                  <a:prstClr val="black"/>
                </a:solidFill>
              </a:rPr>
              <a:t>kopējā zemesgabala platība</a:t>
            </a:r>
            <a:endParaRPr lang="lv-LV" dirty="0">
              <a:solidFill>
                <a:prstClr val="black"/>
              </a:solidFill>
            </a:endParaRPr>
          </a:p>
        </p:txBody>
      </p:sp>
      <p:cxnSp>
        <p:nvCxnSpPr>
          <p:cNvPr id="9" name="Taisns savienotājs 8"/>
          <p:cNvCxnSpPr/>
          <p:nvPr/>
        </p:nvCxnSpPr>
        <p:spPr>
          <a:xfrm>
            <a:off x="3436691" y="4972526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596592" y="2595990"/>
            <a:ext cx="8007856" cy="241718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b="1" dirty="0" smtClean="0">
                <a:solidFill>
                  <a:prstClr val="black"/>
                </a:solidFill>
              </a:rPr>
              <a:t>GAF PAMATELEMENTI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lv-LV" sz="1800" b="1" dirty="0">
              <a:solidFill>
                <a:prstClr val="black"/>
              </a:solidFill>
            </a:endParaRP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prstClr val="black"/>
                </a:solidFill>
              </a:rPr>
              <a:t>Vides elementu «svēršana» (tā vides kvalitātes nozīmīgums)</a:t>
            </a: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prstClr val="black"/>
                </a:solidFill>
              </a:rPr>
              <a:t>Mērķa vērtība (apzaļumošanas mērķis)</a:t>
            </a:r>
            <a:endParaRPr lang="lv-LV" sz="2000" dirty="0">
              <a:solidFill>
                <a:prstClr val="black"/>
              </a:solidFill>
            </a:endParaRP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prstClr val="black"/>
                </a:solidFill>
              </a:rPr>
              <a:t>Sasniegtais zaļās teritorijas rādītājs</a:t>
            </a:r>
          </a:p>
        </p:txBody>
      </p:sp>
    </p:spTree>
    <p:extLst>
      <p:ext uri="{BB962C8B-B14F-4D97-AF65-F5344CB8AC3E}">
        <p14:creationId xmlns:p14="http://schemas.microsoft.com/office/powerpoint/2010/main" val="10347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596592" y="1803902"/>
            <a:ext cx="7791832" cy="4865458"/>
          </a:xfrm>
          <a:prstGeom prst="rect">
            <a:avLst/>
          </a:prstGeom>
        </p:spPr>
        <p:txBody>
          <a:bodyPr vert="horz" lIns="71323" tIns="35662" rIns="71323" bIns="35662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lv-LV" b="1" dirty="0" smtClean="0">
                <a:solidFill>
                  <a:prstClr val="black"/>
                </a:solidFill>
              </a:rPr>
              <a:t>IZSTRĀDES SOĻI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lv-LV" sz="1800" b="1" dirty="0">
              <a:solidFill>
                <a:prstClr val="black"/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dirty="0" smtClean="0">
                <a:solidFill>
                  <a:prstClr val="black"/>
                </a:solidFill>
              </a:rPr>
              <a:t>Fona </a:t>
            </a:r>
            <a:r>
              <a:rPr lang="lv-LV" sz="1800" b="1" dirty="0" smtClean="0">
                <a:solidFill>
                  <a:prstClr val="black"/>
                </a:solidFill>
              </a:rPr>
              <a:t>izpēte un aptaujas</a:t>
            </a:r>
            <a:r>
              <a:rPr lang="lv-LV" sz="1800" dirty="0" smtClean="0">
                <a:solidFill>
                  <a:prstClr val="black"/>
                </a:solidFill>
              </a:rPr>
              <a:t>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dirty="0" smtClean="0">
                <a:solidFill>
                  <a:prstClr val="black"/>
                </a:solidFill>
              </a:rPr>
              <a:t>Aprēķina principu izveide: </a:t>
            </a:r>
            <a:r>
              <a:rPr lang="lv-LV" sz="1800" b="1" dirty="0" smtClean="0">
                <a:solidFill>
                  <a:prstClr val="black"/>
                </a:solidFill>
              </a:rPr>
              <a:t>zaļās platības faktora elementu </a:t>
            </a:r>
            <a:r>
              <a:rPr lang="lv-LV" sz="1800" dirty="0" smtClean="0">
                <a:solidFill>
                  <a:prstClr val="black"/>
                </a:solidFill>
              </a:rPr>
              <a:t>un to </a:t>
            </a:r>
            <a:r>
              <a:rPr lang="lv-LV" sz="1800" b="1" dirty="0" smtClean="0">
                <a:solidFill>
                  <a:prstClr val="black"/>
                </a:solidFill>
              </a:rPr>
              <a:t>svērumu noteikšana</a:t>
            </a:r>
            <a:r>
              <a:rPr lang="lv-LV" sz="1800" dirty="0" smtClean="0">
                <a:solidFill>
                  <a:prstClr val="black"/>
                </a:solidFill>
              </a:rPr>
              <a:t>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dirty="0" smtClean="0">
                <a:solidFill>
                  <a:prstClr val="black"/>
                </a:solidFill>
              </a:rPr>
              <a:t>Instrumenta </a:t>
            </a:r>
            <a:r>
              <a:rPr lang="lv-LV" sz="1800" b="1" dirty="0" smtClean="0">
                <a:solidFill>
                  <a:prstClr val="black"/>
                </a:solidFill>
              </a:rPr>
              <a:t>klasifikācijas izveide</a:t>
            </a:r>
            <a:r>
              <a:rPr lang="lv-LV" sz="1800" dirty="0" smtClean="0">
                <a:solidFill>
                  <a:prstClr val="black"/>
                </a:solidFill>
              </a:rPr>
              <a:t>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b="1" dirty="0" smtClean="0">
                <a:solidFill>
                  <a:prstClr val="black"/>
                </a:solidFill>
              </a:rPr>
              <a:t>Mērķa un minimālo zaļās platības punktu </a:t>
            </a:r>
            <a:r>
              <a:rPr lang="lv-LV" sz="1800" dirty="0" smtClean="0">
                <a:solidFill>
                  <a:prstClr val="black"/>
                </a:solidFill>
              </a:rPr>
              <a:t>katrai </a:t>
            </a:r>
            <a:r>
              <a:rPr lang="lv-LV" sz="1800" b="1" dirty="0" smtClean="0">
                <a:solidFill>
                  <a:prstClr val="black"/>
                </a:solidFill>
              </a:rPr>
              <a:t>konkrētai </a:t>
            </a:r>
            <a:r>
              <a:rPr lang="lv-LV" sz="1800" dirty="0" smtClean="0">
                <a:solidFill>
                  <a:prstClr val="black"/>
                </a:solidFill>
              </a:rPr>
              <a:t>teritorijas </a:t>
            </a:r>
            <a:r>
              <a:rPr lang="lv-LV" sz="1800" b="1" dirty="0" smtClean="0">
                <a:solidFill>
                  <a:prstClr val="black"/>
                </a:solidFill>
              </a:rPr>
              <a:t>izmantošanai </a:t>
            </a:r>
            <a:r>
              <a:rPr lang="lv-LV" sz="1800" dirty="0" smtClean="0">
                <a:solidFill>
                  <a:prstClr val="black"/>
                </a:solidFill>
              </a:rPr>
              <a:t>noteikšana.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b="1" dirty="0" smtClean="0">
                <a:solidFill>
                  <a:prstClr val="black"/>
                </a:solidFill>
              </a:rPr>
              <a:t>Zaļās platības aprēķina instrumenta </a:t>
            </a:r>
            <a:r>
              <a:rPr lang="lv-LV" sz="1800" dirty="0" smtClean="0">
                <a:solidFill>
                  <a:prstClr val="black"/>
                </a:solidFill>
              </a:rPr>
              <a:t>izveide (Excel vide).</a:t>
            </a:r>
            <a:endParaRPr lang="en-US" sz="1800" dirty="0">
              <a:solidFill>
                <a:prstClr val="black"/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b="1" dirty="0" smtClean="0">
                <a:solidFill>
                  <a:prstClr val="black"/>
                </a:solidFill>
              </a:rPr>
              <a:t>Ainavu arhitektūras plānu izveide </a:t>
            </a:r>
            <a:r>
              <a:rPr lang="lv-LV" sz="1800" dirty="0" err="1" smtClean="0">
                <a:solidFill>
                  <a:prstClr val="black"/>
                </a:solidFill>
              </a:rPr>
              <a:t>pilotteritorijai</a:t>
            </a:r>
            <a:r>
              <a:rPr lang="lv-LV" sz="1800" dirty="0" smtClean="0">
                <a:solidFill>
                  <a:prstClr val="black"/>
                </a:solidFill>
              </a:rPr>
              <a:t>, lai attēlotu dažādus zaļās teritorijas punktus.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lv-LV" sz="1800" dirty="0" smtClean="0">
                <a:solidFill>
                  <a:prstClr val="black"/>
                </a:solidFill>
              </a:rPr>
              <a:t>Zaļās platības aprēķina </a:t>
            </a:r>
            <a:r>
              <a:rPr lang="lv-LV" sz="1800" b="1" dirty="0" smtClean="0">
                <a:solidFill>
                  <a:prstClr val="black"/>
                </a:solidFill>
              </a:rPr>
              <a:t>testēšana</a:t>
            </a:r>
            <a:r>
              <a:rPr lang="lv-LV" sz="1800" dirty="0" smtClean="0">
                <a:solidFill>
                  <a:prstClr val="black"/>
                </a:solidFill>
              </a:rPr>
              <a:t> </a:t>
            </a:r>
            <a:r>
              <a:rPr lang="lv-LV" sz="1800" dirty="0" err="1" smtClean="0">
                <a:solidFill>
                  <a:prstClr val="black"/>
                </a:solidFill>
              </a:rPr>
              <a:t>pilotteritorijā</a:t>
            </a:r>
            <a:r>
              <a:rPr lang="lv-LV" sz="1800" dirty="0" smtClean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63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Green Area Factor (GAF)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lv-LV" dirty="0" smtClean="0"/>
              <a:t>	Zaļo platību faktors</a:t>
            </a:r>
            <a:endParaRPr lang="en-US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803902"/>
            <a:ext cx="8208912" cy="263321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lv-LV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7516" r="3684" b="23520"/>
          <a:stretch/>
        </p:blipFill>
        <p:spPr bwMode="auto">
          <a:xfrm>
            <a:off x="1" y="1795006"/>
            <a:ext cx="9144000" cy="47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ater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Water_ppt-template" id="{2FA47699-1F95-4220-8FCB-E0A380B74360}" vid="{51A3EA8C-9EAA-4B63-86D1-A795DC49DD41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iWater_ppt-template</Template>
  <TotalTime>729</TotalTime>
  <Words>568</Words>
  <Application>Microsoft Office PowerPoint</Application>
  <PresentationFormat>Slaidrāde ekrānā (4:3)</PresentationFormat>
  <Paragraphs>107</Paragraphs>
  <Slides>20</Slides>
  <Notes>2</Notes>
  <HiddenSlides>0</HiddenSlides>
  <MMClips>0</MMClips>
  <ScaleCrop>false</ScaleCrop>
  <HeadingPairs>
    <vt:vector size="4" baseType="variant">
      <vt:variant>
        <vt:lpstr>Dizains</vt:lpstr>
      </vt:variant>
      <vt:variant>
        <vt:i4>3</vt:i4>
      </vt:variant>
      <vt:variant>
        <vt:lpstr>Slaidu virsraksti</vt:lpstr>
      </vt:variant>
      <vt:variant>
        <vt:i4>20</vt:i4>
      </vt:variant>
    </vt:vector>
  </HeadingPairs>
  <TitlesOfParts>
    <vt:vector size="23" baseType="lpstr">
      <vt:lpstr>iWater_ppt-template</vt:lpstr>
      <vt:lpstr>Office tēma</vt:lpstr>
      <vt:lpstr>1_Office tēma</vt:lpstr>
      <vt:lpstr>iWater Projekts</vt:lpstr>
      <vt:lpstr>Īsi fakti par iWater</vt:lpstr>
      <vt:lpstr>iWater mērķis</vt:lpstr>
      <vt:lpstr>Aktivitāte  I</vt:lpstr>
      <vt:lpstr>Aktivitāte  II</vt:lpstr>
      <vt:lpstr>Green Area Factor (GAF)</vt:lpstr>
      <vt:lpstr>Green Area Factor (GAF)</vt:lpstr>
      <vt:lpstr>Green Area Factor (GAF)</vt:lpstr>
      <vt:lpstr>Green Area Factor (GAF)</vt:lpstr>
      <vt:lpstr>Green Area Factor (GAF)</vt:lpstr>
      <vt:lpstr>Green Area Factor (GAF)</vt:lpstr>
      <vt:lpstr>Green Area Factor (GAF)</vt:lpstr>
      <vt:lpstr>Green Area Factor (GAF)</vt:lpstr>
      <vt:lpstr>Green Area Factor (GAF)</vt:lpstr>
      <vt:lpstr>Green Area Factor (GAF)</vt:lpstr>
      <vt:lpstr>Aktivitāte  III</vt:lpstr>
      <vt:lpstr>Aktivitāte  III vasaras skola</vt:lpstr>
      <vt:lpstr>iWater pilotteritorijas Rīgā</vt:lpstr>
      <vt:lpstr>Partneri</vt:lpstr>
      <vt:lpstr>Paldies!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Nika Kotoviča</dc:creator>
  <cp:lastModifiedBy>Andris Ločmanis</cp:lastModifiedBy>
  <cp:revision>95</cp:revision>
  <dcterms:created xsi:type="dcterms:W3CDTF">2016-02-26T17:16:43Z</dcterms:created>
  <dcterms:modified xsi:type="dcterms:W3CDTF">2016-05-24T06:12:09Z</dcterms:modified>
</cp:coreProperties>
</file>