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8" r:id="rId3"/>
  </p:sldMasterIdLst>
  <p:notesMasterIdLst>
    <p:notesMasterId r:id="rId13"/>
  </p:notesMasterIdLst>
  <p:handoutMasterIdLst>
    <p:handoutMasterId r:id="rId14"/>
  </p:handoutMasterIdLst>
  <p:sldIdLst>
    <p:sldId id="256" r:id="rId4"/>
    <p:sldId id="313" r:id="rId5"/>
    <p:sldId id="345" r:id="rId6"/>
    <p:sldId id="344" r:id="rId7"/>
    <p:sldId id="316" r:id="rId8"/>
    <p:sldId id="317" r:id="rId9"/>
    <p:sldId id="343" r:id="rId10"/>
    <p:sldId id="318" r:id="rId11"/>
    <p:sldId id="281" r:id="rId12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ne" initials="K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2A"/>
    <a:srgbClr val="FF6600"/>
    <a:srgbClr val="FF5050"/>
    <a:srgbClr val="FFCC99"/>
    <a:srgbClr val="FF33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40" autoAdjust="0"/>
    <p:restoredTop sz="94660"/>
  </p:normalViewPr>
  <p:slideViewPr>
    <p:cSldViewPr>
      <p:cViewPr varScale="1">
        <p:scale>
          <a:sx n="112" d="100"/>
          <a:sy n="112" d="100"/>
        </p:scale>
        <p:origin x="8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8" cy="497841"/>
          </a:xfrm>
          <a:prstGeom prst="rect">
            <a:avLst/>
          </a:prstGeom>
        </p:spPr>
        <p:txBody>
          <a:bodyPr vert="horz" lIns="91861" tIns="45931" rIns="91861" bIns="45931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8" cy="497841"/>
          </a:xfrm>
          <a:prstGeom prst="rect">
            <a:avLst/>
          </a:prstGeom>
        </p:spPr>
        <p:txBody>
          <a:bodyPr vert="horz" lIns="91861" tIns="45931" rIns="91861" bIns="45931" rtlCol="0"/>
          <a:lstStyle>
            <a:lvl1pPr algn="r">
              <a:defRPr sz="1200"/>
            </a:lvl1pPr>
          </a:lstStyle>
          <a:p>
            <a:fld id="{4C2C969B-D44E-46D3-971F-5941DF917CB7}" type="datetimeFigureOut">
              <a:rPr lang="lv-LV" smtClean="0"/>
              <a:pPr/>
              <a:t>2015.11.02.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845"/>
            <a:ext cx="2972548" cy="497841"/>
          </a:xfrm>
          <a:prstGeom prst="rect">
            <a:avLst/>
          </a:prstGeom>
        </p:spPr>
        <p:txBody>
          <a:bodyPr vert="horz" lIns="91861" tIns="45931" rIns="91861" bIns="45931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52" y="9447845"/>
            <a:ext cx="2972548" cy="497841"/>
          </a:xfrm>
          <a:prstGeom prst="rect">
            <a:avLst/>
          </a:prstGeom>
        </p:spPr>
        <p:txBody>
          <a:bodyPr vert="horz" lIns="91861" tIns="45931" rIns="91861" bIns="45931" rtlCol="0" anchor="b"/>
          <a:lstStyle>
            <a:lvl1pPr algn="r">
              <a:defRPr sz="1200"/>
            </a:lvl1pPr>
          </a:lstStyle>
          <a:p>
            <a:fld id="{AC2978E3-3C79-420C-8C04-DD29E798CCE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91248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393" cy="4977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991" y="1"/>
            <a:ext cx="2972392" cy="4977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3F368C1F-6E94-4C47-A5E7-EA32C1910661}" type="datetimeFigureOut">
              <a:rPr lang="en-GB" smtClean="0"/>
              <a:pPr/>
              <a:t>02/11/2015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316" y="4724755"/>
            <a:ext cx="5487370" cy="4476674"/>
          </a:xfrm>
          <a:prstGeom prst="rect">
            <a:avLst/>
          </a:prstGeom>
        </p:spPr>
        <p:txBody>
          <a:bodyPr vert="horz" lIns="92556" tIns="46278" rIns="92556" bIns="462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911"/>
            <a:ext cx="2972393" cy="497763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991" y="9447911"/>
            <a:ext cx="2972392" cy="497763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3C083BAB-BCF8-471F-943D-E025D55C1A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20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43380"/>
            <a:ext cx="7772400" cy="116856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29879"/>
            <a:ext cx="6400800" cy="10280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990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370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5959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48" y="442016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148" y="28572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148" y="4986904"/>
            <a:ext cx="5486400" cy="58523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02520"/>
            <a:ext cx="7772400" cy="71438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24530"/>
            <a:ext cx="6400800" cy="10280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2527"/>
            <a:ext cx="8229600" cy="74098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692652"/>
            <a:ext cx="7772400" cy="1879620"/>
          </a:xfrm>
          <a:prstGeom prst="rect">
            <a:avLst/>
          </a:prstGeo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14752"/>
            <a:ext cx="7772400" cy="9779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2526"/>
            <a:ext cx="8229600" cy="188399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97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97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sastavs_fasade_ATD-07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346"/>
            <a:ext cx="9144000" cy="68573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ED592A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595959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7"/>
        </a:buBlip>
        <a:defRPr sz="2000" kern="1200">
          <a:solidFill>
            <a:srgbClr val="595959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8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8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8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ppt_sastavdalas_ATD_footer_sarkans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5879199"/>
            <a:ext cx="9144000" cy="978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ED592A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595959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2"/>
        </a:buBlip>
        <a:defRPr sz="2000" kern="1200">
          <a:solidFill>
            <a:srgbClr val="595959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sastavs_pedeja lpp_ATD-07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346"/>
            <a:ext cx="9144000" cy="68573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ED592A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595959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6"/>
        </a:buBlip>
        <a:defRPr sz="2000" kern="1200">
          <a:solidFill>
            <a:srgbClr val="595959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7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7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7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12976"/>
            <a:ext cx="8064896" cy="1728192"/>
          </a:xfrm>
        </p:spPr>
        <p:txBody>
          <a:bodyPr/>
          <a:lstStyle/>
          <a:p>
            <a:r>
              <a:rPr lang="lv-LV" sz="2800" dirty="0" smtClean="0"/>
              <a:t>Vienota sabiedriskā transporta pakalpojumu tarifa politika</a:t>
            </a:r>
            <a:r>
              <a:rPr lang="lv-LV" sz="2000" b="0" dirty="0" smtClean="0"/>
              <a:t> </a:t>
            </a:r>
            <a:r>
              <a:rPr lang="lv-LV" sz="3600" dirty="0" smtClean="0"/>
              <a:t/>
            </a:r>
            <a:br>
              <a:rPr lang="lv-LV" sz="36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157192"/>
            <a:ext cx="6768752" cy="1028079"/>
          </a:xfrm>
        </p:spPr>
        <p:txBody>
          <a:bodyPr/>
          <a:lstStyle/>
          <a:p>
            <a:pPr algn="r"/>
            <a:r>
              <a:rPr lang="lv-LV" sz="2000" smtClean="0"/>
              <a:t>2015.gada </a:t>
            </a:r>
            <a:r>
              <a:rPr lang="lv-LV" sz="2000" smtClean="0"/>
              <a:t>18.septembris</a:t>
            </a:r>
            <a:endParaRPr lang="lv-LV" sz="2000" dirty="0" smtClean="0"/>
          </a:p>
          <a:p>
            <a:pPr algn="r"/>
            <a:r>
              <a:rPr lang="lv-LV" sz="1800" dirty="0" smtClean="0"/>
              <a:t>Rīgas plānošanas reģiona</a:t>
            </a:r>
          </a:p>
          <a:p>
            <a:pPr algn="r"/>
            <a:r>
              <a:rPr lang="lv-LV" sz="1800" dirty="0" smtClean="0"/>
              <a:t> Attīstības padomes sēde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2400" dirty="0" smtClean="0"/>
              <a:t>Vienotas reģionālo maršrutu tarifu politikas nepieciešamība</a:t>
            </a:r>
            <a:endParaRPr lang="lv-LV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sz="1800" i="1" dirty="0"/>
              <a:t>Pildot valdības deklarācijā noteikto – pilnveidot pasažieru pārvadājumu sistēmu, nodrošinot visā valsts teritorijā pieejamus un izmaksu efektīvus pasažieru pārvadājumus, kā arī Sabiedriskā transporta pakalpojumu likumā noteiktās </a:t>
            </a:r>
            <a:r>
              <a:rPr lang="lv-LV" sz="1800" i="1" dirty="0" smtClean="0"/>
              <a:t>funkcijas (no 2014.gada viens reģionālo maršrutu pasūtītājs), </a:t>
            </a:r>
            <a:r>
              <a:rPr lang="lv-LV" sz="1800" i="1" dirty="0"/>
              <a:t>ir konstatēta nepieciešamība veidot visā valstī vienotu tarifu </a:t>
            </a:r>
            <a:r>
              <a:rPr lang="lv-LV" sz="1800" i="1" dirty="0" smtClean="0"/>
              <a:t>politiku.</a:t>
            </a:r>
          </a:p>
          <a:p>
            <a:endParaRPr lang="lv-LV" sz="1800" i="1" dirty="0"/>
          </a:p>
          <a:p>
            <a:r>
              <a:rPr lang="lv-LV" sz="1800" i="1" dirty="0" smtClean="0"/>
              <a:t>Nepieciešamība: </a:t>
            </a:r>
          </a:p>
          <a:p>
            <a:pPr>
              <a:buFontTx/>
              <a:buChar char="-"/>
            </a:pPr>
            <a:r>
              <a:rPr lang="lv-LV" sz="1800" i="1" dirty="0" smtClean="0"/>
              <a:t>vienota maršrutu tīkla izveide;</a:t>
            </a:r>
          </a:p>
          <a:p>
            <a:pPr>
              <a:buFontTx/>
              <a:buChar char="-"/>
            </a:pPr>
            <a:r>
              <a:rPr lang="lv-LV" sz="1800" i="1" dirty="0"/>
              <a:t>v</a:t>
            </a:r>
            <a:r>
              <a:rPr lang="lv-LV" sz="1800" i="1" dirty="0" smtClean="0"/>
              <a:t>ienotas biļetes ieviešanas iespējas;</a:t>
            </a:r>
          </a:p>
          <a:p>
            <a:pPr>
              <a:buFontTx/>
              <a:buChar char="-"/>
            </a:pPr>
            <a:r>
              <a:rPr lang="lv-LV" sz="1800" i="1" dirty="0"/>
              <a:t>l</a:t>
            </a:r>
            <a:r>
              <a:rPr lang="lv-LV" sz="1800" i="1" dirty="0" smtClean="0"/>
              <a:t>ojalitātes programmu piemērošanas iespējas.</a:t>
            </a:r>
          </a:p>
          <a:p>
            <a:pPr>
              <a:buFontTx/>
              <a:buChar char="-"/>
            </a:pPr>
            <a:endParaRPr lang="lv-LV" sz="1800" i="1" dirty="0"/>
          </a:p>
          <a:p>
            <a:pPr marL="0" indent="0"/>
            <a:r>
              <a:rPr lang="lv-LV" sz="1800" i="1" dirty="0" smtClean="0"/>
              <a:t>Vienādojot braukšanas maksas, visu novadu iedzīvotāji par braucienu sabiedriskajā transportā maksās vienādi</a:t>
            </a:r>
          </a:p>
          <a:p>
            <a:pPr>
              <a:buFontTx/>
              <a:buChar char="-"/>
            </a:pPr>
            <a:endParaRPr lang="lv-LV" sz="1800" i="1" dirty="0" smtClean="0"/>
          </a:p>
          <a:p>
            <a:endParaRPr lang="lv-LV" sz="1800" i="1" dirty="0" smtClean="0"/>
          </a:p>
          <a:p>
            <a:endParaRPr lang="lv-LV" sz="1800" i="1" dirty="0"/>
          </a:p>
          <a:p>
            <a:endParaRPr lang="lv-LV" sz="1800" dirty="0"/>
          </a:p>
          <a:p>
            <a:endParaRPr lang="lv-LV" sz="1800" dirty="0" smtClean="0"/>
          </a:p>
          <a:p>
            <a:endParaRPr lang="lv-LV" sz="1800" dirty="0"/>
          </a:p>
          <a:p>
            <a:endParaRPr lang="lv-LV" sz="1800" u="sng" dirty="0" smtClean="0"/>
          </a:p>
          <a:p>
            <a:pPr marL="457200" indent="-457200">
              <a:buAutoNum type="arabicPeriod"/>
            </a:pPr>
            <a:endParaRPr lang="lv-LV" sz="2000" i="1" dirty="0"/>
          </a:p>
        </p:txBody>
      </p:sp>
    </p:spTree>
    <p:extLst>
      <p:ext uri="{BB962C8B-B14F-4D97-AF65-F5344CB8AC3E}">
        <p14:creationId xmlns:p14="http://schemas.microsoft.com/office/powerpoint/2010/main" val="150556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Esošā situācija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lv-LV" sz="2000" dirty="0">
                <a:solidFill>
                  <a:schemeClr val="tx1"/>
                </a:solidFill>
              </a:rPr>
              <a:t>pašlaik reģionālo maršrutu pārvadājumos ar autobusiem tiek piemēroti </a:t>
            </a:r>
            <a:r>
              <a:rPr lang="lv-LV" sz="2000" b="1" dirty="0">
                <a:solidFill>
                  <a:schemeClr val="tx1"/>
                </a:solidFill>
              </a:rPr>
              <a:t>24</a:t>
            </a:r>
            <a:r>
              <a:rPr lang="lv-LV" sz="2000" dirty="0">
                <a:solidFill>
                  <a:schemeClr val="tx1"/>
                </a:solidFill>
              </a:rPr>
              <a:t> dažādi tarifi un tie ir robežās no 0.034 EUR/km līdz 0.07 EUR/km. </a:t>
            </a:r>
          </a:p>
          <a:p>
            <a:pPr>
              <a:buFontTx/>
              <a:buChar char="-"/>
            </a:pPr>
            <a:endParaRPr lang="lv-LV" sz="20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lv-LV" sz="2000" dirty="0">
                <a:solidFill>
                  <a:schemeClr val="tx1"/>
                </a:solidFill>
              </a:rPr>
              <a:t>tarifiem ir atšķirīga aprēķina metodika (piemēram, tarifs ar vai bez iekāpšanas maksas, minimālā maksa, maksa par nobraukto km) ne tikai starp plānošanas reģioniem, bet arī viena plānošanas reģiona ietvaros.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91613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Esošie (bijušie) tarifi Rīgas plānošanas reģionā</a:t>
            </a:r>
            <a:endParaRPr lang="lv-LV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314528"/>
              </p:ext>
            </p:extLst>
          </p:nvPr>
        </p:nvGraphicFramePr>
        <p:xfrm>
          <a:off x="251520" y="1439937"/>
          <a:ext cx="8542164" cy="3454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368152"/>
                <a:gridCol w="1728192"/>
                <a:gridCol w="2493492"/>
              </a:tblGrid>
              <a:tr h="666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 baseline="0" dirty="0">
                          <a:effectLst/>
                        </a:rPr>
                        <a:t>Pārvadātājs </a:t>
                      </a:r>
                      <a:endParaRPr lang="en-US" sz="1800" kern="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7" marR="87137" marT="43568" marB="435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 baseline="0" dirty="0">
                          <a:effectLst/>
                        </a:rPr>
                        <a:t>Iekāpšanas maksa</a:t>
                      </a:r>
                      <a:endParaRPr lang="en-US" sz="1800" kern="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7" marR="87137" marT="43568" marB="4356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 baseline="0" dirty="0">
                          <a:effectLst/>
                        </a:rPr>
                        <a:t>EUR/km</a:t>
                      </a:r>
                      <a:endParaRPr lang="en-US" sz="1800" kern="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7" marR="87137" marT="43568" marB="4356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 baseline="0" dirty="0">
                          <a:effectLst/>
                        </a:rPr>
                        <a:t>Minimālā</a:t>
                      </a:r>
                      <a:endParaRPr lang="en-US" sz="1800" kern="100" baseline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kern="100" baseline="0" dirty="0">
                          <a:effectLst/>
                        </a:rPr>
                        <a:t>maksa</a:t>
                      </a:r>
                      <a:endParaRPr lang="en-US" sz="1800" kern="1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7" marR="87137" marT="43568" marB="43568"/>
                </a:tc>
              </a:tr>
              <a:tr h="3533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dirty="0">
                          <a:effectLst/>
                        </a:rPr>
                        <a:t>SIA “Ogres autobuss”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7" marR="87137" marT="43568" marB="4356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37" marR="87137" marT="43568" marB="4356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dirty="0">
                          <a:effectLst/>
                        </a:rPr>
                        <a:t>0.0569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7" marR="87137" marT="43568" marB="4356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>
                          <a:effectLst/>
                        </a:rPr>
                        <a:t>0.15 – 0.20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7" marR="87137" marT="43568" marB="43568"/>
                </a:tc>
              </a:tr>
              <a:tr h="5258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dirty="0">
                          <a:effectLst/>
                        </a:rPr>
                        <a:t>AS “Rīgas Taksometru parks”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7" marR="87137" marT="43568" marB="4356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7" marR="87137" marT="43568" marB="4356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>
                          <a:effectLst/>
                        </a:rPr>
                        <a:t>0.0426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7" marR="87137" marT="43568" marB="4356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>
                          <a:effectLst/>
                        </a:rPr>
                        <a:t>0.30 - 0.45</a:t>
                      </a:r>
                      <a:endParaRPr lang="en-US" sz="1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>
                          <a:effectLst/>
                        </a:rPr>
                        <a:t>(Rīgā – 0.70)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7" marR="87137" marT="43568" marB="43568"/>
                </a:tc>
              </a:tr>
              <a:tr h="3533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dirty="0">
                          <a:effectLst/>
                        </a:rPr>
                        <a:t>SIA “Tukuma auto”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7" marR="87137" marT="43568" marB="4356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7" marR="87137" marT="43568" marB="4356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dirty="0">
                          <a:effectLst/>
                        </a:rPr>
                        <a:t>0.0569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7" marR="87137" marT="43568" marB="4356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>
                          <a:effectLst/>
                        </a:rPr>
                        <a:t>0.40 (Tukumā – 0.55)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7" marR="87137" marT="43568" marB="43568"/>
                </a:tc>
              </a:tr>
              <a:tr h="3533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>
                          <a:effectLst/>
                        </a:rPr>
                        <a:t>AS “CATA”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7" marR="87137" marT="43568" marB="4356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dirty="0">
                          <a:effectLst/>
                        </a:rPr>
                        <a:t>0.28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7" marR="87137" marT="43568" marB="4356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dirty="0">
                          <a:effectLst/>
                        </a:rPr>
                        <a:t>0.0384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7" marR="87137" marT="43568" marB="4356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dirty="0">
                          <a:effectLst/>
                        </a:rPr>
                        <a:t>0.45 (Rīgā – 0.70)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7" marR="87137" marT="43568" marB="43568"/>
                </a:tc>
              </a:tr>
              <a:tr h="3533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SIA “</a:t>
                      </a:r>
                      <a:r>
                        <a:rPr lang="lv-LV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Ekspress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Ādaži”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7" marR="87137" marT="43568" marB="4356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7" marR="87137" marT="43568" marB="435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lv-LV" sz="1800" dirty="0" smtClean="0">
                          <a:effectLst/>
                        </a:rPr>
                        <a:t>0.0384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7" marR="87137" marT="43568" marB="435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effectLst/>
                        </a:rPr>
                        <a:t>0.55 (Rīgā – 0.70)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7" marR="87137" marT="43568" marB="43568"/>
                </a:tc>
              </a:tr>
              <a:tr h="3533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SIA “</a:t>
                      </a:r>
                      <a:r>
                        <a:rPr lang="lv-LV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Galss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Buss</a:t>
                      </a: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37" marR="87137" marT="43568" marB="4356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7" marR="87137" marT="43568" marB="4356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dirty="0" smtClean="0">
                          <a:effectLst/>
                        </a:rPr>
                        <a:t>0.0384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7" marR="87137" marT="43568" marB="4356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effectLst/>
                        </a:rPr>
                        <a:t>0.55 (Rīgā – 0.70)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137" marR="87137" marT="43568" marB="4356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818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 smtClean="0"/>
              <a:t>Vienota </a:t>
            </a:r>
            <a:r>
              <a:rPr lang="lv-LV" sz="2800" dirty="0"/>
              <a:t>tarifu </a:t>
            </a:r>
            <a:r>
              <a:rPr lang="lv-LV" sz="2800" dirty="0" smtClean="0"/>
              <a:t>politika</a:t>
            </a:r>
            <a:br>
              <a:rPr lang="lv-LV" sz="2800" dirty="0" smtClean="0"/>
            </a:br>
            <a:r>
              <a:rPr lang="lv-LV" sz="2800" b="0" dirty="0" smtClean="0"/>
              <a:t>(būtiskākie secinājumi projekta izstrādē)</a:t>
            </a:r>
            <a:endParaRPr lang="lv-LV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lv-LV" sz="1900" dirty="0" smtClean="0">
                <a:solidFill>
                  <a:schemeClr val="tx1"/>
                </a:solidFill>
              </a:rPr>
              <a:t>Tādu </a:t>
            </a:r>
            <a:r>
              <a:rPr lang="lv-LV" sz="1900" dirty="0">
                <a:solidFill>
                  <a:schemeClr val="tx1"/>
                </a:solidFill>
              </a:rPr>
              <a:t>jaunu vienotu tarifu, kas atbildīs visu pārvadātāju esošajiem tarifiem, izveidot </a:t>
            </a:r>
            <a:r>
              <a:rPr lang="lv-LV" sz="1900" dirty="0" smtClean="0">
                <a:solidFill>
                  <a:schemeClr val="tx1"/>
                </a:solidFill>
              </a:rPr>
              <a:t>nevar.</a:t>
            </a:r>
          </a:p>
          <a:p>
            <a:pPr marL="0" indent="0"/>
            <a:endParaRPr lang="lv-LV" sz="800" dirty="0" smtClean="0">
              <a:solidFill>
                <a:schemeClr val="tx1"/>
              </a:solidFill>
            </a:endParaRPr>
          </a:p>
          <a:p>
            <a:r>
              <a:rPr lang="lv-LV" sz="1900" dirty="0" smtClean="0">
                <a:solidFill>
                  <a:schemeClr val="tx1"/>
                </a:solidFill>
              </a:rPr>
              <a:t>2. </a:t>
            </a:r>
            <a:r>
              <a:rPr lang="lv-LV" sz="1900" dirty="0">
                <a:solidFill>
                  <a:schemeClr val="tx1"/>
                </a:solidFill>
              </a:rPr>
              <a:t>Tarifu vienādošana veicama pakāpeniski, vismaz 3 </a:t>
            </a:r>
            <a:r>
              <a:rPr lang="lv-LV" sz="1900" dirty="0" smtClean="0">
                <a:solidFill>
                  <a:schemeClr val="tx1"/>
                </a:solidFill>
              </a:rPr>
              <a:t>soļos, pirmajā </a:t>
            </a:r>
            <a:r>
              <a:rPr lang="lv-LV" sz="1900" dirty="0">
                <a:solidFill>
                  <a:schemeClr val="tx1"/>
                </a:solidFill>
              </a:rPr>
              <a:t>solī nosakot vienotu </a:t>
            </a:r>
            <a:r>
              <a:rPr lang="lv-LV" sz="1900" dirty="0" smtClean="0">
                <a:solidFill>
                  <a:schemeClr val="tx1"/>
                </a:solidFill>
              </a:rPr>
              <a:t>principu ieviešanu un uzsākot vietējo maršrutu tarifu izlīdzināšanu tā, lai cenu izmaiņas nebūtu lielākas par 20% (izņemot noteikto minimālo maksu).</a:t>
            </a:r>
          </a:p>
          <a:p>
            <a:r>
              <a:rPr lang="lv-LV" sz="1900" dirty="0" smtClean="0">
                <a:solidFill>
                  <a:schemeClr val="tx1"/>
                </a:solidFill>
              </a:rPr>
              <a:t>3. Tarifu vienādošanas pirmajā solī neveikt tarifu izmaiņas starppilsētu maršrutos.</a:t>
            </a:r>
            <a:endParaRPr lang="lv-LV" sz="1900" dirty="0">
              <a:solidFill>
                <a:schemeClr val="tx1"/>
              </a:solidFill>
            </a:endParaRPr>
          </a:p>
          <a:p>
            <a:endParaRPr lang="lv-LV" sz="800" dirty="0" smtClean="0">
              <a:solidFill>
                <a:schemeClr val="tx1"/>
              </a:solidFill>
            </a:endParaRPr>
          </a:p>
          <a:p>
            <a:r>
              <a:rPr lang="lv-LV" sz="1900" dirty="0">
                <a:solidFill>
                  <a:schemeClr val="tx1"/>
                </a:solidFill>
              </a:rPr>
              <a:t>4</a:t>
            </a:r>
            <a:r>
              <a:rPr lang="lv-LV" sz="1900" dirty="0" smtClean="0">
                <a:solidFill>
                  <a:schemeClr val="tx1"/>
                </a:solidFill>
              </a:rPr>
              <a:t>. Novērst pasažieru pārvadāšanu reģionālās </a:t>
            </a:r>
            <a:r>
              <a:rPr lang="lv-LV" sz="1900" dirty="0">
                <a:solidFill>
                  <a:schemeClr val="tx1"/>
                </a:solidFill>
              </a:rPr>
              <a:t>nozīmes </a:t>
            </a:r>
            <a:r>
              <a:rPr lang="lv-LV" sz="1900" dirty="0" smtClean="0">
                <a:solidFill>
                  <a:schemeClr val="tx1"/>
                </a:solidFill>
              </a:rPr>
              <a:t>autobusos pilsētu robežās.</a:t>
            </a:r>
          </a:p>
          <a:p>
            <a:endParaRPr lang="lv-LV" sz="800" dirty="0" smtClean="0">
              <a:solidFill>
                <a:schemeClr val="tx1"/>
              </a:solidFill>
            </a:endParaRPr>
          </a:p>
          <a:p>
            <a:r>
              <a:rPr lang="lv-LV" sz="1900" dirty="0">
                <a:solidFill>
                  <a:schemeClr val="tx1"/>
                </a:solidFill>
              </a:rPr>
              <a:t>5</a:t>
            </a:r>
            <a:r>
              <a:rPr lang="lv-LV" sz="1900" dirty="0" smtClean="0">
                <a:solidFill>
                  <a:schemeClr val="tx1"/>
                </a:solidFill>
              </a:rPr>
              <a:t>. Brauciena cenai, veicot tālāku posmu, jāsamazinās.</a:t>
            </a:r>
            <a:endParaRPr lang="lv-LV" sz="1900" dirty="0">
              <a:solidFill>
                <a:schemeClr val="tx1"/>
              </a:solidFill>
            </a:endParaRPr>
          </a:p>
          <a:p>
            <a:endParaRPr lang="lv-LV" u="sng" dirty="0">
              <a:solidFill>
                <a:schemeClr val="tx1"/>
              </a:solidFill>
            </a:endParaRPr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2227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400" dirty="0" smtClean="0"/>
              <a:t>Jauno tarifu politikas ieviešanas 1.solis</a:t>
            </a:r>
            <a:endParaRPr lang="lv-LV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423685"/>
              </p:ext>
            </p:extLst>
          </p:nvPr>
        </p:nvGraphicFramePr>
        <p:xfrm>
          <a:off x="457200" y="764705"/>
          <a:ext cx="8229600" cy="511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807888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lv-LV" b="0" i="1" dirty="0" smtClean="0"/>
                        <a:t>Minimālā braukšanas maksa </a:t>
                      </a:r>
                    </a:p>
                    <a:p>
                      <a:pPr marL="0" indent="0">
                        <a:buNone/>
                      </a:pPr>
                      <a:endParaRPr lang="lv-LV" b="0" i="1" dirty="0" smtClean="0"/>
                    </a:p>
                    <a:p>
                      <a:pPr marL="0" indent="0" algn="ctr">
                        <a:buNone/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</a:rPr>
                        <a:t>0 km – 7* km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(*robežas attālums</a:t>
                      </a:r>
                      <a:r>
                        <a:rPr lang="lv-LV" sz="1400" baseline="0" dirty="0" smtClean="0">
                          <a:solidFill>
                            <a:schemeClr val="tx1"/>
                          </a:solidFill>
                        </a:rPr>
                        <a:t> lielāks 1.2. un 1.3. gadījumā)</a:t>
                      </a:r>
                      <a:endParaRPr lang="lv-LV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0" i="1" dirty="0" smtClean="0"/>
                        <a:t>2. Maksa par katru nobraukto</a:t>
                      </a:r>
                      <a:r>
                        <a:rPr lang="lv-LV" b="0" i="1" baseline="0" dirty="0" smtClean="0"/>
                        <a:t> km </a:t>
                      </a:r>
                    </a:p>
                    <a:p>
                      <a:pPr algn="ctr"/>
                      <a:endParaRPr lang="lv-LV" baseline="0" dirty="0" smtClean="0"/>
                    </a:p>
                    <a:p>
                      <a:pPr algn="ctr"/>
                      <a:r>
                        <a:rPr lang="lv-LV" sz="2000" baseline="0" dirty="0" smtClean="0">
                          <a:solidFill>
                            <a:schemeClr val="tx1"/>
                          </a:solidFill>
                        </a:rPr>
                        <a:t>7* km – 33 km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(*robežas attālums</a:t>
                      </a:r>
                      <a:r>
                        <a:rPr lang="lv-LV" sz="1400" baseline="0" dirty="0" smtClean="0">
                          <a:solidFill>
                            <a:schemeClr val="tx1"/>
                          </a:solidFill>
                        </a:rPr>
                        <a:t> lielāks 1.2. un 1.3. gadījumā)</a:t>
                      </a:r>
                      <a:endParaRPr lang="lv-LV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lv-LV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0" i="1" dirty="0" smtClean="0"/>
                        <a:t>3. Maksa par katru nobraukto</a:t>
                      </a:r>
                      <a:r>
                        <a:rPr lang="lv-LV" b="0" i="1" baseline="0" dirty="0" smtClean="0"/>
                        <a:t> km </a:t>
                      </a:r>
                    </a:p>
                    <a:p>
                      <a:pPr algn="ctr"/>
                      <a:endParaRPr lang="lv-LV" baseline="0" dirty="0" smtClean="0"/>
                    </a:p>
                    <a:p>
                      <a:pPr algn="ctr"/>
                      <a:r>
                        <a:rPr lang="lv-LV" sz="2000" baseline="0" dirty="0" smtClean="0">
                          <a:solidFill>
                            <a:schemeClr val="tx1"/>
                          </a:solidFill>
                        </a:rPr>
                        <a:t>virs 33 km</a:t>
                      </a:r>
                      <a:endParaRPr lang="lv-LV" sz="1800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lv-LV" dirty="0"/>
                    </a:p>
                  </a:txBody>
                  <a:tcPr/>
                </a:tc>
              </a:tr>
              <a:tr h="1044515">
                <a:tc>
                  <a:txBody>
                    <a:bodyPr/>
                    <a:lstStyle/>
                    <a:p>
                      <a:r>
                        <a:rPr lang="lv-LV" dirty="0" smtClean="0"/>
                        <a:t>1.1. </a:t>
                      </a:r>
                      <a:r>
                        <a:rPr lang="lv-LV" b="1" i="1" dirty="0" smtClean="0"/>
                        <a:t>EUR 0.40 </a:t>
                      </a:r>
                      <a:r>
                        <a:rPr lang="lv-LV" dirty="0" smtClean="0"/>
                        <a:t>– ārpus</a:t>
                      </a:r>
                      <a:r>
                        <a:rPr lang="lv-LV" baseline="0" dirty="0" smtClean="0"/>
                        <a:t> attīstības centra vai republikas pilsētas</a:t>
                      </a:r>
                      <a:endParaRPr lang="lv-LV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lv-LV" dirty="0" smtClean="0"/>
                    </a:p>
                    <a:p>
                      <a:r>
                        <a:rPr lang="lv-LV" b="1" i="1" dirty="0" smtClean="0"/>
                        <a:t>EUR 0.0569 par km</a:t>
                      </a:r>
                    </a:p>
                    <a:p>
                      <a:endParaRPr lang="lv-LV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v-LV" dirty="0" smtClean="0"/>
                        <a:t>Cena nepieaug vairāk kā par 20% (salīdzinot ar tagadējo)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lv-LV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v-LV" dirty="0" smtClean="0">
                          <a:solidFill>
                            <a:srgbClr val="FF0000"/>
                          </a:solidFill>
                        </a:rPr>
                        <a:t>Cenai nepiemēro samazinājumu (tagadējā cena)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lv-LV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lv-LV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1" i="1" dirty="0" smtClean="0"/>
                        <a:t>EUR 0.71 + EUR 0.0356 par km</a:t>
                      </a:r>
                    </a:p>
                    <a:p>
                      <a:endParaRPr lang="lv-LV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lv-LV" dirty="0" smtClean="0"/>
                        <a:t>Cena nepieaug un</a:t>
                      </a:r>
                      <a:r>
                        <a:rPr lang="lv-LV" baseline="0" dirty="0" smtClean="0"/>
                        <a:t> nesamazinās </a:t>
                      </a:r>
                      <a:r>
                        <a:rPr lang="lv-LV" dirty="0" smtClean="0"/>
                        <a:t>vairāk kā par 20% (salīdzinot ar tagadējo)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lv-LV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lv-LV" dirty="0" smtClean="0"/>
                    </a:p>
                    <a:p>
                      <a:endParaRPr lang="lv-LV" dirty="0"/>
                    </a:p>
                  </a:txBody>
                  <a:tcPr/>
                </a:tc>
              </a:tr>
              <a:tr h="1044515">
                <a:tc>
                  <a:txBody>
                    <a:bodyPr/>
                    <a:lstStyle/>
                    <a:p>
                      <a:r>
                        <a:rPr lang="lv-LV" dirty="0" smtClean="0"/>
                        <a:t>1.2. </a:t>
                      </a:r>
                      <a:r>
                        <a:rPr lang="lv-LV" b="1" i="1" dirty="0" smtClean="0"/>
                        <a:t>EUR 0.50 </a:t>
                      </a:r>
                      <a:r>
                        <a:rPr lang="lv-LV" dirty="0" smtClean="0"/>
                        <a:t>– no</a:t>
                      </a:r>
                      <a:r>
                        <a:rPr lang="lv-LV" baseline="0" dirty="0" smtClean="0"/>
                        <a:t> attīstības centra (pieturu saraksts)</a:t>
                      </a:r>
                      <a:endParaRPr lang="lv-LV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1215649">
                <a:tc>
                  <a:txBody>
                    <a:bodyPr/>
                    <a:lstStyle/>
                    <a:p>
                      <a:r>
                        <a:rPr lang="lv-LV" dirty="0" smtClean="0"/>
                        <a:t>1.3. Pilsētas</a:t>
                      </a:r>
                      <a:r>
                        <a:rPr lang="lv-LV" baseline="0" dirty="0" smtClean="0"/>
                        <a:t> transporta maksai atbilstoša minimālā maksa </a:t>
                      </a:r>
                      <a:r>
                        <a:rPr lang="lv-LV" i="1" baseline="0" dirty="0" smtClean="0"/>
                        <a:t>(Rīga – EUR </a:t>
                      </a:r>
                      <a:r>
                        <a:rPr lang="lv-LV" b="1" i="1" baseline="0" dirty="0" smtClean="0"/>
                        <a:t>0.80</a:t>
                      </a:r>
                      <a:r>
                        <a:rPr lang="lv-LV" i="1" baseline="0" dirty="0" smtClean="0"/>
                        <a:t>, pārējās EUR – </a:t>
                      </a:r>
                      <a:r>
                        <a:rPr lang="lv-LV" b="1" i="1" baseline="0" dirty="0" smtClean="0"/>
                        <a:t>0.60</a:t>
                      </a:r>
                      <a:r>
                        <a:rPr lang="lv-LV" i="1" baseline="0" dirty="0" smtClean="0"/>
                        <a:t>)</a:t>
                      </a:r>
                      <a:endParaRPr lang="lv-LV" i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6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 smtClean="0"/>
              <a:t>Vienota </a:t>
            </a:r>
            <a:r>
              <a:rPr lang="lv-LV" sz="2800" dirty="0"/>
              <a:t>tarifu </a:t>
            </a:r>
            <a:r>
              <a:rPr lang="lv-LV" sz="2800" dirty="0" smtClean="0"/>
              <a:t>politika</a:t>
            </a:r>
            <a:br>
              <a:rPr lang="lv-LV" sz="2800" dirty="0" smtClean="0"/>
            </a:br>
            <a:r>
              <a:rPr lang="lv-LV" sz="2800" b="0" dirty="0" smtClean="0"/>
              <a:t>(principu apstiprināšana)</a:t>
            </a:r>
            <a:endParaRPr lang="lv-LV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000" dirty="0"/>
              <a:t>Saskaņā ar Sabiedriskā transporta pakalpojumu likuma 5.panta pirmās daļas 4.punktu Sabiedriskā transporta padomes kompetencē ir apstiprināt sabiedriskā transporta pakalpojumu tarifus un to izmaiņas reģionālas nozīmes </a:t>
            </a:r>
            <a:r>
              <a:rPr lang="lv-LV" sz="2000" dirty="0" smtClean="0"/>
              <a:t>maršrutos</a:t>
            </a:r>
          </a:p>
          <a:p>
            <a:endParaRPr lang="lv-LV" sz="2200" dirty="0" smtClean="0"/>
          </a:p>
          <a:p>
            <a:r>
              <a:rPr lang="lv-LV" sz="2000" dirty="0" smtClean="0"/>
              <a:t>Sabiedriskā transporta padome 2015</a:t>
            </a:r>
            <a:r>
              <a:rPr lang="lv-LV" sz="2000" dirty="0"/>
              <a:t>. gada </a:t>
            </a:r>
            <a:r>
              <a:rPr lang="lv-LV" sz="2000" dirty="0" smtClean="0"/>
              <a:t>14.augustā atbalstīja vienotas </a:t>
            </a:r>
            <a:r>
              <a:rPr lang="lv-LV" sz="2000" dirty="0"/>
              <a:t>reģionālo maršrutu braukšanas maksas (tarifa) aprēķināšanas politikas </a:t>
            </a:r>
            <a:r>
              <a:rPr lang="lv-LV" sz="2000" dirty="0" smtClean="0"/>
              <a:t>principus</a:t>
            </a:r>
            <a:r>
              <a:rPr lang="lv-LV" sz="2000" dirty="0"/>
              <a:t> </a:t>
            </a:r>
            <a:r>
              <a:rPr lang="lv-LV" sz="2000" dirty="0" smtClean="0"/>
              <a:t>un nodeva VSIA «Autotransporta direkcija» pastāvīgai izlemšanai jautājumus, kas saistīti ar grozījumu veikšanu tarifos, saskaņojot ar attiecīgo plānošanas reģionu.</a:t>
            </a:r>
            <a:endParaRPr lang="lv-LV" u="sng" dirty="0">
              <a:solidFill>
                <a:schemeClr val="tx1"/>
              </a:solidFill>
            </a:endParaRPr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230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lv-LV" sz="2800" dirty="0"/>
              <a:t>Jauno tarifu politikas ieviešanas 1.solis</a:t>
            </a:r>
            <a:r>
              <a:rPr lang="lv-LV" sz="2800" dirty="0" smtClean="0"/>
              <a:t/>
            </a:r>
            <a:br>
              <a:rPr lang="lv-LV" sz="2800" dirty="0" smtClean="0"/>
            </a:br>
            <a:endParaRPr lang="lv-LV" sz="2800" b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24134"/>
              </p:ext>
            </p:extLst>
          </p:nvPr>
        </p:nvGraphicFramePr>
        <p:xfrm>
          <a:off x="323528" y="1340768"/>
          <a:ext cx="8229599" cy="3175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1806"/>
                <a:gridCol w="3899526"/>
                <a:gridCol w="3358267"/>
              </a:tblGrid>
              <a:tr h="455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 dirty="0">
                          <a:effectLst/>
                        </a:rPr>
                        <a:t>Nr.</a:t>
                      </a: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 dirty="0">
                          <a:effectLst/>
                        </a:rPr>
                        <a:t>p.k.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7" marR="66427" marT="92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 dirty="0">
                          <a:effectLst/>
                        </a:rPr>
                        <a:t>Pārvadātāja nosaukums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7" marR="66427" marT="92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>
                          <a:effectLst/>
                        </a:rPr>
                        <a:t>Grozījumu spēkā stāšanās datums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7" marR="66427" marT="9226" marB="0"/>
                </a:tc>
              </a:tr>
              <a:tr h="182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>
                          <a:effectLst/>
                        </a:rPr>
                        <a:t>1.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7" marR="66427" marT="92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 dirty="0">
                          <a:effectLst/>
                        </a:rPr>
                        <a:t>SIA “Tukuma Auto”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7" marR="66427" marT="92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>
                          <a:effectLst/>
                        </a:rPr>
                        <a:t>01.09.2015.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7" marR="66427" marT="9226" marB="0"/>
                </a:tc>
              </a:tr>
              <a:tr h="182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>
                          <a:effectLst/>
                        </a:rPr>
                        <a:t>2.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7" marR="66427" marT="92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 dirty="0">
                          <a:effectLst/>
                        </a:rPr>
                        <a:t>AS “Rīgas Taksometru parks”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7" marR="66427" marT="92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>
                          <a:effectLst/>
                        </a:rPr>
                        <a:t>01.10.2015.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7" marR="66427" marT="9226" marB="0"/>
                </a:tc>
              </a:tr>
              <a:tr h="182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>
                          <a:effectLst/>
                        </a:rPr>
                        <a:t>3.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7" marR="66427" marT="92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 dirty="0">
                          <a:effectLst/>
                        </a:rPr>
                        <a:t>SIA “</a:t>
                      </a:r>
                      <a:r>
                        <a:rPr lang="lv-LV" sz="2400" dirty="0" err="1">
                          <a:effectLst/>
                        </a:rPr>
                        <a:t>Galss</a:t>
                      </a:r>
                      <a:r>
                        <a:rPr lang="lv-LV" sz="2400" dirty="0">
                          <a:effectLst/>
                        </a:rPr>
                        <a:t> </a:t>
                      </a:r>
                      <a:r>
                        <a:rPr lang="lv-LV" sz="2400" dirty="0" err="1">
                          <a:effectLst/>
                        </a:rPr>
                        <a:t>Buss</a:t>
                      </a:r>
                      <a:r>
                        <a:rPr lang="lv-LV" sz="2400" dirty="0">
                          <a:effectLst/>
                        </a:rPr>
                        <a:t>”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7" marR="66427" marT="92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>
                          <a:effectLst/>
                        </a:rPr>
                        <a:t>01.10.2015.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7" marR="66427" marT="9226" marB="0"/>
                </a:tc>
              </a:tr>
              <a:tr h="182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>
                          <a:effectLst/>
                        </a:rPr>
                        <a:t>4.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7" marR="66427" marT="92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 dirty="0">
                          <a:effectLst/>
                        </a:rPr>
                        <a:t>AS “CATA” (Limbaži)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7" marR="66427" marT="92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 dirty="0">
                          <a:effectLst/>
                        </a:rPr>
                        <a:t>01.10.2015.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7" marR="66427" marT="9226" marB="0"/>
                </a:tc>
              </a:tr>
              <a:tr h="182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>
                          <a:effectLst/>
                        </a:rPr>
                        <a:t>5.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7" marR="66427" marT="92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 dirty="0">
                          <a:effectLst/>
                        </a:rPr>
                        <a:t>AS “CATA” (Rīga)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7" marR="66427" marT="92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 dirty="0">
                          <a:effectLst/>
                        </a:rPr>
                        <a:t>01.10.2015.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7" marR="66427" marT="9226" marB="0"/>
                </a:tc>
              </a:tr>
              <a:tr h="182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>
                          <a:effectLst/>
                        </a:rPr>
                        <a:t>6.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7" marR="66427" marT="92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>
                          <a:effectLst/>
                        </a:rPr>
                        <a:t>SIA “Ekspress Ādaži”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7" marR="66427" marT="92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 dirty="0">
                          <a:effectLst/>
                        </a:rPr>
                        <a:t>01.10.2015.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27" marR="66427" marT="9226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lv-LV" dirty="0" smtClean="0">
                <a:solidFill>
                  <a:srgbClr val="F15A2A"/>
                </a:solidFill>
              </a:rPr>
              <a:t>Paldies par uzmanību!</a:t>
            </a:r>
            <a:br>
              <a:rPr lang="lv-LV" dirty="0" smtClean="0">
                <a:solidFill>
                  <a:srgbClr val="F15A2A"/>
                </a:solidFill>
              </a:rPr>
            </a:br>
            <a:endParaRPr lang="lv-LV" dirty="0" smtClean="0">
              <a:solidFill>
                <a:srgbClr val="F15A2A"/>
              </a:solidFill>
            </a:endParaRP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157788"/>
            <a:ext cx="6400800" cy="696912"/>
          </a:xfrm>
        </p:spPr>
        <p:txBody>
          <a:bodyPr/>
          <a:lstStyle/>
          <a:p>
            <a:pPr eaLnBrk="1" hangingPunct="1"/>
            <a:r>
              <a:rPr lang="lv-LV" smtClean="0">
                <a:solidFill>
                  <a:schemeClr val="tx1"/>
                </a:solidFill>
              </a:rPr>
              <a:t>Sadarbība. Atbalsts. Attīstība.</a:t>
            </a:r>
          </a:p>
        </p:txBody>
      </p:sp>
    </p:spTree>
    <p:extLst>
      <p:ext uri="{BB962C8B-B14F-4D97-AF65-F5344CB8AC3E}">
        <p14:creationId xmlns:p14="http://schemas.microsoft.com/office/powerpoint/2010/main" val="23991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D Sakuma Slaids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TD Satura Slaid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TD Beigu Slaid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16038</TotalTime>
  <Words>630</Words>
  <Application>Microsoft Office PowerPoint</Application>
  <PresentationFormat>On-screen Show (4:3)</PresentationFormat>
  <Paragraphs>117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Verdana</vt:lpstr>
      <vt:lpstr>ATD Sakuma Slaids 1</vt:lpstr>
      <vt:lpstr>1_ATD Satura Slaidi</vt:lpstr>
      <vt:lpstr>ATD Beigu Slaids</vt:lpstr>
      <vt:lpstr>Vienota sabiedriskā transporta pakalpojumu tarifa politika  </vt:lpstr>
      <vt:lpstr>Vienotas reģionālo maršrutu tarifu politikas nepieciešamība</vt:lpstr>
      <vt:lpstr>Esošā situācija</vt:lpstr>
      <vt:lpstr>Esošie (bijušie) tarifi Rīgas plānošanas reģionā</vt:lpstr>
      <vt:lpstr>Vienota tarifu politika (būtiskākie secinājumi projekta izstrādē)</vt:lpstr>
      <vt:lpstr>Jauno tarifu politikas ieviešanas 1.solis</vt:lpstr>
      <vt:lpstr>Vienota tarifu politika (principu apstiprināšana)</vt:lpstr>
      <vt:lpstr>Jauno tarifu politikas ieviešanas 1.solis </vt:lpstr>
      <vt:lpstr>Paldies par uzmanību! </vt:lpstr>
    </vt:vector>
  </TitlesOfParts>
  <Company>OEMOrganization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Atis</dc:creator>
  <cp:lastModifiedBy>Jurijs Sorokins</cp:lastModifiedBy>
  <cp:revision>465</cp:revision>
  <cp:lastPrinted>2015-09-11T10:00:24Z</cp:lastPrinted>
  <dcterms:created xsi:type="dcterms:W3CDTF">2011-07-28T18:05:18Z</dcterms:created>
  <dcterms:modified xsi:type="dcterms:W3CDTF">2015-11-02T14:42:40Z</dcterms:modified>
</cp:coreProperties>
</file>