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13"/>
  </p:notesMasterIdLst>
  <p:handoutMasterIdLst>
    <p:handoutMasterId r:id="rId14"/>
  </p:handoutMasterIdLst>
  <p:sldIdLst>
    <p:sldId id="256" r:id="rId4"/>
    <p:sldId id="313" r:id="rId5"/>
    <p:sldId id="327" r:id="rId6"/>
    <p:sldId id="310" r:id="rId7"/>
    <p:sldId id="315" r:id="rId8"/>
    <p:sldId id="316" r:id="rId9"/>
    <p:sldId id="317" r:id="rId10"/>
    <p:sldId id="318" r:id="rId11"/>
    <p:sldId id="281" r:id="rId1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e" initials="K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2A"/>
    <a:srgbClr val="FF6600"/>
    <a:srgbClr val="FF5050"/>
    <a:srgbClr val="FFCC99"/>
    <a:srgbClr val="FF33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0" autoAdjust="0"/>
    <p:restoredTop sz="94660"/>
  </p:normalViewPr>
  <p:slideViewPr>
    <p:cSldViewPr>
      <p:cViewPr varScale="1">
        <p:scale>
          <a:sx n="116" d="100"/>
          <a:sy n="116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841"/>
          </a:xfrm>
          <a:prstGeom prst="rect">
            <a:avLst/>
          </a:prstGeom>
        </p:spPr>
        <p:txBody>
          <a:bodyPr vert="horz" lIns="91861" tIns="45931" rIns="91861" bIns="45931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8" cy="497841"/>
          </a:xfrm>
          <a:prstGeom prst="rect">
            <a:avLst/>
          </a:prstGeom>
        </p:spPr>
        <p:txBody>
          <a:bodyPr vert="horz" lIns="91861" tIns="45931" rIns="91861" bIns="45931" rtlCol="0"/>
          <a:lstStyle>
            <a:lvl1pPr algn="r">
              <a:defRPr sz="1200"/>
            </a:lvl1pPr>
          </a:lstStyle>
          <a:p>
            <a:fld id="{4C2C969B-D44E-46D3-971F-5941DF917CB7}" type="datetimeFigureOut">
              <a:rPr lang="lv-LV" smtClean="0"/>
              <a:pPr/>
              <a:t>12.12.2014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845"/>
            <a:ext cx="2972548" cy="497841"/>
          </a:xfrm>
          <a:prstGeom prst="rect">
            <a:avLst/>
          </a:prstGeom>
        </p:spPr>
        <p:txBody>
          <a:bodyPr vert="horz" lIns="91861" tIns="45931" rIns="91861" bIns="45931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47845"/>
            <a:ext cx="2972548" cy="497841"/>
          </a:xfrm>
          <a:prstGeom prst="rect">
            <a:avLst/>
          </a:prstGeom>
        </p:spPr>
        <p:txBody>
          <a:bodyPr vert="horz" lIns="91861" tIns="45931" rIns="91861" bIns="45931" rtlCol="0" anchor="b"/>
          <a:lstStyle>
            <a:lvl1pPr algn="r">
              <a:defRPr sz="1200"/>
            </a:lvl1pPr>
          </a:lstStyle>
          <a:p>
            <a:fld id="{AC2978E3-3C79-420C-8C04-DD29E798CCE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1248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93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991" y="1"/>
            <a:ext cx="2972392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3F368C1F-6E94-4C47-A5E7-EA32C1910661}" type="datetimeFigureOut">
              <a:rPr lang="en-GB" smtClean="0"/>
              <a:pPr/>
              <a:t>12/12/2014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316" y="4724755"/>
            <a:ext cx="5487370" cy="4476674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911"/>
            <a:ext cx="2972393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991" y="9447911"/>
            <a:ext cx="2972392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3C083BAB-BCF8-471F-943D-E025D55C1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43380"/>
            <a:ext cx="7772400" cy="116856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29879"/>
            <a:ext cx="6400800" cy="1028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99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370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8" y="442016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148" y="28572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148" y="4986904"/>
            <a:ext cx="5486400" cy="58523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02520"/>
            <a:ext cx="7772400" cy="71438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24530"/>
            <a:ext cx="6400800" cy="1028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527"/>
            <a:ext cx="8229600" cy="74098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92652"/>
            <a:ext cx="7772400" cy="1879620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977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526"/>
            <a:ext cx="8229600" cy="18839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97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97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astavs_fasade_ATD-07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346"/>
            <a:ext cx="9144000" cy="685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7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8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8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8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ppt_sastavdalas_ATD_footer_sarkan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5879199"/>
            <a:ext cx="9144000" cy="978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sastavs_pedeja lpp_ATD-07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346"/>
            <a:ext cx="9144000" cy="685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6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8064896" cy="1728192"/>
          </a:xfrm>
        </p:spPr>
        <p:txBody>
          <a:bodyPr/>
          <a:lstStyle/>
          <a:p>
            <a:r>
              <a:rPr lang="lv-LV" sz="2800" dirty="0" smtClean="0"/>
              <a:t>Vienota sabiedriskā transporta pakalpojumu tarifa politikas projekts</a:t>
            </a:r>
            <a:r>
              <a:rPr lang="lv-LV" sz="2000" b="0" dirty="0" smtClean="0"/>
              <a:t> </a:t>
            </a:r>
            <a:r>
              <a:rPr lang="lv-LV" sz="3600" dirty="0" smtClean="0"/>
              <a:t/>
            </a:r>
            <a:br>
              <a:rPr lang="lv-LV" sz="36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768752" cy="1028079"/>
          </a:xfrm>
        </p:spPr>
        <p:txBody>
          <a:bodyPr/>
          <a:lstStyle/>
          <a:p>
            <a:pPr algn="r"/>
            <a:r>
              <a:rPr lang="lv-LV" sz="2000" dirty="0" smtClean="0"/>
              <a:t>2014.gada 12.decembris </a:t>
            </a:r>
          </a:p>
          <a:p>
            <a:pPr algn="r"/>
            <a:r>
              <a:rPr lang="lv-LV" sz="2000" dirty="0" smtClean="0"/>
              <a:t>Rīgas plānošanas reģiona attīstības padomes sēde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400" dirty="0" smtClean="0"/>
              <a:t>Vienotas reģionālo maršrutu tarifu politikas nepieciešamība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1800" dirty="0" smtClean="0"/>
              <a:t>Satiksmes </a:t>
            </a:r>
            <a:r>
              <a:rPr lang="lv-LV" sz="1800" dirty="0"/>
              <a:t>ministrijas </a:t>
            </a:r>
            <a:r>
              <a:rPr lang="lv-LV" sz="1800" dirty="0" smtClean="0"/>
              <a:t>izvirzīts īstermiņa mērķis </a:t>
            </a:r>
            <a:r>
              <a:rPr lang="lv-LV" sz="1800" dirty="0"/>
              <a:t>sabiedriskā transporta pakalpojumu plānošanas jomā </a:t>
            </a:r>
            <a:r>
              <a:rPr lang="lv-LV" sz="1800" u="sng" dirty="0"/>
              <a:t>ir vienota maršrutu tīkla </a:t>
            </a:r>
            <a:r>
              <a:rPr lang="lv-LV" sz="1800" u="sng" dirty="0" smtClean="0"/>
              <a:t>izveidošana:</a:t>
            </a:r>
          </a:p>
          <a:p>
            <a:endParaRPr lang="lv-LV" sz="1800" dirty="0"/>
          </a:p>
          <a:p>
            <a:r>
              <a:rPr lang="lv-LV" sz="1800" dirty="0" smtClean="0"/>
              <a:t>Viens no </a:t>
            </a:r>
            <a:r>
              <a:rPr lang="lv-LV" sz="1800" u="sng" dirty="0" smtClean="0"/>
              <a:t>mērķa sasniegšanas priekšnosacījumiem </a:t>
            </a:r>
            <a:r>
              <a:rPr lang="lv-LV" sz="1800" dirty="0" smtClean="0"/>
              <a:t>- </a:t>
            </a:r>
            <a:r>
              <a:rPr lang="lv-LV" sz="1800" b="1" dirty="0" smtClean="0"/>
              <a:t>vienotas </a:t>
            </a:r>
            <a:r>
              <a:rPr lang="lv-LV" sz="1800" b="1" dirty="0"/>
              <a:t>tarifu politikas piemērošana reģionālajā </a:t>
            </a:r>
            <a:r>
              <a:rPr lang="lv-LV" sz="1800" b="1" dirty="0" smtClean="0"/>
              <a:t>satiksmē</a:t>
            </a:r>
            <a:r>
              <a:rPr lang="lv-LV" sz="1800" dirty="0" smtClean="0"/>
              <a:t>, jo </a:t>
            </a:r>
            <a:r>
              <a:rPr lang="lv-LV" sz="1800" dirty="0" smtClean="0">
                <a:solidFill>
                  <a:schemeClr val="accent6">
                    <a:lumMod val="75000"/>
                  </a:schemeClr>
                </a:solidFill>
              </a:rPr>
              <a:t>pašlaik </a:t>
            </a:r>
            <a:r>
              <a:rPr lang="lv-LV" sz="1800" dirty="0">
                <a:solidFill>
                  <a:schemeClr val="accent6">
                    <a:lumMod val="75000"/>
                  </a:schemeClr>
                </a:solidFill>
              </a:rPr>
              <a:t>reģionālo maršrutu pārvadājumos ar autobusiem tiek piemēroti </a:t>
            </a:r>
            <a:r>
              <a:rPr lang="lv-LV" sz="1800" b="1" dirty="0">
                <a:solidFill>
                  <a:schemeClr val="accent6">
                    <a:lumMod val="75000"/>
                  </a:schemeClr>
                </a:solidFill>
              </a:rPr>
              <a:t>24</a:t>
            </a:r>
            <a:r>
              <a:rPr lang="lv-LV" sz="1800" dirty="0">
                <a:solidFill>
                  <a:schemeClr val="accent6">
                    <a:lumMod val="75000"/>
                  </a:schemeClr>
                </a:solidFill>
              </a:rPr>
              <a:t> dažādi tarifi un tie ir robežās no 0.034 EUR/km līdz 0.07 EUR/km</a:t>
            </a:r>
            <a:r>
              <a:rPr lang="lv-LV" sz="1800" dirty="0" smtClean="0">
                <a:solidFill>
                  <a:schemeClr val="accent6">
                    <a:lumMod val="75000"/>
                  </a:schemeClr>
                </a:solidFill>
              </a:rPr>
              <a:t>. Tarifi ir atšķirīgi arī plānošanas reģiona robežās.</a:t>
            </a:r>
            <a:endParaRPr lang="lv-LV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lv-LV" sz="1800" dirty="0"/>
          </a:p>
          <a:p>
            <a:r>
              <a:rPr lang="lv-LV" sz="1800" dirty="0" smtClean="0"/>
              <a:t>Sabiedriskā transporta padomes darbības plāns (iesniegts Satiksmes ministrijā) paredz </a:t>
            </a:r>
            <a:r>
              <a:rPr lang="lv-LV" sz="1800" dirty="0"/>
              <a:t>vienotas tarifu politikas </a:t>
            </a:r>
            <a:r>
              <a:rPr lang="lv-LV" sz="1800" dirty="0" smtClean="0"/>
              <a:t>uzsākšanu 2015.gada </a:t>
            </a:r>
            <a:r>
              <a:rPr lang="lv-LV" sz="1800" dirty="0"/>
              <a:t>sākumā.</a:t>
            </a:r>
          </a:p>
          <a:p>
            <a:endParaRPr lang="lv-LV" sz="1800" dirty="0" smtClean="0"/>
          </a:p>
          <a:p>
            <a:endParaRPr lang="lv-LV" sz="1800" dirty="0"/>
          </a:p>
          <a:p>
            <a:endParaRPr lang="lv-LV" sz="1800" u="sng" dirty="0" smtClean="0"/>
          </a:p>
          <a:p>
            <a:pPr marL="457200" indent="-457200">
              <a:buAutoNum type="arabicPeriod"/>
            </a:pPr>
            <a:endParaRPr lang="lv-LV" sz="2000" i="1" dirty="0"/>
          </a:p>
        </p:txBody>
      </p:sp>
    </p:spTree>
    <p:extLst>
      <p:ext uri="{BB962C8B-B14F-4D97-AF65-F5344CB8AC3E}">
        <p14:creationId xmlns:p14="http://schemas.microsoft.com/office/powerpoint/2010/main" val="15055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v-LV" sz="2800" dirty="0" smtClean="0"/>
              <a:t>Rīgas plānošanas reģions</a:t>
            </a:r>
            <a:br>
              <a:rPr lang="lv-LV" sz="2800" dirty="0" smtClean="0"/>
            </a:br>
            <a:r>
              <a:rPr lang="lv-LV" sz="1600" dirty="0" smtClean="0"/>
              <a:t>*LVL aprēķinātās cenas konvertē uz EUR </a:t>
            </a:r>
            <a:endParaRPr lang="lv-LV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332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8725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/>
                        <a:t>Pārvadātāju skaits</a:t>
                      </a:r>
                      <a:endParaRPr lang="lv-LV" sz="24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u="none" strike="noStrike" kern="1200" dirty="0"/>
                        <a:t>Tarifs ar PVN par </a:t>
                      </a:r>
                      <a:br>
                        <a:rPr lang="pt-BR" sz="2400" u="none" strike="noStrike" kern="1200" dirty="0"/>
                      </a:br>
                      <a:r>
                        <a:rPr lang="pt-BR" sz="2400" u="none" strike="noStrike" kern="1200" dirty="0"/>
                        <a:t>1 km</a:t>
                      </a:r>
                      <a:endParaRPr lang="pt-BR" sz="24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/>
                        <a:t>Iekāpšanas maksa</a:t>
                      </a:r>
                      <a:endParaRPr lang="lv-LV" sz="24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13648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2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0,04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0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13648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1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0,03/0,04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0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13648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1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0,027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0,2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13648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1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0,027/0,03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0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13648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1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0,03/0,04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lv-LV" sz="2800" u="none" strike="noStrike" kern="1200" dirty="0" smtClean="0"/>
                        <a:t>0</a:t>
                      </a:r>
                      <a:endParaRPr lang="lv-LV" sz="2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76429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u="none" strike="noStrike" kern="1200" dirty="0" smtClean="0"/>
                        <a:t>Pilsētas zonā tarifs 0,35 – 0,40 Ls</a:t>
                      </a:r>
                    </a:p>
                    <a:p>
                      <a:pPr algn="ctr"/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92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lv-LV" sz="2000" dirty="0"/>
              <a:t>Reģionālo un starppilsētas autobusu </a:t>
            </a:r>
            <a:r>
              <a:rPr lang="lv-LV" sz="2000" dirty="0" smtClean="0"/>
              <a:t>vidējais tarifs</a:t>
            </a:r>
            <a:r>
              <a:rPr lang="lv-LV" sz="2000" dirty="0"/>
              <a:t/>
            </a:r>
            <a:br>
              <a:rPr lang="lv-LV" sz="2000" dirty="0"/>
            </a:br>
            <a:endParaRPr lang="en-US" sz="2000" dirty="0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432" y="956633"/>
            <a:ext cx="8253732" cy="4824536"/>
          </a:xfrm>
        </p:spPr>
      </p:pic>
      <p:cxnSp>
        <p:nvCxnSpPr>
          <p:cNvPr id="4" name="Straight Connector 3"/>
          <p:cNvCxnSpPr/>
          <p:nvPr/>
        </p:nvCxnSpPr>
        <p:spPr>
          <a:xfrm>
            <a:off x="665329" y="5565726"/>
            <a:ext cx="7983939" cy="40943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sp>
        <p:nvSpPr>
          <p:cNvPr id="5" name="TextBox 4"/>
          <p:cNvSpPr txBox="1"/>
          <p:nvPr/>
        </p:nvSpPr>
        <p:spPr>
          <a:xfrm>
            <a:off x="5220268" y="5627140"/>
            <a:ext cx="373607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350" i="1" dirty="0">
                <a:solidFill>
                  <a:srgbClr val="000000"/>
                </a:solidFill>
                <a:latin typeface="Calibri"/>
              </a:rPr>
              <a:t>SIA «B.K.A.C» 20.08.2014</a:t>
            </a:r>
            <a:endParaRPr lang="en-US" sz="1350" i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8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400" dirty="0" smtClean="0"/>
              <a:t>Vienotas tarifu politikas priekšlikumu izstrāde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v-LV" sz="1800" dirty="0" smtClean="0">
              <a:solidFill>
                <a:schemeClr val="tx1"/>
              </a:solidFill>
            </a:endParaRPr>
          </a:p>
          <a:p>
            <a:r>
              <a:rPr lang="lv-LV" sz="1800" dirty="0" smtClean="0">
                <a:solidFill>
                  <a:schemeClr val="tx1"/>
                </a:solidFill>
              </a:rPr>
              <a:t>Piesaistot ekspertus, tika </a:t>
            </a:r>
            <a:r>
              <a:rPr lang="lv-LV" sz="1800" dirty="0">
                <a:solidFill>
                  <a:schemeClr val="tx1"/>
                </a:solidFill>
              </a:rPr>
              <a:t>pētīti </a:t>
            </a:r>
            <a:r>
              <a:rPr lang="lv-LV" sz="1800" dirty="0" smtClean="0">
                <a:solidFill>
                  <a:schemeClr val="tx1"/>
                </a:solidFill>
              </a:rPr>
              <a:t>un izstrādāti iespējamie </a:t>
            </a:r>
            <a:r>
              <a:rPr lang="lv-LV" sz="1800" dirty="0">
                <a:solidFill>
                  <a:schemeClr val="tx1"/>
                </a:solidFill>
              </a:rPr>
              <a:t>sabiedriskā transporta pakalpojumu tarifu politikas modeļi reģionālajos </a:t>
            </a:r>
            <a:r>
              <a:rPr lang="lv-LV" sz="1800" dirty="0" smtClean="0">
                <a:solidFill>
                  <a:schemeClr val="tx1"/>
                </a:solidFill>
              </a:rPr>
              <a:t>maršrutos</a:t>
            </a:r>
            <a:endParaRPr lang="lv-LV" sz="1800" dirty="0">
              <a:solidFill>
                <a:schemeClr val="tx1"/>
              </a:solidFill>
            </a:endParaRPr>
          </a:p>
          <a:p>
            <a:endParaRPr lang="lv-LV" sz="1800" dirty="0" smtClean="0"/>
          </a:p>
          <a:p>
            <a:r>
              <a:rPr lang="lv-LV" sz="1800" dirty="0" smtClean="0">
                <a:solidFill>
                  <a:schemeClr val="tx1"/>
                </a:solidFill>
              </a:rPr>
              <a:t>Situācija </a:t>
            </a:r>
            <a:r>
              <a:rPr lang="lv-LV" sz="1800" dirty="0">
                <a:solidFill>
                  <a:schemeClr val="tx1"/>
                </a:solidFill>
              </a:rPr>
              <a:t>modelēta </a:t>
            </a:r>
            <a:r>
              <a:rPr lang="lv-LV" sz="1800" dirty="0" smtClean="0">
                <a:solidFill>
                  <a:schemeClr val="tx1"/>
                </a:solidFill>
              </a:rPr>
              <a:t>piemērojot attiecīgus </a:t>
            </a:r>
            <a:r>
              <a:rPr lang="lv-LV" sz="1800" dirty="0" err="1" smtClean="0">
                <a:solidFill>
                  <a:schemeClr val="tx1"/>
                </a:solidFill>
              </a:rPr>
              <a:t>koefiecientus</a:t>
            </a:r>
            <a:r>
              <a:rPr lang="lv-LV" sz="1800" dirty="0" smtClean="0">
                <a:solidFill>
                  <a:schemeClr val="tx1"/>
                </a:solidFill>
              </a:rPr>
              <a:t> tā</a:t>
            </a:r>
            <a:r>
              <a:rPr lang="lv-LV" sz="1800" dirty="0">
                <a:solidFill>
                  <a:schemeClr val="tx1"/>
                </a:solidFill>
              </a:rPr>
              <a:t>, lai ar jauno tarifu būtu panākta minimāla ietekme uz kopējo pasažieru skaitu un ieņēmumiem. </a:t>
            </a:r>
            <a:endParaRPr lang="lv-LV" sz="1800" dirty="0" smtClean="0">
              <a:solidFill>
                <a:schemeClr val="tx1"/>
              </a:solidFill>
            </a:endParaRPr>
          </a:p>
          <a:p>
            <a:endParaRPr lang="lv-LV" sz="1800" dirty="0">
              <a:solidFill>
                <a:schemeClr val="tx1"/>
              </a:solidFill>
            </a:endParaRPr>
          </a:p>
          <a:p>
            <a:r>
              <a:rPr lang="lv-LV" sz="1800" dirty="0" smtClean="0">
                <a:solidFill>
                  <a:schemeClr val="tx1"/>
                </a:solidFill>
              </a:rPr>
              <a:t>Ekspertu </a:t>
            </a:r>
            <a:r>
              <a:rPr lang="lv-LV" sz="1800" dirty="0">
                <a:solidFill>
                  <a:schemeClr val="tx1"/>
                </a:solidFill>
              </a:rPr>
              <a:t>priekšlikumu Direkcija vērtē sadarbībā ar plānošanas </a:t>
            </a:r>
            <a:r>
              <a:rPr lang="lv-LV" sz="1800" dirty="0" smtClean="0">
                <a:solidFill>
                  <a:schemeClr val="tx1"/>
                </a:solidFill>
              </a:rPr>
              <a:t>reģioniem (notikušas 4 darba grupas sanāksmes)</a:t>
            </a:r>
            <a:endParaRPr lang="lv-LV" sz="1800" dirty="0">
              <a:solidFill>
                <a:schemeClr val="tx1"/>
              </a:solidFill>
            </a:endParaRPr>
          </a:p>
          <a:p>
            <a:endParaRPr lang="lv-LV" sz="1800" dirty="0" smtClean="0"/>
          </a:p>
          <a:p>
            <a:endParaRPr lang="lv-LV" sz="1800" dirty="0"/>
          </a:p>
          <a:p>
            <a:endParaRPr lang="lv-LV" sz="1800" u="sng" dirty="0" smtClean="0"/>
          </a:p>
          <a:p>
            <a:pPr marL="457200" indent="-457200">
              <a:buAutoNum type="arabicPeriod"/>
            </a:pPr>
            <a:endParaRPr lang="lv-LV" sz="2000" i="1" dirty="0"/>
          </a:p>
        </p:txBody>
      </p:sp>
    </p:spTree>
    <p:extLst>
      <p:ext uri="{BB962C8B-B14F-4D97-AF65-F5344CB8AC3E}">
        <p14:creationId xmlns:p14="http://schemas.microsoft.com/office/powerpoint/2010/main" val="40795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Vienotas tarifu politikas </a:t>
            </a:r>
            <a:r>
              <a:rPr lang="lv-LV" sz="2800" dirty="0" smtClean="0"/>
              <a:t>projekts</a:t>
            </a:r>
            <a:br>
              <a:rPr lang="lv-LV" sz="2800" dirty="0" smtClean="0"/>
            </a:br>
            <a:r>
              <a:rPr lang="lv-LV" sz="2800" b="0" dirty="0" smtClean="0"/>
              <a:t>(darba grupas būtiskākie secinājumi)</a:t>
            </a:r>
            <a:endParaRPr lang="lv-LV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lv-LV" dirty="0" smtClean="0"/>
              <a:t>Tādu </a:t>
            </a:r>
            <a:r>
              <a:rPr lang="lv-LV" dirty="0"/>
              <a:t>jaunu vienotu tarifu, kas atbildīs visu pārvadātāju esošajiem tarifiem, izveidot </a:t>
            </a:r>
            <a:r>
              <a:rPr lang="lv-LV" dirty="0" smtClean="0"/>
              <a:t>nevar</a:t>
            </a:r>
          </a:p>
          <a:p>
            <a:pPr marL="0" indent="0"/>
            <a:endParaRPr lang="lv-LV" dirty="0" smtClean="0"/>
          </a:p>
          <a:p>
            <a:r>
              <a:rPr lang="lv-LV" dirty="0" smtClean="0"/>
              <a:t>2. </a:t>
            </a:r>
            <a:r>
              <a:rPr lang="lv-LV" dirty="0"/>
              <a:t>Tarifu vienādošana veicama pakāpeniski, vismaz 3 </a:t>
            </a:r>
            <a:r>
              <a:rPr lang="lv-LV" dirty="0" smtClean="0"/>
              <a:t>soļos, </a:t>
            </a:r>
            <a:r>
              <a:rPr lang="lv-LV" dirty="0"/>
              <a:t>p</a:t>
            </a:r>
            <a:r>
              <a:rPr lang="lv-LV" dirty="0" smtClean="0"/>
              <a:t>irmajā </a:t>
            </a:r>
            <a:r>
              <a:rPr lang="lv-LV" dirty="0"/>
              <a:t>solī nosakot vienotu principu ieviešanu</a:t>
            </a:r>
          </a:p>
          <a:p>
            <a:endParaRPr lang="lv-LV" dirty="0" smtClean="0"/>
          </a:p>
          <a:p>
            <a:r>
              <a:rPr lang="lv-LV" dirty="0" smtClean="0"/>
              <a:t>3. </a:t>
            </a:r>
            <a:r>
              <a:rPr lang="lv-LV" dirty="0"/>
              <a:t>J</a:t>
            </a:r>
            <a:r>
              <a:rPr lang="lv-LV" dirty="0" smtClean="0"/>
              <a:t>āpanāk</a:t>
            </a:r>
            <a:r>
              <a:rPr lang="lv-LV" dirty="0"/>
              <a:t>, lai reģionālās nozīmes autobusi nepārvadātu pasažierus pilsētas </a:t>
            </a:r>
            <a:r>
              <a:rPr lang="lv-LV" dirty="0" smtClean="0"/>
              <a:t>robežās</a:t>
            </a:r>
          </a:p>
          <a:p>
            <a:endParaRPr lang="lv-LV" dirty="0" smtClean="0"/>
          </a:p>
          <a:p>
            <a:r>
              <a:rPr lang="lv-LV" dirty="0" smtClean="0"/>
              <a:t>4. Brauciena cenai, veicot tālāku posmu, jāsamazinās</a:t>
            </a:r>
            <a:endParaRPr lang="lv-LV" dirty="0"/>
          </a:p>
          <a:p>
            <a:endParaRPr lang="lv-LV" u="sng" dirty="0">
              <a:solidFill>
                <a:schemeClr val="tx1"/>
              </a:solidFill>
            </a:endParaRP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222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lv-LV" sz="2400" dirty="0" smtClean="0"/>
              <a:t>Jauno tarifu politikas ieviešanas 1.solis</a:t>
            </a:r>
            <a:endParaRPr lang="lv-LV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620430"/>
              </p:ext>
            </p:extLst>
          </p:nvPr>
        </p:nvGraphicFramePr>
        <p:xfrm>
          <a:off x="457200" y="1124744"/>
          <a:ext cx="82296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44016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lv-LV" b="0" i="1" dirty="0" smtClean="0"/>
                        <a:t>Minimālā braukšanas maksa </a:t>
                      </a:r>
                    </a:p>
                    <a:p>
                      <a:pPr marL="0" indent="0">
                        <a:buNone/>
                      </a:pPr>
                      <a:endParaRPr lang="lv-LV" b="0" i="1" dirty="0" smtClean="0"/>
                    </a:p>
                    <a:p>
                      <a:pPr marL="0" indent="0" algn="ctr">
                        <a:buNone/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</a:rPr>
                        <a:t>0 km – 7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0" i="1" dirty="0" smtClean="0"/>
                        <a:t>2. Maksa par katru nobraukto</a:t>
                      </a:r>
                      <a:r>
                        <a:rPr lang="lv-LV" b="0" i="1" baseline="0" dirty="0" smtClean="0"/>
                        <a:t> km </a:t>
                      </a:r>
                    </a:p>
                    <a:p>
                      <a:pPr algn="ctr"/>
                      <a:endParaRPr lang="lv-LV" baseline="0" dirty="0" smtClean="0"/>
                    </a:p>
                    <a:p>
                      <a:pPr algn="ctr"/>
                      <a:r>
                        <a:rPr lang="lv-LV" sz="2000" baseline="0" dirty="0" smtClean="0">
                          <a:solidFill>
                            <a:schemeClr val="tx1"/>
                          </a:solidFill>
                        </a:rPr>
                        <a:t>7 km – 33 km </a:t>
                      </a:r>
                      <a:r>
                        <a:rPr lang="lv-LV" sz="1800" i="1" baseline="0" dirty="0" smtClean="0">
                          <a:solidFill>
                            <a:schemeClr val="tx1"/>
                          </a:solidFill>
                        </a:rPr>
                        <a:t>(vai saraksts)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0" i="1" dirty="0" smtClean="0"/>
                        <a:t>3. Maksa par katru nobraukto</a:t>
                      </a:r>
                      <a:r>
                        <a:rPr lang="lv-LV" b="0" i="1" baseline="0" dirty="0" smtClean="0"/>
                        <a:t> km </a:t>
                      </a:r>
                    </a:p>
                    <a:p>
                      <a:pPr algn="ctr"/>
                      <a:endParaRPr lang="lv-LV" baseline="0" dirty="0" smtClean="0"/>
                    </a:p>
                    <a:p>
                      <a:pPr algn="ctr"/>
                      <a:r>
                        <a:rPr lang="lv-LV" sz="2000" baseline="0" dirty="0" smtClean="0">
                          <a:solidFill>
                            <a:schemeClr val="tx1"/>
                          </a:solidFill>
                        </a:rPr>
                        <a:t>virs 33 km</a:t>
                      </a:r>
                      <a:endParaRPr lang="lv-LV" sz="180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lv-LV" dirty="0"/>
                    </a:p>
                  </a:txBody>
                  <a:tcPr/>
                </a:tc>
              </a:tr>
              <a:tr h="1021378">
                <a:tc>
                  <a:txBody>
                    <a:bodyPr/>
                    <a:lstStyle/>
                    <a:p>
                      <a:r>
                        <a:rPr lang="lv-LV" dirty="0" smtClean="0"/>
                        <a:t>1.1. </a:t>
                      </a:r>
                      <a:r>
                        <a:rPr lang="lv-LV" b="1" i="1" dirty="0" smtClean="0"/>
                        <a:t>EUR 0.40 </a:t>
                      </a:r>
                      <a:r>
                        <a:rPr lang="lv-LV" dirty="0" smtClean="0"/>
                        <a:t>– ārpus</a:t>
                      </a:r>
                      <a:r>
                        <a:rPr lang="lv-LV" baseline="0" dirty="0" smtClean="0"/>
                        <a:t> attīstības centra vai republikas pilsētas</a:t>
                      </a:r>
                      <a:endParaRPr lang="lv-LV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lv-LV" dirty="0" smtClean="0"/>
                    </a:p>
                    <a:p>
                      <a:r>
                        <a:rPr lang="lv-LV" b="1" i="1" dirty="0" smtClean="0"/>
                        <a:t>EUR 0.0569 par km</a:t>
                      </a:r>
                    </a:p>
                    <a:p>
                      <a:endParaRPr lang="lv-LV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v-LV" dirty="0" smtClean="0"/>
                        <a:t>Cena nepieaug vairāk kā par 20% (salīdzinot ar tagadējo)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lv-LV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v-LV" dirty="0" smtClean="0"/>
                        <a:t>Cenai nepiemēro samazinājumu (tagadējā cena)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lv-LV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lv-LV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i="1" dirty="0" smtClean="0"/>
                        <a:t>EUR 0.71 + EUR 0.0356 par km</a:t>
                      </a:r>
                    </a:p>
                    <a:p>
                      <a:endParaRPr lang="lv-LV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v-LV" dirty="0" smtClean="0"/>
                        <a:t>Cena nepieaug un</a:t>
                      </a:r>
                      <a:r>
                        <a:rPr lang="lv-LV" baseline="0" dirty="0" smtClean="0"/>
                        <a:t> nesamazinās </a:t>
                      </a:r>
                      <a:r>
                        <a:rPr lang="lv-LV" dirty="0" smtClean="0"/>
                        <a:t>vairāk kā par 20% (salīdzinot ar tagadējo)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lv-LV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lv-LV" dirty="0" smtClean="0"/>
                    </a:p>
                    <a:p>
                      <a:endParaRPr lang="lv-LV" dirty="0"/>
                    </a:p>
                  </a:txBody>
                  <a:tcPr/>
                </a:tc>
              </a:tr>
              <a:tr h="1021378">
                <a:tc>
                  <a:txBody>
                    <a:bodyPr/>
                    <a:lstStyle/>
                    <a:p>
                      <a:r>
                        <a:rPr lang="lv-LV" dirty="0" smtClean="0"/>
                        <a:t>1.2. </a:t>
                      </a:r>
                      <a:r>
                        <a:rPr lang="lv-LV" b="1" i="1" dirty="0" smtClean="0"/>
                        <a:t>EUR 0.50 </a:t>
                      </a:r>
                      <a:r>
                        <a:rPr lang="lv-LV" dirty="0" smtClean="0"/>
                        <a:t>– no</a:t>
                      </a:r>
                      <a:r>
                        <a:rPr lang="lv-LV" baseline="0" dirty="0" smtClean="0"/>
                        <a:t> attīstības centra (pieturu saraksts)</a:t>
                      </a:r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414225">
                <a:tc>
                  <a:txBody>
                    <a:bodyPr/>
                    <a:lstStyle/>
                    <a:p>
                      <a:r>
                        <a:rPr lang="lv-LV" dirty="0" smtClean="0"/>
                        <a:t>1.3. Pilsētas</a:t>
                      </a:r>
                      <a:r>
                        <a:rPr lang="lv-LV" baseline="0" dirty="0" smtClean="0"/>
                        <a:t> transporta maksai atbilstoša minimālā maksa</a:t>
                      </a:r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6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Vienotas tarifu politikas </a:t>
            </a:r>
            <a:r>
              <a:rPr lang="lv-LV" sz="2800" dirty="0" smtClean="0"/>
              <a:t>projekts</a:t>
            </a:r>
            <a:br>
              <a:rPr lang="lv-LV" sz="2800" dirty="0" smtClean="0"/>
            </a:br>
            <a:endParaRPr lang="lv-LV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tx1"/>
                </a:solidFill>
              </a:rPr>
              <a:t>Pašlaik </a:t>
            </a:r>
            <a:r>
              <a:rPr lang="lv-LV" dirty="0">
                <a:solidFill>
                  <a:schemeClr val="tx1"/>
                </a:solidFill>
              </a:rPr>
              <a:t>nolemts </a:t>
            </a:r>
            <a:r>
              <a:rPr lang="lv-LV" dirty="0" smtClean="0">
                <a:solidFill>
                  <a:schemeClr val="tx1"/>
                </a:solidFill>
              </a:rPr>
              <a:t>veidot </a:t>
            </a:r>
            <a:r>
              <a:rPr lang="lv-LV" dirty="0">
                <a:solidFill>
                  <a:schemeClr val="tx1"/>
                </a:solidFill>
              </a:rPr>
              <a:t>attiecīgu rīku (failu ar formulām) tarifu tabulu projektu izveidošanai pēc jaunajiem nosacījumiem </a:t>
            </a:r>
            <a:endParaRPr lang="lv-LV" dirty="0" smtClean="0">
              <a:solidFill>
                <a:schemeClr val="tx1"/>
              </a:solidFill>
            </a:endParaRPr>
          </a:p>
          <a:p>
            <a:endParaRPr lang="lv-LV" dirty="0" smtClean="0">
              <a:solidFill>
                <a:schemeClr val="tx1"/>
              </a:solidFill>
            </a:endParaRPr>
          </a:p>
          <a:p>
            <a:r>
              <a:rPr lang="lv-LV" dirty="0">
                <a:solidFill>
                  <a:schemeClr val="tx1"/>
                </a:solidFill>
              </a:rPr>
              <a:t>Priekšlikumi tarifu politikas noteikšanai tiks iesniegti izskatīšanai Sabiedriskā transporta padomē </a:t>
            </a:r>
          </a:p>
          <a:p>
            <a:endParaRPr lang="lv-LV" u="sng" dirty="0">
              <a:solidFill>
                <a:schemeClr val="tx1"/>
              </a:solidFill>
            </a:endParaRP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2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lv-LV" dirty="0" smtClean="0">
                <a:solidFill>
                  <a:srgbClr val="F15A2A"/>
                </a:solidFill>
              </a:rPr>
              <a:t>Paldies par uzmanību!</a:t>
            </a:r>
            <a:br>
              <a:rPr lang="lv-LV" dirty="0" smtClean="0">
                <a:solidFill>
                  <a:srgbClr val="F15A2A"/>
                </a:solidFill>
              </a:rPr>
            </a:br>
            <a:endParaRPr lang="lv-LV" dirty="0" smtClean="0">
              <a:solidFill>
                <a:srgbClr val="F15A2A"/>
              </a:solidFill>
            </a:endParaRP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157788"/>
            <a:ext cx="6400800" cy="696912"/>
          </a:xfrm>
        </p:spPr>
        <p:txBody>
          <a:bodyPr/>
          <a:lstStyle/>
          <a:p>
            <a:pPr eaLnBrk="1" hangingPunct="1"/>
            <a:r>
              <a:rPr lang="lv-LV" smtClean="0">
                <a:solidFill>
                  <a:schemeClr val="tx1"/>
                </a:solidFill>
              </a:rPr>
              <a:t>Sadarbība. Atbalsts. Attīstība.</a:t>
            </a:r>
          </a:p>
        </p:txBody>
      </p:sp>
    </p:spTree>
    <p:extLst>
      <p:ext uri="{BB962C8B-B14F-4D97-AF65-F5344CB8AC3E}">
        <p14:creationId xmlns:p14="http://schemas.microsoft.com/office/powerpoint/2010/main" val="23991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D Sakuma Slaid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TD Satura Slaid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TD Beigu Slai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10733</TotalTime>
  <Words>413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Verdana</vt:lpstr>
      <vt:lpstr>ATD Sakuma Slaids 1</vt:lpstr>
      <vt:lpstr>1_ATD Satura Slaidi</vt:lpstr>
      <vt:lpstr>ATD Beigu Slaids</vt:lpstr>
      <vt:lpstr>Vienota sabiedriskā transporta pakalpojumu tarifa politikas projekts  </vt:lpstr>
      <vt:lpstr>Vienotas reģionālo maršrutu tarifu politikas nepieciešamība</vt:lpstr>
      <vt:lpstr>Rīgas plānošanas reģions *LVL aprēķinātās cenas konvertē uz EUR </vt:lpstr>
      <vt:lpstr>Reģionālo un starppilsētas autobusu vidējais tarifs </vt:lpstr>
      <vt:lpstr>Vienotas tarifu politikas priekšlikumu izstrāde</vt:lpstr>
      <vt:lpstr>Vienotas tarifu politikas projekts (darba grupas būtiskākie secinājumi)</vt:lpstr>
      <vt:lpstr>Jauno tarifu politikas ieviešanas 1.solis</vt:lpstr>
      <vt:lpstr>Vienotas tarifu politikas projekts </vt:lpstr>
      <vt:lpstr>Paldies par uzmanību! </vt:lpstr>
    </vt:vector>
  </TitlesOfParts>
  <Company>OEMOrganization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Atis</dc:creator>
  <cp:lastModifiedBy>Ilze Brice</cp:lastModifiedBy>
  <cp:revision>397</cp:revision>
  <cp:lastPrinted>2014-12-12T07:43:28Z</cp:lastPrinted>
  <dcterms:created xsi:type="dcterms:W3CDTF">2011-07-28T18:05:18Z</dcterms:created>
  <dcterms:modified xsi:type="dcterms:W3CDTF">2014-12-12T07:45:45Z</dcterms:modified>
</cp:coreProperties>
</file>