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7" r:id="rId3"/>
    <p:sldId id="351" r:id="rId4"/>
    <p:sldId id="357" r:id="rId5"/>
    <p:sldId id="359" r:id="rId6"/>
    <p:sldId id="360" r:id="rId7"/>
    <p:sldId id="361" r:id="rId8"/>
    <p:sldId id="347" r:id="rId9"/>
    <p:sldId id="368" r:id="rId10"/>
    <p:sldId id="352" r:id="rId11"/>
    <p:sldId id="353" r:id="rId12"/>
    <p:sldId id="354" r:id="rId13"/>
    <p:sldId id="364" r:id="rId14"/>
    <p:sldId id="349" r:id="rId15"/>
    <p:sldId id="365" r:id="rId16"/>
    <p:sldId id="355" r:id="rId17"/>
    <p:sldId id="366" r:id="rId18"/>
    <p:sldId id="367" r:id="rId19"/>
    <p:sldId id="363" r:id="rId20"/>
    <p:sldId id="362" r:id="rId21"/>
    <p:sldId id="342" r:id="rId22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8" autoAdjust="0"/>
    <p:restoredTop sz="96756" autoAdjust="0"/>
  </p:normalViewPr>
  <p:slideViewPr>
    <p:cSldViewPr>
      <p:cViewPr>
        <p:scale>
          <a:sx n="68" d="100"/>
          <a:sy n="68" d="100"/>
        </p:scale>
        <p:origin x="-2070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134FA-BBB4-4C0A-BFAD-A53BADDC27FF}" type="datetimeFigureOut">
              <a:rPr lang="en-GB" smtClean="0"/>
              <a:pPr/>
              <a:t>05/06/2017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B82A0-7A94-42EB-8C8D-182078A8B1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8280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55AF595-0018-476F-9079-4F228B3A0907}" type="datetimeFigureOut">
              <a:rPr lang="lv-LV" smtClean="0"/>
              <a:pPr/>
              <a:t>2017.06.05.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BBC3EF65-0DD3-4CC4-866C-52F1BF18FC14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00683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3EF65-0DD3-4CC4-866C-52F1BF18FC14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670104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Sadarbība</a:t>
            </a:r>
            <a:r>
              <a:rPr lang="lv-LV" baseline="0" dirty="0" smtClean="0">
                <a:solidFill>
                  <a:schemeClr val="accent2">
                    <a:lumMod val="50000"/>
                  </a:schemeClr>
                </a:solidFill>
              </a:rPr>
              <a:t> ar partneriem 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3EF65-0DD3-4CC4-866C-52F1BF18FC14}" type="slidenum">
              <a:rPr lang="lv-LV" smtClean="0"/>
              <a:pPr/>
              <a:t>21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64567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Content Placeholder 157" descr="RP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50" y="5991092"/>
            <a:ext cx="720725" cy="6368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4" name="Rectangle 10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5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179512" y="2852936"/>
            <a:ext cx="4824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l" eaLnBrk="1" latinLnBrk="0" hangingPunct="1">
              <a:buNone/>
              <a:defRPr kumimoji="0" lang="lv-LV" sz="1100" b="0" baseline="0">
                <a:solidFill>
                  <a:srgbClr val="003456"/>
                </a:solidFill>
                <a:effectLst/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lv-LV" dirty="0" smtClean="0"/>
              <a:t>Informācija par autoru</a:t>
            </a:r>
            <a:endParaRPr kumimoji="0" lang="lv-LV" dirty="0"/>
          </a:p>
        </p:txBody>
      </p:sp>
      <p:sp>
        <p:nvSpPr>
          <p:cNvPr id="17" name="Rectangle 2"/>
          <p:cNvSpPr>
            <a:spLocks noGrp="1"/>
          </p:cNvSpPr>
          <p:nvPr>
            <p:ph type="ctrTitle" hasCustomPrompt="1"/>
          </p:nvPr>
        </p:nvSpPr>
        <p:spPr>
          <a:xfrm>
            <a:off x="179512" y="1816521"/>
            <a:ext cx="8712968" cy="936104"/>
          </a:xfrm>
          <a:prstGeom prst="rect">
            <a:avLst/>
          </a:prstGeom>
          <a:noFill/>
        </p:spPr>
        <p:txBody>
          <a:bodyPr vert="horz" anchor="ctr" anchorCtr="0"/>
          <a:lstStyle>
            <a:lvl1pPr algn="l" eaLnBrk="1" latinLnBrk="0" hangingPunct="1">
              <a:defRPr kumimoji="0" lang="lv-LV" sz="3200" b="0" cap="all" spc="15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extLst/>
          </a:lstStyle>
          <a:p>
            <a:pPr eaLnBrk="1" latinLnBrk="0" hangingPunct="1"/>
            <a:r>
              <a:rPr lang="lv-LV" dirty="0" smtClean="0"/>
              <a:t>Prezentācijas nosaukums...</a:t>
            </a:r>
            <a:endParaRPr dirty="0"/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12465"/>
            <a:ext cx="3563888" cy="50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92696"/>
            <a:ext cx="3276364" cy="111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Četrdaļīgs: 1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124744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7" name="Content Placeholder 15"/>
          <p:cNvSpPr>
            <a:spLocks noGrp="1"/>
          </p:cNvSpPr>
          <p:nvPr>
            <p:ph sz="quarter" idx="45"/>
          </p:nvPr>
        </p:nvSpPr>
        <p:spPr>
          <a:xfrm>
            <a:off x="4428306" y="2708920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46"/>
          </p:nvPr>
        </p:nvSpPr>
        <p:spPr>
          <a:xfrm>
            <a:off x="4428306" y="4293096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9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31"/>
          </p:nvPr>
        </p:nvSpPr>
        <p:spPr>
          <a:xfrm>
            <a:off x="395536" y="1124520"/>
            <a:ext cx="3888432" cy="4680743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cdaļīgs: 2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1"/>
          <p:cNvSpPr>
            <a:spLocks noGrp="1"/>
          </p:cNvSpPr>
          <p:nvPr>
            <p:ph sz="quarter" idx="39" hasCustomPrompt="1"/>
          </p:nvPr>
        </p:nvSpPr>
        <p:spPr>
          <a:xfrm>
            <a:off x="317487" y="1268760"/>
            <a:ext cx="3962400" cy="1368152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baseline="0">
                <a:solidFill>
                  <a:srgbClr val="003456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47" name="Rectangle 11"/>
          <p:cNvSpPr>
            <a:spLocks noGrp="1"/>
          </p:cNvSpPr>
          <p:nvPr>
            <p:ph sz="quarter" idx="45" hasCustomPrompt="1"/>
          </p:nvPr>
        </p:nvSpPr>
        <p:spPr>
          <a:xfrm>
            <a:off x="323528" y="4446930"/>
            <a:ext cx="3962400" cy="1430341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baseline="0">
                <a:solidFill>
                  <a:srgbClr val="003456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48" name="Rectangle 11"/>
          <p:cNvSpPr>
            <a:spLocks noGrp="1"/>
          </p:cNvSpPr>
          <p:nvPr>
            <p:ph sz="quarter" idx="46" hasCustomPrompt="1"/>
          </p:nvPr>
        </p:nvSpPr>
        <p:spPr>
          <a:xfrm>
            <a:off x="323528" y="2852936"/>
            <a:ext cx="3962400" cy="1368152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baseline="0">
                <a:solidFill>
                  <a:srgbClr val="003456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70" name="Rectangle 11"/>
          <p:cNvSpPr>
            <a:spLocks noGrp="1"/>
          </p:cNvSpPr>
          <p:nvPr>
            <p:ph sz="quarter" idx="32" hasCustomPrompt="1"/>
          </p:nvPr>
        </p:nvSpPr>
        <p:spPr>
          <a:xfrm>
            <a:off x="4427984" y="1268760"/>
            <a:ext cx="3962400" cy="2160240"/>
          </a:xfrm>
          <a:prstGeom prst="rect">
            <a:avLst/>
          </a:prstGeom>
        </p:spPr>
        <p:txBody>
          <a:bodyPr vert="horz">
            <a:normAutofit/>
          </a:bodyPr>
          <a:lstStyle>
            <a:lvl1pPr eaLnBrk="1" latinLnBrk="0" hangingPunct="1">
              <a:defRPr kumimoji="0" lang="en-US" sz="1100" dirty="0" smtClean="0">
                <a:solidFill>
                  <a:srgbClr val="00345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71" name="Rectangle 11"/>
          <p:cNvSpPr>
            <a:spLocks noGrp="1"/>
          </p:cNvSpPr>
          <p:nvPr>
            <p:ph sz="quarter" idx="33" hasCustomPrompt="1"/>
          </p:nvPr>
        </p:nvSpPr>
        <p:spPr>
          <a:xfrm>
            <a:off x="4427984" y="3645024"/>
            <a:ext cx="3965448" cy="2232248"/>
          </a:xfrm>
          <a:prstGeom prst="rect">
            <a:avLst/>
          </a:prstGeom>
        </p:spPr>
        <p:txBody>
          <a:bodyPr vert="horz">
            <a:normAutofit/>
          </a:bodyPr>
          <a:lstStyle>
            <a:lvl1pPr eaLnBrk="1" latinLnBrk="0" hangingPunct="1">
              <a:defRPr kumimoji="0" lang="lv-LV" sz="1100" dirty="0" smtClean="0">
                <a:solidFill>
                  <a:srgbClr val="00345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9" name="Rectangle 8"/>
          <p:cNvSpPr>
            <a:spLocks noGrp="1"/>
          </p:cNvSpPr>
          <p:nvPr>
            <p:ph type="body" sz="quarter" idx="47" hasCustomPrompt="1"/>
          </p:nvPr>
        </p:nvSpPr>
        <p:spPr>
          <a:xfrm>
            <a:off x="323528" y="1052736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48" hasCustomPrompt="1"/>
          </p:nvPr>
        </p:nvSpPr>
        <p:spPr>
          <a:xfrm>
            <a:off x="4427984" y="1052736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32" name="Rectangle 8"/>
          <p:cNvSpPr>
            <a:spLocks noGrp="1"/>
          </p:cNvSpPr>
          <p:nvPr>
            <p:ph type="body" sz="quarter" idx="49" hasCustomPrompt="1"/>
          </p:nvPr>
        </p:nvSpPr>
        <p:spPr>
          <a:xfrm>
            <a:off x="323528" y="2636912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35" name="Rectangle 8"/>
          <p:cNvSpPr>
            <a:spLocks noGrp="1"/>
          </p:cNvSpPr>
          <p:nvPr>
            <p:ph type="body" sz="quarter" idx="50" hasCustomPrompt="1"/>
          </p:nvPr>
        </p:nvSpPr>
        <p:spPr>
          <a:xfrm>
            <a:off x="323528" y="4221088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36" name="Rectangle 8"/>
          <p:cNvSpPr>
            <a:spLocks noGrp="1"/>
          </p:cNvSpPr>
          <p:nvPr>
            <p:ph type="body" sz="quarter" idx="51" hasCustomPrompt="1"/>
          </p:nvPr>
        </p:nvSpPr>
        <p:spPr>
          <a:xfrm>
            <a:off x="4427984" y="3429000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cdaļīgs: 3 pa kreisi, 2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/>
          <p:cNvSpPr>
            <a:spLocks noGrp="1"/>
          </p:cNvSpPr>
          <p:nvPr>
            <p:ph sz="quarter" idx="32" hasCustomPrompt="1"/>
          </p:nvPr>
        </p:nvSpPr>
        <p:spPr>
          <a:xfrm>
            <a:off x="323528" y="1268760"/>
            <a:ext cx="3962400" cy="2160240"/>
          </a:xfrm>
          <a:prstGeom prst="rect">
            <a:avLst/>
          </a:prstGeom>
        </p:spPr>
        <p:txBody>
          <a:bodyPr vert="horz">
            <a:normAutofit/>
          </a:bodyPr>
          <a:lstStyle>
            <a:lvl1pPr eaLnBrk="1" latinLnBrk="0" hangingPunct="1">
              <a:defRPr kumimoji="0" lang="en-US" sz="1100" dirty="0" smtClean="0">
                <a:solidFill>
                  <a:srgbClr val="00345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33" hasCustomPrompt="1"/>
          </p:nvPr>
        </p:nvSpPr>
        <p:spPr>
          <a:xfrm>
            <a:off x="323528" y="3645024"/>
            <a:ext cx="3965448" cy="2232248"/>
          </a:xfrm>
          <a:prstGeom prst="rect">
            <a:avLst/>
          </a:prstGeom>
        </p:spPr>
        <p:txBody>
          <a:bodyPr vert="horz">
            <a:normAutofit/>
          </a:bodyPr>
          <a:lstStyle>
            <a:lvl1pPr eaLnBrk="1" latinLnBrk="0" hangingPunct="1">
              <a:defRPr kumimoji="0" lang="lv-LV" sz="1100" dirty="0" smtClean="0">
                <a:solidFill>
                  <a:srgbClr val="00345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48" hasCustomPrompt="1"/>
          </p:nvPr>
        </p:nvSpPr>
        <p:spPr>
          <a:xfrm>
            <a:off x="323528" y="1052736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51" hasCustomPrompt="1"/>
          </p:nvPr>
        </p:nvSpPr>
        <p:spPr>
          <a:xfrm>
            <a:off x="323528" y="3429000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39" hasCustomPrompt="1"/>
          </p:nvPr>
        </p:nvSpPr>
        <p:spPr>
          <a:xfrm>
            <a:off x="4416935" y="1268760"/>
            <a:ext cx="3962400" cy="1368152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baseline="0">
                <a:solidFill>
                  <a:srgbClr val="003456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45" hasCustomPrompt="1"/>
          </p:nvPr>
        </p:nvSpPr>
        <p:spPr>
          <a:xfrm>
            <a:off x="4422976" y="4446930"/>
            <a:ext cx="3962400" cy="1430341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baseline="0">
                <a:solidFill>
                  <a:srgbClr val="003456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5" name="Rectangle 11"/>
          <p:cNvSpPr>
            <a:spLocks noGrp="1"/>
          </p:cNvSpPr>
          <p:nvPr>
            <p:ph sz="quarter" idx="46" hasCustomPrompt="1"/>
          </p:nvPr>
        </p:nvSpPr>
        <p:spPr>
          <a:xfrm>
            <a:off x="4422976" y="2852936"/>
            <a:ext cx="3962400" cy="1368152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baseline="0">
                <a:solidFill>
                  <a:srgbClr val="003456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6" name="Rectangle 8"/>
          <p:cNvSpPr>
            <a:spLocks noGrp="1"/>
          </p:cNvSpPr>
          <p:nvPr>
            <p:ph type="body" sz="quarter" idx="47" hasCustomPrompt="1"/>
          </p:nvPr>
        </p:nvSpPr>
        <p:spPr>
          <a:xfrm>
            <a:off x="4422976" y="1052736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49" hasCustomPrompt="1"/>
          </p:nvPr>
        </p:nvSpPr>
        <p:spPr>
          <a:xfrm>
            <a:off x="4422976" y="2636912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50" hasCustomPrompt="1"/>
          </p:nvPr>
        </p:nvSpPr>
        <p:spPr>
          <a:xfrm>
            <a:off x="4422976" y="4221088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33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Grp="1"/>
          </p:cNvSpPr>
          <p:nvPr>
            <p:ph sz="quarter" idx="17" hasCustomPrompt="1"/>
          </p:nvPr>
        </p:nvSpPr>
        <p:spPr>
          <a:xfrm>
            <a:off x="4416552" y="1340768"/>
            <a:ext cx="3962400" cy="460851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>
            <a:normAutofit/>
          </a:bodyPr>
          <a:lstStyle>
            <a:lvl1pPr eaLnBrk="1" latinLnBrk="0" hangingPunct="1">
              <a:defRPr kumimoji="0" lang="lv-LV" sz="1100" dirty="0" smtClean="0">
                <a:solidFill>
                  <a:srgbClr val="00345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 hasCustomPrompt="1"/>
          </p:nvPr>
        </p:nvSpPr>
        <p:spPr>
          <a:xfrm>
            <a:off x="313267" y="1340768"/>
            <a:ext cx="3962400" cy="468052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>
            <a:normAutofit/>
          </a:bodyPr>
          <a:lstStyle>
            <a:lvl1pPr eaLnBrk="1" latinLnBrk="0" hangingPunct="1">
              <a:defRPr kumimoji="0" lang="lv-LV" sz="1100" dirty="0" smtClean="0">
                <a:solidFill>
                  <a:srgbClr val="00345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27" hasCustomPrompt="1"/>
          </p:nvPr>
        </p:nvSpPr>
        <p:spPr>
          <a:xfrm>
            <a:off x="4427984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lv-LV" dirty="0" smtClean="0"/>
              <a:t>Vieta logo</a:t>
            </a:r>
            <a:endParaRPr lang="lv-LV" dirty="0"/>
          </a:p>
        </p:txBody>
      </p:sp>
      <p:sp>
        <p:nvSpPr>
          <p:cNvPr id="25" name="Content Placeholder 31"/>
          <p:cNvSpPr>
            <a:spLocks noGrp="1"/>
          </p:cNvSpPr>
          <p:nvPr>
            <p:ph sz="quarter" idx="28" hasCustomPrompt="1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lv-LV" dirty="0" smtClean="0"/>
              <a:t>Vieta logo</a:t>
            </a:r>
            <a:endParaRPr lang="lv-LV" dirty="0"/>
          </a:p>
        </p:txBody>
      </p:sp>
      <p:sp>
        <p:nvSpPr>
          <p:cNvPr id="26" name="Content Placeholder 31"/>
          <p:cNvSpPr>
            <a:spLocks noGrp="1"/>
          </p:cNvSpPr>
          <p:nvPr>
            <p:ph sz="quarter" idx="29" hasCustomPrompt="1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lv-LV" dirty="0" smtClean="0"/>
              <a:t>Vieta logo</a:t>
            </a:r>
            <a:endParaRPr lang="lv-LV" dirty="0"/>
          </a:p>
        </p:txBody>
      </p:sp>
      <p:sp>
        <p:nvSpPr>
          <p:cNvPr id="27" name="Content Placeholder 31"/>
          <p:cNvSpPr>
            <a:spLocks noGrp="1"/>
          </p:cNvSpPr>
          <p:nvPr>
            <p:ph sz="quarter" idx="30" hasCustomPrompt="1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lv-LV" dirty="0" smtClean="0"/>
              <a:t>Vieta logo</a:t>
            </a:r>
            <a:endParaRPr lang="lv-LV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32" hasCustomPrompt="1"/>
          </p:nvPr>
        </p:nvSpPr>
        <p:spPr>
          <a:xfrm>
            <a:off x="323528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33" hasCustomPrompt="1"/>
          </p:nvPr>
        </p:nvSpPr>
        <p:spPr>
          <a:xfrm>
            <a:off x="4427984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12" name="Title 15"/>
          <p:cNvSpPr>
            <a:spLocks noGrp="1"/>
          </p:cNvSpPr>
          <p:nvPr>
            <p:ph type="title" hasCustomPrompt="1"/>
          </p:nvPr>
        </p:nvSpPr>
        <p:spPr>
          <a:xfrm>
            <a:off x="323528" y="404664"/>
            <a:ext cx="8136904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kumimoji="0" lang="lv-LV" sz="2800" b="1" i="0" u="none" strike="noStrike" kern="0" cap="small" spc="0" normalizeH="0" baseline="0" noProof="0" dirty="0" smtClean="0">
                <a:ln>
                  <a:noFill/>
                </a:ln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Virsraksts...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Četrdaļīgs: 3 pa kreisi, 1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1"/>
          <p:cNvSpPr>
            <a:spLocks noGrp="1"/>
          </p:cNvSpPr>
          <p:nvPr>
            <p:ph sz="quarter" idx="33" hasCustomPrompt="1"/>
          </p:nvPr>
        </p:nvSpPr>
        <p:spPr>
          <a:xfrm>
            <a:off x="4413209" y="1340768"/>
            <a:ext cx="3962400" cy="136815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>
            <a:lvl1pPr eaLnBrk="1" latinLnBrk="0" hangingPunct="1">
              <a:defRPr baseline="0">
                <a:solidFill>
                  <a:srgbClr val="003456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45" name="Rectangle 11"/>
          <p:cNvSpPr>
            <a:spLocks noGrp="1"/>
          </p:cNvSpPr>
          <p:nvPr>
            <p:ph sz="quarter" idx="34" hasCustomPrompt="1"/>
          </p:nvPr>
        </p:nvSpPr>
        <p:spPr>
          <a:xfrm>
            <a:off x="4421676" y="4522212"/>
            <a:ext cx="3965448" cy="142706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>
            <a:lvl1pPr eaLnBrk="1" latinLnBrk="0" hangingPunct="1">
              <a:defRPr>
                <a:solidFill>
                  <a:srgbClr val="003456"/>
                </a:solidFill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53" name="Rectangle 11"/>
          <p:cNvSpPr>
            <a:spLocks noGrp="1"/>
          </p:cNvSpPr>
          <p:nvPr>
            <p:ph sz="quarter" idx="37" hasCustomPrompt="1"/>
          </p:nvPr>
        </p:nvSpPr>
        <p:spPr>
          <a:xfrm>
            <a:off x="4421634" y="2924944"/>
            <a:ext cx="3965448" cy="136815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>
            <a:lvl1pPr eaLnBrk="1" latinLnBrk="0" hangingPunct="1">
              <a:defRPr>
                <a:solidFill>
                  <a:srgbClr val="003456"/>
                </a:solidFill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64" name="Rectangle 11"/>
          <p:cNvSpPr>
            <a:spLocks noGrp="1"/>
          </p:cNvSpPr>
          <p:nvPr>
            <p:ph sz="quarter" idx="24" hasCustomPrompt="1"/>
          </p:nvPr>
        </p:nvSpPr>
        <p:spPr>
          <a:xfrm>
            <a:off x="323528" y="1340768"/>
            <a:ext cx="3962400" cy="460851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>
            <a:normAutofit/>
          </a:bodyPr>
          <a:lstStyle>
            <a:lvl1pPr eaLnBrk="1" latinLnBrk="0" hangingPunct="1">
              <a:defRPr kumimoji="0" lang="lv-LV" sz="1100" dirty="0" smtClean="0">
                <a:solidFill>
                  <a:srgbClr val="00345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32" hasCustomPrompt="1"/>
          </p:nvPr>
        </p:nvSpPr>
        <p:spPr>
          <a:xfrm>
            <a:off x="323528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29" name="Rectangle 8"/>
          <p:cNvSpPr>
            <a:spLocks noGrp="1"/>
          </p:cNvSpPr>
          <p:nvPr>
            <p:ph type="body" sz="quarter" idx="39" hasCustomPrompt="1"/>
          </p:nvPr>
        </p:nvSpPr>
        <p:spPr>
          <a:xfrm>
            <a:off x="4406042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30" name="Rectangle 8"/>
          <p:cNvSpPr>
            <a:spLocks noGrp="1"/>
          </p:cNvSpPr>
          <p:nvPr>
            <p:ph type="body" sz="quarter" idx="40" hasCustomPrompt="1"/>
          </p:nvPr>
        </p:nvSpPr>
        <p:spPr>
          <a:xfrm>
            <a:off x="4427984" y="4293096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41" hasCustomPrompt="1"/>
          </p:nvPr>
        </p:nvSpPr>
        <p:spPr>
          <a:xfrm>
            <a:off x="4427984" y="2708920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323528" y="404664"/>
            <a:ext cx="8136904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kumimoji="0" lang="lv-LV" sz="2800" b="1" i="0" u="none" strike="noStrike" kern="0" cap="small" spc="0" normalizeH="0" baseline="0" noProof="0" dirty="0" smtClean="0">
                <a:ln>
                  <a:noFill/>
                </a:ln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Virsraksts...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etrdaļīgs: 1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1"/>
          <p:cNvSpPr>
            <a:spLocks noGrp="1"/>
          </p:cNvSpPr>
          <p:nvPr>
            <p:ph sz="quarter" idx="33" hasCustomPrompt="1"/>
          </p:nvPr>
        </p:nvSpPr>
        <p:spPr>
          <a:xfrm>
            <a:off x="4413209" y="1340768"/>
            <a:ext cx="3962400" cy="136815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>
            <a:lvl1pPr eaLnBrk="1" latinLnBrk="0" hangingPunct="1">
              <a:defRPr baseline="0">
                <a:solidFill>
                  <a:srgbClr val="003456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34" hasCustomPrompt="1"/>
          </p:nvPr>
        </p:nvSpPr>
        <p:spPr>
          <a:xfrm>
            <a:off x="4421676" y="4522212"/>
            <a:ext cx="3965448" cy="142706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>
            <a:lvl1pPr eaLnBrk="1" latinLnBrk="0" hangingPunct="1">
              <a:defRPr>
                <a:solidFill>
                  <a:srgbClr val="003456"/>
                </a:solidFill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37" hasCustomPrompt="1"/>
          </p:nvPr>
        </p:nvSpPr>
        <p:spPr>
          <a:xfrm>
            <a:off x="4421634" y="2924944"/>
            <a:ext cx="3965448" cy="136815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>
            <a:lvl1pPr eaLnBrk="1" latinLnBrk="0" hangingPunct="1">
              <a:defRPr>
                <a:solidFill>
                  <a:srgbClr val="003456"/>
                </a:solidFill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39" hasCustomPrompt="1"/>
          </p:nvPr>
        </p:nvSpPr>
        <p:spPr>
          <a:xfrm>
            <a:off x="4406042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26" name="Rectangle 8"/>
          <p:cNvSpPr>
            <a:spLocks noGrp="1"/>
          </p:cNvSpPr>
          <p:nvPr>
            <p:ph type="body" sz="quarter" idx="40" hasCustomPrompt="1"/>
          </p:nvPr>
        </p:nvSpPr>
        <p:spPr>
          <a:xfrm>
            <a:off x="4427984" y="4293096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41" hasCustomPrompt="1"/>
          </p:nvPr>
        </p:nvSpPr>
        <p:spPr>
          <a:xfrm>
            <a:off x="4427984" y="2708920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42" hasCustomPrompt="1"/>
          </p:nvPr>
        </p:nvSpPr>
        <p:spPr>
          <a:xfrm>
            <a:off x="375753" y="1340768"/>
            <a:ext cx="3962400" cy="136815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>
            <a:lvl1pPr eaLnBrk="1" latinLnBrk="0" hangingPunct="1">
              <a:defRPr baseline="0">
                <a:solidFill>
                  <a:srgbClr val="003456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43" hasCustomPrompt="1"/>
          </p:nvPr>
        </p:nvSpPr>
        <p:spPr>
          <a:xfrm>
            <a:off x="384220" y="4522212"/>
            <a:ext cx="3965448" cy="142706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>
            <a:lvl1pPr eaLnBrk="1" latinLnBrk="0" hangingPunct="1">
              <a:defRPr>
                <a:solidFill>
                  <a:srgbClr val="003456"/>
                </a:solidFill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30" name="Rectangle 11"/>
          <p:cNvSpPr>
            <a:spLocks noGrp="1"/>
          </p:cNvSpPr>
          <p:nvPr>
            <p:ph sz="quarter" idx="44" hasCustomPrompt="1"/>
          </p:nvPr>
        </p:nvSpPr>
        <p:spPr>
          <a:xfrm>
            <a:off x="384178" y="2924944"/>
            <a:ext cx="3965448" cy="136815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>
            <a:lvl1pPr eaLnBrk="1" latinLnBrk="0" hangingPunct="1">
              <a:defRPr>
                <a:solidFill>
                  <a:srgbClr val="003456"/>
                </a:solidFill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  <a:extLst/>
          </a:lstStyle>
          <a:p>
            <a:pPr lvl="0" eaLnBrk="1" latinLnBrk="0" hangingPunct="1"/>
            <a:r>
              <a:rPr lang="lv-LV" dirty="0" smtClean="0"/>
              <a:t>Šeit rakstiet tekstu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45" hasCustomPrompt="1"/>
          </p:nvPr>
        </p:nvSpPr>
        <p:spPr>
          <a:xfrm>
            <a:off x="368586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36" name="Rectangle 8"/>
          <p:cNvSpPr>
            <a:spLocks noGrp="1"/>
          </p:cNvSpPr>
          <p:nvPr>
            <p:ph type="body" sz="quarter" idx="46" hasCustomPrompt="1"/>
          </p:nvPr>
        </p:nvSpPr>
        <p:spPr>
          <a:xfrm>
            <a:off x="390528" y="4293096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39" name="Rectangle 8"/>
          <p:cNvSpPr>
            <a:spLocks noGrp="1"/>
          </p:cNvSpPr>
          <p:nvPr>
            <p:ph type="body" sz="quarter" idx="47" hasCustomPrompt="1"/>
          </p:nvPr>
        </p:nvSpPr>
        <p:spPr>
          <a:xfrm>
            <a:off x="390528" y="2708920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lv-LV" dirty="0" smtClean="0"/>
              <a:t>Virsraksts...</a:t>
            </a:r>
            <a:endParaRPr kumimoji="0" lang="lv-LV" dirty="0"/>
          </a:p>
        </p:txBody>
      </p:sp>
      <p:sp>
        <p:nvSpPr>
          <p:cNvPr id="40" name="Title 15"/>
          <p:cNvSpPr>
            <a:spLocks noGrp="1"/>
          </p:cNvSpPr>
          <p:nvPr>
            <p:ph type="title" hasCustomPrompt="1"/>
          </p:nvPr>
        </p:nvSpPr>
        <p:spPr>
          <a:xfrm>
            <a:off x="323528" y="404664"/>
            <a:ext cx="8136904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kumimoji="0" lang="lv-LV" sz="2800" b="1" i="0" u="none" strike="noStrike" kern="0" cap="small" spc="0" normalizeH="0" baseline="0" noProof="0" dirty="0" smtClean="0">
                <a:ln>
                  <a:noFill/>
                </a:ln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Virsraksts...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oslē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1">
                <a:solidFill>
                  <a:srgbClr val="003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lv-LV" dirty="0" smtClean="0"/>
              <a:t>Atvadu teksts...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 eaLnBrk="1" latinLnBrk="0" hangingPunct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lv-LV" dirty="0" smtClean="0"/>
              <a:t>Papildus informācija – kontakti u.c.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19800"/>
            <a:ext cx="2101600" cy="71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19800"/>
            <a:ext cx="2101600" cy="71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58596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en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5"/>
          <p:cNvSpPr>
            <a:spLocks noGrp="1"/>
          </p:cNvSpPr>
          <p:nvPr>
            <p:ph sz="quarter" idx="33"/>
          </p:nvPr>
        </p:nvSpPr>
        <p:spPr>
          <a:xfrm>
            <a:off x="395536" y="1124744"/>
            <a:ext cx="7992888" cy="4752528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8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2800"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31"/>
          </p:nvPr>
        </p:nvSpPr>
        <p:spPr>
          <a:xfrm>
            <a:off x="323850" y="1124520"/>
            <a:ext cx="3960118" cy="4680743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32"/>
          </p:nvPr>
        </p:nvSpPr>
        <p:spPr>
          <a:xfrm>
            <a:off x="4427984" y="1124744"/>
            <a:ext cx="3960118" cy="4680743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Title 15"/>
          <p:cNvSpPr>
            <a:spLocks noGrp="1"/>
          </p:cNvSpPr>
          <p:nvPr>
            <p:ph type="title" hasCustomPrompt="1"/>
          </p:nvPr>
        </p:nvSpPr>
        <p:spPr>
          <a:xfrm>
            <a:off x="323528" y="404664"/>
            <a:ext cx="8064896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īs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5"/>
          <p:cNvSpPr>
            <a:spLocks noGrp="1"/>
          </p:cNvSpPr>
          <p:nvPr>
            <p:ph type="title" hasCustomPrompt="1"/>
          </p:nvPr>
        </p:nvSpPr>
        <p:spPr>
          <a:xfrm>
            <a:off x="323528" y="404664"/>
            <a:ext cx="8064896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  <p:sp>
        <p:nvSpPr>
          <p:cNvPr id="4" name="Content Placeholder 15"/>
          <p:cNvSpPr>
            <a:spLocks noGrp="1"/>
          </p:cNvSpPr>
          <p:nvPr>
            <p:ph sz="quarter" idx="31"/>
          </p:nvPr>
        </p:nvSpPr>
        <p:spPr>
          <a:xfrm>
            <a:off x="323850" y="1124520"/>
            <a:ext cx="3960118" cy="468074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5" name="Content Placeholder 15"/>
          <p:cNvSpPr>
            <a:spLocks noGrp="1"/>
          </p:cNvSpPr>
          <p:nvPr>
            <p:ph sz="quarter" idx="32"/>
          </p:nvPr>
        </p:nvSpPr>
        <p:spPr>
          <a:xfrm>
            <a:off x="4355976" y="1124745"/>
            <a:ext cx="3960118" cy="230425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33"/>
          </p:nvPr>
        </p:nvSpPr>
        <p:spPr>
          <a:xfrm>
            <a:off x="4355976" y="3501008"/>
            <a:ext cx="3960118" cy="230425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etr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5"/>
          <p:cNvSpPr>
            <a:spLocks noGrp="1"/>
          </p:cNvSpPr>
          <p:nvPr>
            <p:ph type="title" hasCustomPrompt="1"/>
          </p:nvPr>
        </p:nvSpPr>
        <p:spPr>
          <a:xfrm>
            <a:off x="323528" y="404664"/>
            <a:ext cx="8064896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  <p:sp>
        <p:nvSpPr>
          <p:cNvPr id="4" name="Content Placeholder 15"/>
          <p:cNvSpPr>
            <a:spLocks noGrp="1"/>
          </p:cNvSpPr>
          <p:nvPr>
            <p:ph sz="quarter" idx="32"/>
          </p:nvPr>
        </p:nvSpPr>
        <p:spPr>
          <a:xfrm>
            <a:off x="4355976" y="1124745"/>
            <a:ext cx="3960118" cy="23042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5" name="Content Placeholder 15"/>
          <p:cNvSpPr>
            <a:spLocks noGrp="1"/>
          </p:cNvSpPr>
          <p:nvPr>
            <p:ph sz="quarter" idx="33"/>
          </p:nvPr>
        </p:nvSpPr>
        <p:spPr>
          <a:xfrm>
            <a:off x="4355976" y="3501008"/>
            <a:ext cx="3960118" cy="23042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34"/>
          </p:nvPr>
        </p:nvSpPr>
        <p:spPr>
          <a:xfrm>
            <a:off x="323528" y="1124744"/>
            <a:ext cx="3960118" cy="23042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7" name="Content Placeholder 15"/>
          <p:cNvSpPr>
            <a:spLocks noGrp="1"/>
          </p:cNvSpPr>
          <p:nvPr>
            <p:ph sz="quarter" idx="35"/>
          </p:nvPr>
        </p:nvSpPr>
        <p:spPr>
          <a:xfrm>
            <a:off x="323528" y="3501007"/>
            <a:ext cx="3960118" cy="23042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īsdaļīgs: 1 augšā, 2 apakš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5"/>
          <p:cNvSpPr>
            <a:spLocks noGrp="1"/>
          </p:cNvSpPr>
          <p:nvPr>
            <p:ph sz="quarter" idx="37"/>
          </p:nvPr>
        </p:nvSpPr>
        <p:spPr>
          <a:xfrm>
            <a:off x="395536" y="1124743"/>
            <a:ext cx="7992888" cy="2304257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1B32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1B32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1B32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1B32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1B3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3501008"/>
            <a:ext cx="3960118" cy="2304255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ct val="20000"/>
              </a:spcBef>
              <a:buFont typeface="Wingdings" pitchFamily="2" charset="2"/>
              <a:buChar char="v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0" lang="lv-LV" sz="1800" dirty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6"/>
          </p:nvPr>
        </p:nvSpPr>
        <p:spPr>
          <a:xfrm>
            <a:off x="4427984" y="3501009"/>
            <a:ext cx="3960118" cy="230425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ct val="20000"/>
              </a:spcBef>
              <a:buFont typeface="Wingdings" pitchFamily="2" charset="2"/>
              <a:buChar char="v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0" lang="lv-LV" sz="1800" dirty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Četrdaļīgs: 1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124744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41"/>
          </p:nvPr>
        </p:nvSpPr>
        <p:spPr>
          <a:xfrm>
            <a:off x="395536" y="2708920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0" name="Content Placeholder 15"/>
          <p:cNvSpPr>
            <a:spLocks noGrp="1"/>
          </p:cNvSpPr>
          <p:nvPr>
            <p:ph sz="quarter" idx="43"/>
          </p:nvPr>
        </p:nvSpPr>
        <p:spPr>
          <a:xfrm>
            <a:off x="395536" y="4293096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124744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7" name="Content Placeholder 15"/>
          <p:cNvSpPr>
            <a:spLocks noGrp="1"/>
          </p:cNvSpPr>
          <p:nvPr>
            <p:ph sz="quarter" idx="45"/>
          </p:nvPr>
        </p:nvSpPr>
        <p:spPr>
          <a:xfrm>
            <a:off x="4428306" y="2708920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46"/>
          </p:nvPr>
        </p:nvSpPr>
        <p:spPr>
          <a:xfrm>
            <a:off x="4428306" y="4293096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9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Četrdaļīgs: 1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124744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7" name="Content Placeholder 15"/>
          <p:cNvSpPr>
            <a:spLocks noGrp="1"/>
          </p:cNvSpPr>
          <p:nvPr>
            <p:ph sz="quarter" idx="45"/>
          </p:nvPr>
        </p:nvSpPr>
        <p:spPr>
          <a:xfrm>
            <a:off x="4428306" y="2708920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46"/>
          </p:nvPr>
        </p:nvSpPr>
        <p:spPr>
          <a:xfrm>
            <a:off x="4428306" y="4293096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9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34"/>
          </p:nvPr>
        </p:nvSpPr>
        <p:spPr>
          <a:xfrm>
            <a:off x="395536" y="1124744"/>
            <a:ext cx="3888110" cy="23042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0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3501007"/>
            <a:ext cx="3888110" cy="23042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Četrdaļīgs: 1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395536" y="1124744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7" name="Content Placeholder 15"/>
          <p:cNvSpPr>
            <a:spLocks noGrp="1"/>
          </p:cNvSpPr>
          <p:nvPr>
            <p:ph sz="quarter" idx="45"/>
          </p:nvPr>
        </p:nvSpPr>
        <p:spPr>
          <a:xfrm>
            <a:off x="395536" y="2708920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46"/>
          </p:nvPr>
        </p:nvSpPr>
        <p:spPr>
          <a:xfrm>
            <a:off x="395536" y="4293096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9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 dirty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34"/>
          </p:nvPr>
        </p:nvSpPr>
        <p:spPr>
          <a:xfrm>
            <a:off x="4499992" y="1124744"/>
            <a:ext cx="3888110" cy="2376264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0" name="Content Placeholder 15"/>
          <p:cNvSpPr>
            <a:spLocks noGrp="1"/>
          </p:cNvSpPr>
          <p:nvPr>
            <p:ph sz="quarter" idx="35"/>
          </p:nvPr>
        </p:nvSpPr>
        <p:spPr>
          <a:xfrm>
            <a:off x="4499992" y="3501008"/>
            <a:ext cx="3888110" cy="2376264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rot="5400000">
            <a:off x="5445224" y="3159224"/>
            <a:ext cx="6858000" cy="539552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3" name="Rectangle 10"/>
          <p:cNvSpPr/>
          <p:nvPr/>
        </p:nvSpPr>
        <p:spPr>
          <a:xfrm rot="5400000">
            <a:off x="5445224" y="3159224"/>
            <a:ext cx="6858000" cy="539552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5" name="Rectangle 14"/>
          <p:cNvSpPr/>
          <p:nvPr/>
        </p:nvSpPr>
        <p:spPr>
          <a:xfrm rot="16200000">
            <a:off x="-3375248" y="3375248"/>
            <a:ext cx="6858000" cy="107504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pic>
        <p:nvPicPr>
          <p:cNvPr id="16" name="Content Placeholder 157" descr="RPR2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668344" y="6021288"/>
            <a:ext cx="720725" cy="636853"/>
          </a:xfrm>
          <a:prstGeom prst="rect">
            <a:avLst/>
          </a:prstGeom>
        </p:spPr>
      </p:pic>
      <p:sp>
        <p:nvSpPr>
          <p:cNvPr id="21" name="Rectangle 10"/>
          <p:cNvSpPr/>
          <p:nvPr/>
        </p:nvSpPr>
        <p:spPr>
          <a:xfrm rot="5400000">
            <a:off x="-3375248" y="3375248"/>
            <a:ext cx="6858000" cy="1075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7" name="Rectangle 16"/>
          <p:cNvSpPr/>
          <p:nvPr/>
        </p:nvSpPr>
        <p:spPr>
          <a:xfrm rot="16200000">
            <a:off x="-3375248" y="3375248"/>
            <a:ext cx="6858000" cy="107504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9" name="Rectangle 10"/>
          <p:cNvSpPr/>
          <p:nvPr/>
        </p:nvSpPr>
        <p:spPr>
          <a:xfrm rot="5400000">
            <a:off x="-3375248" y="3375248"/>
            <a:ext cx="6858000" cy="1075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pic>
        <p:nvPicPr>
          <p:cNvPr id="18" name="Content Placeholder 157" descr="RPR2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668344" y="6021288"/>
            <a:ext cx="720725" cy="636853"/>
          </a:xfrm>
          <a:prstGeom prst="rect">
            <a:avLst/>
          </a:prstGeom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04800" y="6019800"/>
            <a:ext cx="2101600" cy="71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4016" r:id="rId4"/>
    <p:sldLayoutId id="2147484017" r:id="rId5"/>
    <p:sldLayoutId id="2147484021" r:id="rId6"/>
    <p:sldLayoutId id="2147484023" r:id="rId7"/>
    <p:sldLayoutId id="2147484027" r:id="rId8"/>
    <p:sldLayoutId id="2147484028" r:id="rId9"/>
    <p:sldLayoutId id="2147484026" r:id="rId10"/>
    <p:sldLayoutId id="2147484024" r:id="rId11"/>
    <p:sldLayoutId id="2147484025" r:id="rId12"/>
    <p:sldLayoutId id="2147484019" r:id="rId13"/>
    <p:sldLayoutId id="2147484018" r:id="rId14"/>
    <p:sldLayoutId id="2147484020" r:id="rId15"/>
    <p:sldLayoutId id="2147483955" r:id="rId16"/>
    <p:sldLayoutId id="2147484029" r:id="rId17"/>
  </p:sldLayoutIdLst>
  <p:transition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lv-LV" sz="2400" cap="small" spc="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lv-LV" sz="11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lv-LV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lv-LV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lv-LV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lv-LV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067944" y="3789040"/>
            <a:ext cx="4824536" cy="1661993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lv-LV" sz="1800" b="1" dirty="0" smtClean="0">
                <a:latin typeface="+mj-lt"/>
              </a:rPr>
              <a:t>Project </a:t>
            </a:r>
            <a:r>
              <a:rPr lang="lv-LV" sz="1800" b="1" dirty="0" err="1" smtClean="0">
                <a:latin typeface="+mj-lt"/>
              </a:rPr>
              <a:t>Kick-Off</a:t>
            </a:r>
            <a:r>
              <a:rPr lang="lv-LV" sz="1800" b="1" dirty="0" smtClean="0">
                <a:latin typeface="+mj-lt"/>
              </a:rPr>
              <a:t> </a:t>
            </a:r>
            <a:r>
              <a:rPr lang="lv-LV" sz="1800" b="1" dirty="0" err="1" smtClean="0">
                <a:latin typeface="+mj-lt"/>
              </a:rPr>
              <a:t>Meeting</a:t>
            </a:r>
            <a:r>
              <a:rPr lang="lv-LV" sz="1800" b="1" dirty="0" smtClean="0">
                <a:latin typeface="+mj-lt"/>
              </a:rPr>
              <a:t> </a:t>
            </a:r>
          </a:p>
          <a:p>
            <a:pPr algn="r">
              <a:lnSpc>
                <a:spcPct val="90000"/>
              </a:lnSpc>
            </a:pPr>
            <a:r>
              <a:rPr lang="lv-LV" sz="1800" b="1" dirty="0" err="1" smtClean="0">
                <a:latin typeface="+mj-lt"/>
              </a:rPr>
              <a:t>Riga</a:t>
            </a:r>
            <a:r>
              <a:rPr lang="lv-LV" sz="1800" b="1" dirty="0" smtClean="0">
                <a:latin typeface="+mj-lt"/>
              </a:rPr>
              <a:t>, </a:t>
            </a:r>
            <a:r>
              <a:rPr lang="lv-LV" sz="1800" b="1" dirty="0" err="1" smtClean="0">
                <a:latin typeface="+mj-lt"/>
              </a:rPr>
              <a:t>The</a:t>
            </a:r>
            <a:r>
              <a:rPr lang="lv-LV" sz="1800" b="1" dirty="0" smtClean="0">
                <a:latin typeface="+mj-lt"/>
              </a:rPr>
              <a:t> </a:t>
            </a:r>
            <a:r>
              <a:rPr lang="lv-LV" sz="1800" b="1" dirty="0" err="1" smtClean="0">
                <a:latin typeface="+mj-lt"/>
              </a:rPr>
              <a:t>City</a:t>
            </a:r>
            <a:r>
              <a:rPr lang="lv-LV" sz="1800" b="1" dirty="0" smtClean="0">
                <a:latin typeface="+mj-lt"/>
              </a:rPr>
              <a:t> </a:t>
            </a:r>
            <a:r>
              <a:rPr lang="lv-LV" sz="1800" b="1" dirty="0" err="1" smtClean="0">
                <a:latin typeface="+mj-lt"/>
              </a:rPr>
              <a:t>Hall</a:t>
            </a:r>
            <a:r>
              <a:rPr lang="lv-LV" sz="1800" b="1" dirty="0" smtClean="0">
                <a:latin typeface="+mj-lt"/>
              </a:rPr>
              <a:t>, 5 </a:t>
            </a:r>
            <a:r>
              <a:rPr lang="lv-LV" sz="1800" b="1" dirty="0" err="1" smtClean="0">
                <a:latin typeface="+mj-lt"/>
              </a:rPr>
              <a:t>June</a:t>
            </a:r>
            <a:r>
              <a:rPr lang="lv-LV" sz="1800" b="1" dirty="0" smtClean="0">
                <a:latin typeface="+mj-lt"/>
              </a:rPr>
              <a:t>, 2017</a:t>
            </a:r>
          </a:p>
          <a:p>
            <a:pPr algn="r">
              <a:lnSpc>
                <a:spcPct val="90000"/>
              </a:lnSpc>
            </a:pPr>
            <a:r>
              <a:rPr lang="lv-LV" sz="1600" dirty="0" smtClean="0">
                <a:latin typeface="+mj-lt"/>
              </a:rPr>
              <a:t>Ilgvars Francis</a:t>
            </a:r>
          </a:p>
          <a:p>
            <a:pPr algn="r">
              <a:lnSpc>
                <a:spcPct val="90000"/>
              </a:lnSpc>
            </a:pPr>
            <a:r>
              <a:rPr lang="lv-LV" sz="1600" dirty="0" smtClean="0">
                <a:latin typeface="+mj-lt"/>
              </a:rPr>
              <a:t>Project </a:t>
            </a:r>
            <a:r>
              <a:rPr lang="lv-LV" sz="1600" dirty="0" err="1" smtClean="0">
                <a:latin typeface="+mj-lt"/>
              </a:rPr>
              <a:t>Co-ordinator</a:t>
            </a:r>
            <a:r>
              <a:rPr lang="lv-LV" sz="1600" dirty="0" smtClean="0">
                <a:latin typeface="+mj-lt"/>
              </a:rPr>
              <a:t> </a:t>
            </a:r>
            <a:r>
              <a:rPr lang="lv-LV" sz="1600" dirty="0" err="1" smtClean="0">
                <a:latin typeface="+mj-lt"/>
              </a:rPr>
              <a:t>at</a:t>
            </a:r>
            <a:r>
              <a:rPr lang="lv-LV" sz="1600" dirty="0" smtClean="0">
                <a:latin typeface="+mj-lt"/>
              </a:rPr>
              <a:t>  </a:t>
            </a:r>
            <a:r>
              <a:rPr lang="lv-LV" sz="1600" dirty="0" err="1" smtClean="0">
                <a:latin typeface="+mj-lt"/>
              </a:rPr>
              <a:t>Riga</a:t>
            </a:r>
            <a:r>
              <a:rPr lang="lv-LV" sz="1600" dirty="0" smtClean="0">
                <a:latin typeface="+mj-lt"/>
              </a:rPr>
              <a:t> </a:t>
            </a:r>
            <a:r>
              <a:rPr lang="lv-LV" sz="1600" dirty="0" err="1" smtClean="0">
                <a:latin typeface="+mj-lt"/>
              </a:rPr>
              <a:t>Planning</a:t>
            </a:r>
            <a:r>
              <a:rPr lang="lv-LV" sz="1600" dirty="0" smtClean="0">
                <a:latin typeface="+mj-lt"/>
              </a:rPr>
              <a:t> </a:t>
            </a:r>
            <a:r>
              <a:rPr lang="lv-LV" sz="1600" dirty="0" err="1" smtClean="0">
                <a:latin typeface="+mj-lt"/>
              </a:rPr>
              <a:t>Region</a:t>
            </a:r>
            <a:r>
              <a:rPr lang="lv-LV" sz="1600" dirty="0" smtClean="0">
                <a:latin typeface="+mj-lt"/>
              </a:rPr>
              <a:t> </a:t>
            </a:r>
          </a:p>
          <a:p>
            <a:pPr algn="r">
              <a:lnSpc>
                <a:spcPct val="90000"/>
              </a:lnSpc>
            </a:pPr>
            <a:r>
              <a:rPr lang="lv-LV" sz="1600" dirty="0" err="1" smtClean="0">
                <a:latin typeface="+mj-lt"/>
              </a:rPr>
              <a:t>Ilgvars.francis@rpr.gov.lv</a:t>
            </a:r>
            <a:r>
              <a:rPr lang="lv-LV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964488" cy="936104"/>
          </a:xfrm>
        </p:spPr>
        <p:txBody>
          <a:bodyPr/>
          <a:lstStyle/>
          <a:p>
            <a:pPr hangingPunct="0"/>
            <a:r>
              <a:rPr lang="en-GB" sz="1800" dirty="0" smtClean="0"/>
              <a:t>Boosting Cross Border Entrepreneurial Activity in Social and Creative Industries Sector (</a:t>
            </a:r>
            <a:r>
              <a:rPr lang="en-GB" sz="1800" i="1" dirty="0" err="1" smtClean="0"/>
              <a:t>Social&amp;Creative</a:t>
            </a:r>
            <a:r>
              <a:rPr lang="en-GB" sz="1800" dirty="0" smtClean="0"/>
              <a:t>) </a:t>
            </a:r>
            <a:endParaRPr lang="lv-LV" sz="1600" i="1" dirty="0">
              <a:latin typeface="+mj-lt"/>
            </a:endParaRPr>
          </a:p>
        </p:txBody>
      </p:sp>
      <p:pic>
        <p:nvPicPr>
          <p:cNvPr id="4" name="Attēls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95536" y="6093296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>
          <a:xfrm>
            <a:off x="395536" y="1124744"/>
            <a:ext cx="8136904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lv-LV" sz="2200" b="1" dirty="0" err="1" smtClean="0">
                <a:latin typeface="+mn-lt"/>
              </a:rPr>
              <a:t>Main</a:t>
            </a:r>
            <a:r>
              <a:rPr lang="lv-LV" sz="2200" b="1" dirty="0" smtClean="0">
                <a:latin typeface="+mn-lt"/>
              </a:rPr>
              <a:t>  </a:t>
            </a:r>
            <a:r>
              <a:rPr lang="lv-LV" sz="2200" b="1" dirty="0" err="1" smtClean="0">
                <a:latin typeface="+mn-lt"/>
              </a:rPr>
              <a:t>Activities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and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Work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Packages</a:t>
            </a:r>
            <a:endParaRPr lang="lv-LV" sz="2200" dirty="0" smtClean="0">
              <a:latin typeface="+mn-lt"/>
            </a:endParaRPr>
          </a:p>
          <a:p>
            <a:pPr>
              <a:buNone/>
            </a:pPr>
            <a:endParaRPr lang="lv-LV" sz="2200" dirty="0" smtClean="0">
              <a:latin typeface="+mn-lt"/>
            </a:endParaRPr>
          </a:p>
          <a:p>
            <a:pPr>
              <a:buNone/>
            </a:pPr>
            <a:r>
              <a:rPr lang="lv-LV" sz="2200" dirty="0" smtClean="0">
                <a:latin typeface="+mn-lt"/>
              </a:rPr>
              <a:t>  </a:t>
            </a:r>
            <a:r>
              <a:rPr lang="lv-LV" sz="2200" dirty="0" err="1" smtClean="0">
                <a:latin typeface="+mn-lt"/>
              </a:rPr>
              <a:t>The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project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built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around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four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work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packages</a:t>
            </a:r>
            <a:r>
              <a:rPr lang="lv-LV" sz="2200" dirty="0" smtClean="0">
                <a:latin typeface="+mn-lt"/>
              </a:rPr>
              <a:t>, </a:t>
            </a:r>
            <a:r>
              <a:rPr lang="lv-LV" sz="2200" dirty="0" err="1" smtClean="0">
                <a:latin typeface="+mn-lt"/>
              </a:rPr>
              <a:t>including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the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management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package</a:t>
            </a:r>
            <a:r>
              <a:rPr lang="lv-LV" sz="2200" dirty="0" smtClean="0">
                <a:latin typeface="+mn-lt"/>
              </a:rPr>
              <a:t>, </a:t>
            </a:r>
            <a:r>
              <a:rPr lang="lv-LV" sz="2200" dirty="0" err="1" smtClean="0">
                <a:latin typeface="+mn-lt"/>
              </a:rPr>
              <a:t>that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each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consist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of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several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activities</a:t>
            </a:r>
            <a:r>
              <a:rPr lang="lv-LV" sz="2200" dirty="0" smtClean="0">
                <a:latin typeface="+mn-lt"/>
              </a:rPr>
              <a:t>, </a:t>
            </a:r>
            <a:r>
              <a:rPr lang="lv-LV" sz="2200" dirty="0" err="1" smtClean="0">
                <a:latin typeface="+mn-lt"/>
              </a:rPr>
              <a:t>groups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of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activities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or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sub-activities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complement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each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other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in</a:t>
            </a:r>
            <a:r>
              <a:rPr lang="lv-LV" sz="2200" dirty="0" smtClean="0">
                <a:latin typeface="+mn-lt"/>
              </a:rPr>
              <a:t> a </a:t>
            </a:r>
            <a:r>
              <a:rPr lang="lv-LV" sz="2200" dirty="0" err="1" smtClean="0">
                <a:latin typeface="+mn-lt"/>
              </a:rPr>
              <a:t>way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that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ensures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mutual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continuity</a:t>
            </a:r>
            <a:r>
              <a:rPr lang="lv-LV" sz="2200" dirty="0" smtClean="0">
                <a:latin typeface="+mn-lt"/>
              </a:rPr>
              <a:t>, </a:t>
            </a:r>
            <a:r>
              <a:rPr lang="lv-LV" sz="2200" dirty="0" err="1" smtClean="0">
                <a:latin typeface="+mn-lt"/>
              </a:rPr>
              <a:t>logical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interaction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create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preconditions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for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the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transfer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of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knowledge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experience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gained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during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the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implementation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of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the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project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among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social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creative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entrepreneurs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of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Estonia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Latvia</a:t>
            </a:r>
            <a:r>
              <a:rPr lang="lv-LV" sz="2200" dirty="0" smtClean="0">
                <a:latin typeface="+mn-lt"/>
              </a:rPr>
              <a:t>.</a:t>
            </a:r>
          </a:p>
          <a:p>
            <a:pPr>
              <a:buNone/>
            </a:pPr>
            <a:endParaRPr lang="lv-LV" sz="2000" dirty="0" smtClean="0"/>
          </a:p>
          <a:p>
            <a:pPr>
              <a:buNone/>
            </a:pPr>
            <a:r>
              <a:rPr lang="lv-LV" sz="2000" dirty="0" smtClean="0"/>
              <a:t> WP M </a:t>
            </a:r>
            <a:r>
              <a:rPr lang="lv-LV" sz="2000" dirty="0" smtClean="0"/>
              <a:t>– </a:t>
            </a:r>
            <a:r>
              <a:rPr lang="lv-LV" sz="2000" dirty="0" err="1" smtClean="0"/>
              <a:t>Management</a:t>
            </a:r>
            <a:r>
              <a:rPr lang="lv-LV" sz="2000" dirty="0" smtClean="0"/>
              <a:t>;</a:t>
            </a:r>
            <a:endParaRPr lang="lv-LV" sz="2000" dirty="0" smtClean="0"/>
          </a:p>
          <a:p>
            <a:pPr>
              <a:buNone/>
            </a:pPr>
            <a:r>
              <a:rPr lang="lv-LV" sz="2000" dirty="0" smtClean="0"/>
              <a:t> WP T1 - </a:t>
            </a:r>
            <a:r>
              <a:rPr lang="lv-LV" sz="2000" dirty="0" err="1" smtClean="0"/>
              <a:t>Matchmaking</a:t>
            </a:r>
            <a:r>
              <a:rPr lang="lv-LV" sz="2000" dirty="0" smtClean="0"/>
              <a:t> </a:t>
            </a:r>
            <a:r>
              <a:rPr lang="lv-LV" sz="2000" dirty="0" err="1" smtClean="0"/>
              <a:t>seminars</a:t>
            </a:r>
            <a:r>
              <a:rPr lang="lv-LV" sz="2000" dirty="0" smtClean="0"/>
              <a:t> </a:t>
            </a:r>
            <a:r>
              <a:rPr lang="lv-LV" sz="2000" dirty="0" err="1" smtClean="0"/>
              <a:t>and</a:t>
            </a:r>
            <a:r>
              <a:rPr lang="lv-LV" sz="2000" dirty="0" smtClean="0"/>
              <a:t> </a:t>
            </a:r>
            <a:r>
              <a:rPr lang="lv-LV" sz="2000" dirty="0" err="1" smtClean="0"/>
              <a:t>contact</a:t>
            </a:r>
            <a:r>
              <a:rPr lang="lv-LV" sz="2000" dirty="0" smtClean="0"/>
              <a:t> </a:t>
            </a:r>
            <a:r>
              <a:rPr lang="lv-LV" sz="2000" dirty="0" err="1" smtClean="0"/>
              <a:t>making</a:t>
            </a:r>
            <a:r>
              <a:rPr lang="lv-LV" sz="2000" dirty="0" smtClean="0"/>
              <a:t> </a:t>
            </a:r>
            <a:r>
              <a:rPr lang="lv-LV" sz="2000" dirty="0" err="1" smtClean="0"/>
              <a:t>trips</a:t>
            </a:r>
            <a:r>
              <a:rPr lang="lv-LV" sz="2000" dirty="0" smtClean="0"/>
              <a:t>;</a:t>
            </a:r>
            <a:endParaRPr lang="lv-LV" sz="2000" dirty="0" smtClean="0"/>
          </a:p>
          <a:p>
            <a:pPr>
              <a:buNone/>
            </a:pPr>
            <a:r>
              <a:rPr lang="lv-LV" sz="2000" dirty="0" smtClean="0"/>
              <a:t> WP T2 - </a:t>
            </a:r>
            <a:r>
              <a:rPr lang="lv-LV" sz="2000" dirty="0" err="1" smtClean="0"/>
              <a:t>Joint</a:t>
            </a:r>
            <a:r>
              <a:rPr lang="lv-LV" sz="2000" dirty="0" smtClean="0"/>
              <a:t> </a:t>
            </a:r>
            <a:r>
              <a:rPr lang="lv-LV" sz="2000" dirty="0" err="1" smtClean="0"/>
              <a:t>training</a:t>
            </a:r>
            <a:r>
              <a:rPr lang="lv-LV" sz="2000" dirty="0" smtClean="0"/>
              <a:t> </a:t>
            </a:r>
            <a:r>
              <a:rPr lang="lv-LV" sz="2000" dirty="0" err="1" smtClean="0"/>
              <a:t>events</a:t>
            </a:r>
            <a:r>
              <a:rPr lang="lv-LV" sz="2000" dirty="0" smtClean="0"/>
              <a:t> ”To </a:t>
            </a:r>
            <a:r>
              <a:rPr lang="lv-LV" sz="2000" dirty="0" err="1" smtClean="0"/>
              <a:t>be</a:t>
            </a:r>
            <a:r>
              <a:rPr lang="lv-LV" sz="2000" dirty="0" smtClean="0"/>
              <a:t> </a:t>
            </a:r>
            <a:r>
              <a:rPr lang="lv-LV" sz="2000" dirty="0" err="1" smtClean="0"/>
              <a:t>the</a:t>
            </a:r>
            <a:r>
              <a:rPr lang="lv-LV" sz="2000" dirty="0" smtClean="0"/>
              <a:t> </a:t>
            </a:r>
            <a:r>
              <a:rPr lang="lv-LV" sz="2000" dirty="0" err="1" smtClean="0"/>
              <a:t>cross</a:t>
            </a:r>
            <a:r>
              <a:rPr lang="lv-LV" sz="2000" dirty="0" smtClean="0"/>
              <a:t> - </a:t>
            </a:r>
            <a:r>
              <a:rPr lang="lv-LV" sz="2000" dirty="0" err="1" smtClean="0"/>
              <a:t>border</a:t>
            </a:r>
            <a:r>
              <a:rPr lang="lv-LV" sz="2000" dirty="0" smtClean="0"/>
              <a:t> </a:t>
            </a:r>
            <a:r>
              <a:rPr lang="lv-LV" sz="2000" dirty="0" err="1" smtClean="0"/>
              <a:t>starter</a:t>
            </a:r>
            <a:r>
              <a:rPr lang="lv-LV" sz="2000" dirty="0" smtClean="0"/>
              <a:t>”;</a:t>
            </a:r>
            <a:endParaRPr lang="lv-LV" sz="2000" dirty="0" smtClean="0"/>
          </a:p>
          <a:p>
            <a:pPr>
              <a:buNone/>
            </a:pPr>
            <a:r>
              <a:rPr lang="lv-LV" sz="2000" dirty="0" smtClean="0"/>
              <a:t> WP T3 </a:t>
            </a:r>
            <a:r>
              <a:rPr lang="lv-LV" sz="2000" dirty="0" smtClean="0"/>
              <a:t>– </a:t>
            </a:r>
            <a:r>
              <a:rPr lang="lv-LV" sz="2000" dirty="0" err="1" smtClean="0"/>
              <a:t>Publicity</a:t>
            </a:r>
            <a:r>
              <a:rPr lang="lv-LV" sz="2000" dirty="0" smtClean="0"/>
              <a:t>.</a:t>
            </a:r>
            <a:endParaRPr lang="lv-LV" sz="2000" dirty="0" smtClean="0"/>
          </a:p>
          <a:p>
            <a:pPr>
              <a:buNone/>
            </a:pPr>
            <a:endParaRPr lang="lv-LV" sz="2000" dirty="0" smtClean="0"/>
          </a:p>
          <a:p>
            <a:pPr>
              <a:buNone/>
            </a:pPr>
            <a:endParaRPr lang="lv-LV" sz="2200" dirty="0" smtClean="0">
              <a:latin typeface="+mn-lt"/>
            </a:endParaRPr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4624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pic>
        <p:nvPicPr>
          <p:cNvPr id="4" name="Attēls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494722" y="6093296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pPr>
              <a:buNone/>
            </a:pPr>
            <a:r>
              <a:rPr lang="lv-LV" sz="2200" b="1" dirty="0" smtClean="0">
                <a:latin typeface="+mn-lt"/>
              </a:rPr>
              <a:t>WP M – </a:t>
            </a:r>
            <a:r>
              <a:rPr lang="lv-LV" sz="2200" b="1" dirty="0" err="1" smtClean="0">
                <a:latin typeface="+mn-lt"/>
              </a:rPr>
              <a:t>Management</a:t>
            </a:r>
            <a:endParaRPr lang="lv-LV" sz="2200" b="1" dirty="0" smtClean="0">
              <a:latin typeface="+mn-lt"/>
            </a:endParaRPr>
          </a:p>
          <a:p>
            <a:pPr>
              <a:buNone/>
            </a:pP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management</a:t>
            </a:r>
            <a:r>
              <a:rPr lang="lv-LV" dirty="0" smtClean="0"/>
              <a:t> </a:t>
            </a:r>
            <a:r>
              <a:rPr lang="lv-LV" dirty="0" err="1" smtClean="0"/>
              <a:t>package</a:t>
            </a:r>
            <a:r>
              <a:rPr lang="lv-LV" dirty="0" smtClean="0"/>
              <a:t> </a:t>
            </a:r>
            <a:r>
              <a:rPr lang="lv-LV" dirty="0" err="1" smtClean="0"/>
              <a:t>includes</a:t>
            </a:r>
            <a:r>
              <a:rPr lang="lv-LV" dirty="0" smtClean="0"/>
              <a:t> </a:t>
            </a:r>
            <a:r>
              <a:rPr lang="lv-LV" dirty="0" err="1" smtClean="0"/>
              <a:t>administrative</a:t>
            </a:r>
            <a:r>
              <a:rPr lang="lv-LV" dirty="0" smtClean="0"/>
              <a:t> </a:t>
            </a:r>
            <a:r>
              <a:rPr lang="lv-LV" dirty="0" err="1" smtClean="0"/>
              <a:t>management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project</a:t>
            </a:r>
            <a:r>
              <a:rPr lang="lv-LV" dirty="0" smtClean="0"/>
              <a:t>, </a:t>
            </a:r>
            <a:r>
              <a:rPr lang="lv-LV" dirty="0" err="1" smtClean="0"/>
              <a:t>coordination</a:t>
            </a:r>
            <a:r>
              <a:rPr lang="lv-LV" dirty="0" smtClean="0"/>
              <a:t> </a:t>
            </a:r>
            <a:r>
              <a:rPr lang="lv-LV" dirty="0" err="1" smtClean="0"/>
              <a:t>among</a:t>
            </a:r>
            <a:r>
              <a:rPr lang="lv-LV" dirty="0" smtClean="0"/>
              <a:t> Project </a:t>
            </a:r>
            <a:r>
              <a:rPr lang="lv-LV" dirty="0" err="1" smtClean="0"/>
              <a:t>partners</a:t>
            </a:r>
            <a:r>
              <a:rPr lang="lv-LV" dirty="0" smtClean="0"/>
              <a:t>, </a:t>
            </a:r>
            <a:r>
              <a:rPr lang="lv-LV" dirty="0" err="1" smtClean="0"/>
              <a:t>communication</a:t>
            </a:r>
            <a:r>
              <a:rPr lang="lv-LV" dirty="0" smtClean="0"/>
              <a:t> </a:t>
            </a:r>
            <a:r>
              <a:rPr lang="lv-LV" dirty="0" err="1" smtClean="0"/>
              <a:t>with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Joint</a:t>
            </a:r>
            <a:endParaRPr lang="lv-LV" dirty="0" smtClean="0"/>
          </a:p>
          <a:p>
            <a:pPr>
              <a:buNone/>
            </a:pPr>
            <a:r>
              <a:rPr lang="lv-LV" dirty="0" smtClean="0"/>
              <a:t>  </a:t>
            </a:r>
            <a:r>
              <a:rPr lang="lv-LV" dirty="0" err="1" smtClean="0"/>
              <a:t>Secretariat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MA, </a:t>
            </a:r>
            <a:r>
              <a:rPr lang="lv-LV" dirty="0" err="1" smtClean="0"/>
              <a:t>elaboration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project</a:t>
            </a:r>
            <a:r>
              <a:rPr lang="lv-LV" dirty="0" smtClean="0"/>
              <a:t> </a:t>
            </a:r>
            <a:r>
              <a:rPr lang="lv-LV" dirty="0" err="1" smtClean="0"/>
              <a:t>reports</a:t>
            </a:r>
            <a:r>
              <a:rPr lang="lv-LV" dirty="0" smtClean="0"/>
              <a:t>, </a:t>
            </a:r>
            <a:r>
              <a:rPr lang="lv-LV" dirty="0" err="1" smtClean="0"/>
              <a:t>project</a:t>
            </a:r>
            <a:r>
              <a:rPr lang="lv-LV" dirty="0" smtClean="0"/>
              <a:t> </a:t>
            </a:r>
            <a:r>
              <a:rPr lang="lv-LV" dirty="0" err="1" smtClean="0"/>
              <a:t>accountancy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financial</a:t>
            </a:r>
            <a:r>
              <a:rPr lang="lv-LV" dirty="0" smtClean="0"/>
              <a:t> </a:t>
            </a:r>
            <a:r>
              <a:rPr lang="lv-LV" dirty="0" err="1" smtClean="0"/>
              <a:t>management</a:t>
            </a:r>
            <a:r>
              <a:rPr lang="lv-LV" dirty="0" smtClean="0"/>
              <a:t>, </a:t>
            </a:r>
            <a:r>
              <a:rPr lang="lv-LV" dirty="0" err="1" smtClean="0"/>
              <a:t>public</a:t>
            </a:r>
            <a:r>
              <a:rPr lang="lv-LV" dirty="0" smtClean="0"/>
              <a:t> </a:t>
            </a:r>
            <a:r>
              <a:rPr lang="lv-LV" dirty="0" err="1" smtClean="0"/>
              <a:t>procurement</a:t>
            </a:r>
            <a:r>
              <a:rPr lang="lv-LV" dirty="0" smtClean="0"/>
              <a:t> </a:t>
            </a:r>
            <a:r>
              <a:rPr lang="lv-LV" dirty="0" err="1" smtClean="0"/>
              <a:t>procedures</a:t>
            </a:r>
            <a:r>
              <a:rPr lang="lv-LV" dirty="0" smtClean="0"/>
              <a:t>,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well</a:t>
            </a:r>
            <a:r>
              <a:rPr lang="lv-LV" dirty="0" smtClean="0"/>
              <a:t>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timing</a:t>
            </a:r>
            <a:r>
              <a:rPr lang="lv-LV" dirty="0" smtClean="0"/>
              <a:t>, </a:t>
            </a:r>
            <a:r>
              <a:rPr lang="lv-LV" dirty="0" err="1" smtClean="0"/>
              <a:t>monitoring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control</a:t>
            </a:r>
            <a:r>
              <a:rPr lang="lv-LV" dirty="0" smtClean="0"/>
              <a:t>.</a:t>
            </a:r>
          </a:p>
          <a:p>
            <a:pPr>
              <a:buNone/>
            </a:pP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3331551"/>
          <a:ext cx="6224240" cy="281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2120"/>
                <a:gridCol w="3112120"/>
              </a:tblGrid>
              <a:tr h="36152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Partner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WP M</a:t>
                      </a:r>
                      <a:endParaRPr lang="lv-LV" dirty="0"/>
                    </a:p>
                  </a:txBody>
                  <a:tcPr/>
                </a:tc>
              </a:tr>
              <a:tr h="361520">
                <a:tc>
                  <a:txBody>
                    <a:bodyPr/>
                    <a:lstStyle/>
                    <a:p>
                      <a:r>
                        <a:rPr lang="lv-LV" dirty="0" smtClean="0"/>
                        <a:t>RPR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38,250.00</a:t>
                      </a:r>
                      <a:endParaRPr lang="lv-LV" dirty="0"/>
                    </a:p>
                  </a:txBody>
                  <a:tcPr/>
                </a:tc>
              </a:tr>
              <a:tr h="361520">
                <a:tc>
                  <a:txBody>
                    <a:bodyPr/>
                    <a:lstStyle/>
                    <a:p>
                      <a:r>
                        <a:rPr lang="lv-LV" dirty="0" smtClean="0"/>
                        <a:t>JUC / NEC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7,500.00</a:t>
                      </a:r>
                      <a:endParaRPr lang="lv-LV" dirty="0"/>
                    </a:p>
                  </a:txBody>
                  <a:tcPr/>
                </a:tc>
              </a:tr>
              <a:tr h="361520">
                <a:tc>
                  <a:txBody>
                    <a:bodyPr/>
                    <a:lstStyle/>
                    <a:p>
                      <a:r>
                        <a:rPr lang="lv-LV" dirty="0" smtClean="0"/>
                        <a:t>UT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13,680.00</a:t>
                      </a:r>
                      <a:endParaRPr lang="lv-LV" dirty="0"/>
                    </a:p>
                  </a:txBody>
                  <a:tcPr/>
                </a:tc>
              </a:tr>
              <a:tr h="361520">
                <a:tc>
                  <a:txBody>
                    <a:bodyPr/>
                    <a:lstStyle/>
                    <a:p>
                      <a:r>
                        <a:rPr lang="lv-LV" dirty="0" smtClean="0"/>
                        <a:t>LMK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7,200.00</a:t>
                      </a:r>
                      <a:endParaRPr lang="lv-LV" dirty="0"/>
                    </a:p>
                  </a:txBody>
                  <a:tcPr/>
                </a:tc>
              </a:tr>
              <a:tr h="361520">
                <a:tc>
                  <a:txBody>
                    <a:bodyPr/>
                    <a:lstStyle/>
                    <a:p>
                      <a:r>
                        <a:rPr lang="lv-LV" dirty="0" smtClean="0"/>
                        <a:t>TOTAL</a:t>
                      </a:r>
                      <a:r>
                        <a:rPr lang="lv-LV" baseline="0" dirty="0" smtClean="0"/>
                        <a:t> EUR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66,630.90</a:t>
                      </a:r>
                      <a:endParaRPr lang="lv-LV" dirty="0"/>
                    </a:p>
                  </a:txBody>
                  <a:tcPr/>
                </a:tc>
              </a:tr>
              <a:tr h="623993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Percentage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Total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Budget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38.83%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Attēls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851920" y="6165304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>
          <a:xfrm>
            <a:off x="179512" y="620688"/>
            <a:ext cx="8352928" cy="4752528"/>
          </a:xfrm>
        </p:spPr>
        <p:txBody>
          <a:bodyPr/>
          <a:lstStyle/>
          <a:p>
            <a:pPr algn="just">
              <a:buNone/>
            </a:pPr>
            <a:r>
              <a:rPr lang="lv-LV" sz="2200" b="1" dirty="0" smtClean="0">
                <a:latin typeface="+mn-lt"/>
              </a:rPr>
              <a:t>WP T1 - </a:t>
            </a:r>
            <a:r>
              <a:rPr lang="lv-LV" sz="2200" b="1" dirty="0" err="1" smtClean="0">
                <a:latin typeface="+mn-lt"/>
              </a:rPr>
              <a:t>Matchmaking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seminars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and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contact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making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trips</a:t>
            </a:r>
            <a:endParaRPr lang="lv-LV" sz="2200" b="1" dirty="0" smtClean="0">
              <a:latin typeface="+mn-lt"/>
            </a:endParaRPr>
          </a:p>
          <a:p>
            <a:pPr algn="just">
              <a:buNone/>
            </a:pPr>
            <a:r>
              <a:rPr lang="lv-LV" dirty="0" smtClean="0"/>
              <a:t>  </a:t>
            </a:r>
            <a:r>
              <a:rPr lang="lv-LV" dirty="0" err="1" smtClean="0"/>
              <a:t>This</a:t>
            </a:r>
            <a:r>
              <a:rPr lang="lv-LV" dirty="0" smtClean="0"/>
              <a:t> </a:t>
            </a:r>
            <a:r>
              <a:rPr lang="lv-LV" dirty="0" err="1" smtClean="0"/>
              <a:t>work</a:t>
            </a:r>
            <a:r>
              <a:rPr lang="lv-LV" dirty="0" smtClean="0"/>
              <a:t> </a:t>
            </a:r>
            <a:r>
              <a:rPr lang="lv-LV" dirty="0" err="1" smtClean="0"/>
              <a:t>package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one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most</a:t>
            </a:r>
            <a:r>
              <a:rPr lang="lv-LV" dirty="0" smtClean="0"/>
              <a:t> </a:t>
            </a:r>
            <a:r>
              <a:rPr lang="lv-LV" dirty="0" err="1" smtClean="0"/>
              <a:t>substantial</a:t>
            </a:r>
            <a:r>
              <a:rPr lang="lv-LV" dirty="0" smtClean="0"/>
              <a:t> sets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activities</a:t>
            </a:r>
            <a:r>
              <a:rPr lang="lv-LV" dirty="0" smtClean="0"/>
              <a:t> </a:t>
            </a:r>
            <a:r>
              <a:rPr lang="lv-LV" dirty="0" err="1" smtClean="0"/>
              <a:t>within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structure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project</a:t>
            </a:r>
            <a:r>
              <a:rPr lang="lv-LV" dirty="0" smtClean="0"/>
              <a:t>.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purpose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matchmaking</a:t>
            </a:r>
            <a:r>
              <a:rPr lang="lv-LV" dirty="0" smtClean="0"/>
              <a:t> </a:t>
            </a:r>
            <a:r>
              <a:rPr lang="lv-LV" dirty="0" err="1" smtClean="0"/>
              <a:t>seminars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to </a:t>
            </a:r>
            <a:r>
              <a:rPr lang="lv-LV" dirty="0" err="1" smtClean="0"/>
              <a:t>bring</a:t>
            </a:r>
            <a:r>
              <a:rPr lang="lv-LV" dirty="0" smtClean="0"/>
              <a:t> </a:t>
            </a:r>
            <a:r>
              <a:rPr lang="lv-LV" dirty="0" err="1" smtClean="0"/>
              <a:t>together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existing</a:t>
            </a:r>
            <a:r>
              <a:rPr lang="lv-LV" dirty="0" smtClean="0"/>
              <a:t> </a:t>
            </a:r>
            <a:r>
              <a:rPr lang="lv-LV" dirty="0" err="1" smtClean="0"/>
              <a:t>Estonian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Latvian</a:t>
            </a:r>
            <a:r>
              <a:rPr lang="lv-LV" dirty="0" smtClean="0"/>
              <a:t> </a:t>
            </a:r>
            <a:r>
              <a:rPr lang="lv-LV" dirty="0" err="1" smtClean="0"/>
              <a:t>social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creative</a:t>
            </a:r>
            <a:r>
              <a:rPr lang="lv-LV" dirty="0" smtClean="0"/>
              <a:t> </a:t>
            </a:r>
            <a:r>
              <a:rPr lang="lv-LV" dirty="0" err="1" smtClean="0"/>
              <a:t>entrepreneurs</a:t>
            </a:r>
            <a:r>
              <a:rPr lang="lv-LV" dirty="0" smtClean="0"/>
              <a:t> (</a:t>
            </a:r>
            <a:r>
              <a:rPr lang="lv-LV" dirty="0" err="1" smtClean="0"/>
              <a:t>stand-ups</a:t>
            </a:r>
            <a:r>
              <a:rPr lang="lv-LV" dirty="0" smtClean="0"/>
              <a:t>) </a:t>
            </a:r>
            <a:r>
              <a:rPr lang="lv-LV" dirty="0" err="1" smtClean="0"/>
              <a:t>with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aim</a:t>
            </a:r>
            <a:r>
              <a:rPr lang="lv-LV" dirty="0" smtClean="0"/>
              <a:t> to </a:t>
            </a:r>
            <a:r>
              <a:rPr lang="lv-LV" dirty="0" err="1" smtClean="0"/>
              <a:t>present</a:t>
            </a:r>
            <a:r>
              <a:rPr lang="lv-LV" dirty="0" smtClean="0"/>
              <a:t> </a:t>
            </a:r>
            <a:r>
              <a:rPr lang="lv-LV" dirty="0" err="1" smtClean="0"/>
              <a:t>common</a:t>
            </a:r>
            <a:r>
              <a:rPr lang="lv-LV" dirty="0" smtClean="0"/>
              <a:t> </a:t>
            </a:r>
            <a:r>
              <a:rPr lang="lv-LV" dirty="0" err="1" smtClean="0"/>
              <a:t>features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social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creative</a:t>
            </a:r>
            <a:r>
              <a:rPr lang="lv-LV" dirty="0" smtClean="0"/>
              <a:t> </a:t>
            </a:r>
            <a:r>
              <a:rPr lang="lv-LV" dirty="0" err="1" smtClean="0"/>
              <a:t>business</a:t>
            </a:r>
            <a:r>
              <a:rPr lang="lv-LV" dirty="0" smtClean="0"/>
              <a:t> </a:t>
            </a:r>
            <a:r>
              <a:rPr lang="lv-LV" dirty="0" err="1" smtClean="0"/>
              <a:t>models</a:t>
            </a:r>
            <a:r>
              <a:rPr lang="lv-LV" dirty="0" smtClean="0"/>
              <a:t>, </a:t>
            </a:r>
            <a:r>
              <a:rPr lang="lv-LV" dirty="0" err="1" smtClean="0"/>
              <a:t>develop</a:t>
            </a:r>
            <a:r>
              <a:rPr lang="lv-LV" dirty="0" smtClean="0"/>
              <a:t> </a:t>
            </a:r>
            <a:r>
              <a:rPr lang="lv-LV" dirty="0" err="1" smtClean="0"/>
              <a:t>possible</a:t>
            </a:r>
            <a:r>
              <a:rPr lang="lv-LV" dirty="0" smtClean="0"/>
              <a:t> </a:t>
            </a:r>
            <a:r>
              <a:rPr lang="lv-LV" dirty="0" err="1" smtClean="0"/>
              <a:t>cooperation</a:t>
            </a:r>
            <a:r>
              <a:rPr lang="lv-LV" dirty="0" smtClean="0"/>
              <a:t> </a:t>
            </a:r>
            <a:r>
              <a:rPr lang="lv-LV" dirty="0" err="1" smtClean="0"/>
              <a:t>platforms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debate</a:t>
            </a:r>
            <a:r>
              <a:rPr lang="lv-LV" dirty="0" smtClean="0"/>
              <a:t> </a:t>
            </a:r>
            <a:r>
              <a:rPr lang="lv-LV" dirty="0" err="1" smtClean="0"/>
              <a:t>how</a:t>
            </a:r>
            <a:r>
              <a:rPr lang="lv-LV" dirty="0" smtClean="0"/>
              <a:t> to </a:t>
            </a:r>
            <a:r>
              <a:rPr lang="lv-LV" dirty="0" err="1" smtClean="0"/>
              <a:t>decrease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negative</a:t>
            </a:r>
            <a:r>
              <a:rPr lang="lv-LV" dirty="0" smtClean="0"/>
              <a:t> </a:t>
            </a:r>
            <a:r>
              <a:rPr lang="lv-LV" dirty="0" err="1" smtClean="0"/>
              <a:t>effects</a:t>
            </a:r>
            <a:r>
              <a:rPr lang="lv-LV" dirty="0" smtClean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affect</a:t>
            </a:r>
            <a:r>
              <a:rPr lang="lv-LV" dirty="0" smtClean="0"/>
              <a:t> </a:t>
            </a:r>
            <a:r>
              <a:rPr lang="lv-LV" dirty="0" err="1" smtClean="0"/>
              <a:t>social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creative</a:t>
            </a:r>
            <a:r>
              <a:rPr lang="lv-LV" dirty="0" smtClean="0"/>
              <a:t> </a:t>
            </a:r>
            <a:r>
              <a:rPr lang="lv-LV" dirty="0" err="1" smtClean="0"/>
              <a:t>entrepreneurs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peripheral</a:t>
            </a:r>
            <a:r>
              <a:rPr lang="lv-LV" dirty="0" smtClean="0"/>
              <a:t> </a:t>
            </a:r>
            <a:r>
              <a:rPr lang="lv-LV" dirty="0" err="1" smtClean="0"/>
              <a:t>localities</a:t>
            </a:r>
            <a:r>
              <a:rPr lang="lv-LV" dirty="0" smtClean="0"/>
              <a:t>. </a:t>
            </a:r>
            <a:r>
              <a:rPr lang="lv-LV" dirty="0" err="1" smtClean="0"/>
              <a:t>During</a:t>
            </a:r>
            <a:r>
              <a:rPr lang="lv-LV" dirty="0" smtClean="0"/>
              <a:t> </a:t>
            </a:r>
            <a:r>
              <a:rPr lang="lv-LV" dirty="0" err="1" smtClean="0"/>
              <a:t>exchanges</a:t>
            </a:r>
            <a:r>
              <a:rPr lang="lv-LV" dirty="0" smtClean="0"/>
              <a:t>,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participants</a:t>
            </a:r>
            <a:r>
              <a:rPr lang="lv-LV" dirty="0" smtClean="0"/>
              <a:t> </a:t>
            </a:r>
            <a:r>
              <a:rPr lang="lv-LV" dirty="0" err="1" smtClean="0"/>
              <a:t>will</a:t>
            </a:r>
            <a:r>
              <a:rPr lang="lv-LV" dirty="0" smtClean="0"/>
              <a:t> </a:t>
            </a:r>
            <a:r>
              <a:rPr lang="lv-LV" dirty="0" err="1" smtClean="0"/>
              <a:t>share</a:t>
            </a:r>
            <a:r>
              <a:rPr lang="lv-LV" dirty="0" smtClean="0"/>
              <a:t> </a:t>
            </a:r>
            <a:r>
              <a:rPr lang="lv-LV" dirty="0" err="1" smtClean="0"/>
              <a:t>their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, </a:t>
            </a:r>
            <a:r>
              <a:rPr lang="lv-LV" dirty="0" err="1" smtClean="0"/>
              <a:t>establish</a:t>
            </a:r>
            <a:r>
              <a:rPr lang="lv-LV" dirty="0" smtClean="0"/>
              <a:t> </a:t>
            </a:r>
            <a:r>
              <a:rPr lang="lv-LV" dirty="0" err="1" smtClean="0"/>
              <a:t>new</a:t>
            </a:r>
            <a:r>
              <a:rPr lang="lv-LV" dirty="0" smtClean="0"/>
              <a:t> </a:t>
            </a:r>
            <a:r>
              <a:rPr lang="lv-LV" dirty="0" err="1" smtClean="0"/>
              <a:t>communication</a:t>
            </a:r>
            <a:r>
              <a:rPr lang="lv-LV" dirty="0" smtClean="0"/>
              <a:t> </a:t>
            </a:r>
            <a:r>
              <a:rPr lang="lv-LV" dirty="0" err="1" smtClean="0"/>
              <a:t>channels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partnerships</a:t>
            </a:r>
            <a:r>
              <a:rPr lang="lv-LV" dirty="0" smtClean="0"/>
              <a:t>. </a:t>
            </a:r>
          </a:p>
          <a:p>
            <a:pPr algn="just">
              <a:buNone/>
            </a:pPr>
            <a:endParaRPr lang="lv-LV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7704" y="3501008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Partner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WP T1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RPR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13,444.80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JUC / NEC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5,850.00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UT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13,780.00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LMK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5,625.00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TOTAL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38,699.80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Percentage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Total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Budget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22.55 %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Attēls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779912" y="6165304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33"/>
          </p:nvPr>
        </p:nvSpPr>
        <p:spPr>
          <a:xfrm>
            <a:off x="179512" y="620688"/>
            <a:ext cx="8352928" cy="554461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lv-LV" sz="3200" b="1" dirty="0" smtClean="0">
                <a:latin typeface="+mn-lt"/>
              </a:rPr>
              <a:t>WP T1 - </a:t>
            </a:r>
            <a:r>
              <a:rPr lang="lv-LV" sz="3200" b="1" dirty="0" err="1" smtClean="0">
                <a:latin typeface="+mn-lt"/>
              </a:rPr>
              <a:t>Matchmaking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seminars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and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contact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making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trips</a:t>
            </a:r>
            <a:endParaRPr lang="lv-LV" sz="3200" b="1" dirty="0" smtClean="0">
              <a:latin typeface="+mn-lt"/>
            </a:endParaRPr>
          </a:p>
          <a:p>
            <a:pPr algn="just">
              <a:buNone/>
            </a:pPr>
            <a:r>
              <a:rPr lang="lv-LV" sz="3200" dirty="0" err="1" smtClean="0">
                <a:latin typeface="+mn-lt"/>
              </a:rPr>
              <a:t>Responsible</a:t>
            </a:r>
            <a:r>
              <a:rPr lang="lv-LV" sz="3200" dirty="0" smtClean="0">
                <a:latin typeface="+mn-lt"/>
              </a:rPr>
              <a:t> </a:t>
            </a:r>
            <a:r>
              <a:rPr lang="lv-LV" sz="3200" dirty="0" err="1" smtClean="0">
                <a:latin typeface="+mn-lt"/>
              </a:rPr>
              <a:t>partner</a:t>
            </a:r>
            <a:r>
              <a:rPr lang="lv-LV" sz="3200" dirty="0" smtClean="0">
                <a:latin typeface="+mn-lt"/>
              </a:rPr>
              <a:t> – RPR, </a:t>
            </a:r>
            <a:r>
              <a:rPr lang="lv-LV" sz="3200" dirty="0" err="1" smtClean="0">
                <a:latin typeface="+mn-lt"/>
              </a:rPr>
              <a:t>involved</a:t>
            </a:r>
            <a:r>
              <a:rPr lang="lv-LV" sz="3200" dirty="0" smtClean="0">
                <a:latin typeface="+mn-lt"/>
              </a:rPr>
              <a:t> </a:t>
            </a:r>
            <a:r>
              <a:rPr lang="lv-LV" sz="3200" dirty="0" err="1" smtClean="0">
                <a:latin typeface="+mn-lt"/>
              </a:rPr>
              <a:t>partners</a:t>
            </a:r>
            <a:r>
              <a:rPr lang="lv-LV" sz="3200" dirty="0" smtClean="0">
                <a:latin typeface="+mn-lt"/>
              </a:rPr>
              <a:t> – JUC/NEC, TU, </a:t>
            </a:r>
            <a:r>
              <a:rPr lang="lv-LV" sz="3200" dirty="0" smtClean="0">
                <a:latin typeface="+mn-lt"/>
              </a:rPr>
              <a:t>LMK.</a:t>
            </a:r>
            <a:endParaRPr lang="lv-LV" sz="3200" dirty="0" smtClean="0">
              <a:latin typeface="+mn-lt"/>
            </a:endParaRPr>
          </a:p>
          <a:p>
            <a:pPr algn="just">
              <a:buNone/>
            </a:pPr>
            <a:endParaRPr lang="lv-LV" sz="2400" dirty="0" smtClean="0">
              <a:latin typeface="+mn-lt"/>
            </a:endParaRPr>
          </a:p>
          <a:p>
            <a:pPr algn="just">
              <a:buNone/>
            </a:pPr>
            <a:r>
              <a:rPr lang="lv-LV" sz="3200" dirty="0" smtClean="0">
                <a:latin typeface="+mn-lt"/>
              </a:rPr>
              <a:t>  WP1 </a:t>
            </a:r>
            <a:r>
              <a:rPr lang="lv-LV" sz="3200" dirty="0" err="1">
                <a:latin typeface="+mn-lt"/>
              </a:rPr>
              <a:t>includes</a:t>
            </a:r>
            <a:r>
              <a:rPr lang="lv-LV" sz="3200" dirty="0">
                <a:latin typeface="+mn-lt"/>
              </a:rPr>
              <a:t> 4 </a:t>
            </a:r>
            <a:r>
              <a:rPr lang="lv-LV" sz="3200" dirty="0" err="1">
                <a:latin typeface="+mn-lt"/>
              </a:rPr>
              <a:t>jointly</a:t>
            </a:r>
            <a:r>
              <a:rPr lang="lv-LV" sz="3200" dirty="0">
                <a:latin typeface="+mn-lt"/>
              </a:rPr>
              <a:t> </a:t>
            </a:r>
            <a:r>
              <a:rPr lang="lv-LV" sz="3200" dirty="0" err="1">
                <a:latin typeface="+mn-lt"/>
              </a:rPr>
              <a:t>organised</a:t>
            </a:r>
            <a:r>
              <a:rPr lang="lv-LV" sz="3200" dirty="0">
                <a:latin typeface="+mn-lt"/>
              </a:rPr>
              <a:t> </a:t>
            </a:r>
            <a:r>
              <a:rPr lang="lv-LV" sz="3200" dirty="0" err="1">
                <a:latin typeface="+mn-lt"/>
              </a:rPr>
              <a:t>events</a:t>
            </a:r>
            <a:r>
              <a:rPr lang="lv-LV" sz="3200" dirty="0">
                <a:latin typeface="+mn-lt"/>
              </a:rPr>
              <a:t>: </a:t>
            </a:r>
            <a:r>
              <a:rPr lang="lv-LV" sz="3200" dirty="0" err="1">
                <a:latin typeface="+mn-lt"/>
              </a:rPr>
              <a:t>two</a:t>
            </a:r>
            <a:r>
              <a:rPr lang="lv-LV" sz="3200" dirty="0">
                <a:latin typeface="+mn-lt"/>
              </a:rPr>
              <a:t> </a:t>
            </a:r>
            <a:r>
              <a:rPr lang="lv-LV" sz="3200" dirty="0" err="1">
                <a:latin typeface="+mn-lt"/>
              </a:rPr>
              <a:t>matchmaking</a:t>
            </a:r>
            <a:r>
              <a:rPr lang="lv-LV" sz="3200" dirty="0">
                <a:latin typeface="+mn-lt"/>
              </a:rPr>
              <a:t> </a:t>
            </a:r>
            <a:r>
              <a:rPr lang="lv-LV" sz="3200" dirty="0" err="1">
                <a:latin typeface="+mn-lt"/>
              </a:rPr>
              <a:t>seminars</a:t>
            </a:r>
            <a:r>
              <a:rPr lang="lv-LV" sz="3200" dirty="0">
                <a:latin typeface="+mn-lt"/>
              </a:rPr>
              <a:t> (1 </a:t>
            </a:r>
            <a:r>
              <a:rPr lang="lv-LV" sz="3200" dirty="0" err="1">
                <a:latin typeface="+mn-lt"/>
              </a:rPr>
              <a:t>in</a:t>
            </a:r>
            <a:r>
              <a:rPr lang="lv-LV" sz="3200" dirty="0">
                <a:latin typeface="+mn-lt"/>
              </a:rPr>
              <a:t> </a:t>
            </a:r>
            <a:r>
              <a:rPr lang="lv-LV" sz="3200" dirty="0" err="1">
                <a:latin typeface="+mn-lt"/>
              </a:rPr>
              <a:t>Latvia</a:t>
            </a:r>
            <a:r>
              <a:rPr lang="lv-LV" sz="3200" dirty="0">
                <a:latin typeface="+mn-lt"/>
              </a:rPr>
              <a:t>, 1 </a:t>
            </a:r>
            <a:r>
              <a:rPr lang="lv-LV" sz="3200" dirty="0" err="1">
                <a:latin typeface="+mn-lt"/>
              </a:rPr>
              <a:t>in</a:t>
            </a:r>
            <a:r>
              <a:rPr lang="lv-LV" sz="3200" dirty="0">
                <a:latin typeface="+mn-lt"/>
              </a:rPr>
              <a:t> </a:t>
            </a:r>
            <a:r>
              <a:rPr lang="lv-LV" sz="3200" dirty="0" err="1">
                <a:latin typeface="+mn-lt"/>
              </a:rPr>
              <a:t>Estonia</a:t>
            </a:r>
            <a:r>
              <a:rPr lang="lv-LV" sz="3200" dirty="0">
                <a:latin typeface="+mn-lt"/>
              </a:rPr>
              <a:t>) </a:t>
            </a:r>
            <a:r>
              <a:rPr lang="lv-LV" sz="3200" dirty="0" err="1">
                <a:latin typeface="+mn-lt"/>
              </a:rPr>
              <a:t>and</a:t>
            </a:r>
            <a:r>
              <a:rPr lang="lv-LV" sz="3200" dirty="0">
                <a:latin typeface="+mn-lt"/>
              </a:rPr>
              <a:t> 2 </a:t>
            </a:r>
            <a:r>
              <a:rPr lang="lv-LV" sz="3200" dirty="0" err="1">
                <a:latin typeface="+mn-lt"/>
              </a:rPr>
              <a:t>contact</a:t>
            </a:r>
            <a:r>
              <a:rPr lang="lv-LV" sz="3200" dirty="0">
                <a:latin typeface="+mn-lt"/>
              </a:rPr>
              <a:t> </a:t>
            </a:r>
            <a:r>
              <a:rPr lang="lv-LV" sz="3200" dirty="0" err="1">
                <a:latin typeface="+mn-lt"/>
              </a:rPr>
              <a:t>making</a:t>
            </a:r>
            <a:r>
              <a:rPr lang="lv-LV" sz="3200" dirty="0">
                <a:latin typeface="+mn-lt"/>
              </a:rPr>
              <a:t> </a:t>
            </a:r>
            <a:r>
              <a:rPr lang="lv-LV" sz="3200" dirty="0" err="1">
                <a:latin typeface="+mn-lt"/>
              </a:rPr>
              <a:t>trips</a:t>
            </a:r>
            <a:r>
              <a:rPr lang="lv-LV" sz="3200" dirty="0">
                <a:latin typeface="+mn-lt"/>
              </a:rPr>
              <a:t> (1 </a:t>
            </a:r>
            <a:r>
              <a:rPr lang="lv-LV" sz="3200" dirty="0" err="1">
                <a:latin typeface="+mn-lt"/>
              </a:rPr>
              <a:t>trip</a:t>
            </a:r>
            <a:r>
              <a:rPr lang="lv-LV" sz="3200" dirty="0">
                <a:latin typeface="+mn-lt"/>
              </a:rPr>
              <a:t> to </a:t>
            </a:r>
            <a:r>
              <a:rPr lang="lv-LV" sz="3200" dirty="0" err="1">
                <a:latin typeface="+mn-lt"/>
              </a:rPr>
              <a:t>Latvia</a:t>
            </a:r>
            <a:r>
              <a:rPr lang="lv-LV" sz="3200" dirty="0">
                <a:latin typeface="+mn-lt"/>
              </a:rPr>
              <a:t>, 1 to </a:t>
            </a:r>
            <a:r>
              <a:rPr lang="lv-LV" sz="3200" dirty="0" err="1">
                <a:latin typeface="+mn-lt"/>
              </a:rPr>
              <a:t>Estonia</a:t>
            </a:r>
            <a:r>
              <a:rPr lang="lv-LV" sz="3200" dirty="0" smtClean="0">
                <a:latin typeface="+mn-lt"/>
              </a:rPr>
              <a:t>).</a:t>
            </a:r>
          </a:p>
          <a:p>
            <a:pPr algn="just">
              <a:buNone/>
            </a:pPr>
            <a:endParaRPr lang="lv-LV" sz="2600" dirty="0" smtClean="0">
              <a:latin typeface="+mn-lt"/>
            </a:endParaRPr>
          </a:p>
          <a:p>
            <a:pPr algn="just">
              <a:buNone/>
            </a:pPr>
            <a:r>
              <a:rPr lang="lv-LV" sz="2900" dirty="0" smtClean="0">
                <a:latin typeface="+mn-lt"/>
              </a:rPr>
              <a:t>  </a:t>
            </a:r>
            <a:r>
              <a:rPr lang="lv-LV" sz="2900" dirty="0" err="1" smtClean="0">
                <a:latin typeface="+mn-lt"/>
              </a:rPr>
              <a:t>Activity</a:t>
            </a:r>
            <a:r>
              <a:rPr lang="lv-LV" sz="2900" dirty="0" smtClean="0">
                <a:latin typeface="+mn-lt"/>
              </a:rPr>
              <a:t> T1.1. – </a:t>
            </a:r>
            <a:r>
              <a:rPr lang="lv-LV" sz="2900" dirty="0" err="1" smtClean="0">
                <a:latin typeface="+mn-lt"/>
              </a:rPr>
              <a:t>Matchmaking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seminars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in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Estonia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and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Latvia</a:t>
            </a:r>
            <a:r>
              <a:rPr lang="lv-LV" sz="2900" dirty="0" smtClean="0">
                <a:latin typeface="+mn-lt"/>
              </a:rPr>
              <a:t>. </a:t>
            </a:r>
            <a:r>
              <a:rPr lang="lv-LV" sz="2900" dirty="0" err="1">
                <a:latin typeface="+mn-lt"/>
              </a:rPr>
              <a:t>Target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group</a:t>
            </a:r>
            <a:r>
              <a:rPr lang="lv-LV" sz="2900" dirty="0">
                <a:latin typeface="+mn-lt"/>
              </a:rPr>
              <a:t>: </a:t>
            </a:r>
            <a:r>
              <a:rPr lang="lv-LV" sz="2900" dirty="0" err="1">
                <a:latin typeface="+mn-lt"/>
              </a:rPr>
              <a:t>existing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social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creative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business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owners</a:t>
            </a:r>
            <a:r>
              <a:rPr lang="lv-LV" sz="2900" dirty="0" smtClean="0">
                <a:latin typeface="+mn-lt"/>
              </a:rPr>
              <a:t>. </a:t>
            </a:r>
            <a:r>
              <a:rPr lang="lv-LV" sz="2900" dirty="0" err="1">
                <a:latin typeface="+mn-lt"/>
              </a:rPr>
              <a:t>Expected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output</a:t>
            </a:r>
            <a:r>
              <a:rPr lang="lv-LV" sz="2900" dirty="0">
                <a:latin typeface="+mn-lt"/>
              </a:rPr>
              <a:t>: </a:t>
            </a:r>
            <a:r>
              <a:rPr lang="lv-LV" sz="2900" dirty="0" err="1" smtClean="0">
                <a:latin typeface="+mn-lt"/>
              </a:rPr>
              <a:t>established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potential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cross-border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partnerships</a:t>
            </a:r>
            <a:r>
              <a:rPr lang="lv-LV" sz="2900" dirty="0" smtClean="0">
                <a:latin typeface="+mn-lt"/>
              </a:rPr>
              <a:t>. </a:t>
            </a:r>
            <a:r>
              <a:rPr lang="lv-LV" sz="2900" dirty="0" err="1">
                <a:latin typeface="+mn-lt"/>
              </a:rPr>
              <a:t>Event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duration</a:t>
            </a:r>
            <a:r>
              <a:rPr lang="lv-LV" sz="2900" dirty="0">
                <a:latin typeface="+mn-lt"/>
              </a:rPr>
              <a:t>: 1 </a:t>
            </a:r>
            <a:r>
              <a:rPr lang="lv-LV" sz="2900" dirty="0" err="1">
                <a:latin typeface="+mn-lt"/>
              </a:rPr>
              <a:t>day</a:t>
            </a:r>
            <a:r>
              <a:rPr lang="lv-LV" sz="2900" dirty="0">
                <a:latin typeface="+mn-lt"/>
              </a:rPr>
              <a:t>; </a:t>
            </a:r>
            <a:r>
              <a:rPr lang="lv-LV" sz="2900" dirty="0" err="1" smtClean="0">
                <a:latin typeface="+mn-lt"/>
              </a:rPr>
              <a:t>event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location</a:t>
            </a:r>
            <a:r>
              <a:rPr lang="lv-LV" sz="2900" dirty="0">
                <a:latin typeface="+mn-lt"/>
              </a:rPr>
              <a:t>: 1st </a:t>
            </a:r>
            <a:r>
              <a:rPr lang="lv-LV" sz="2900" dirty="0" err="1">
                <a:latin typeface="+mn-lt"/>
              </a:rPr>
              <a:t>in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Latvia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2nd </a:t>
            </a:r>
            <a:r>
              <a:rPr lang="lv-LV" sz="2900" dirty="0" err="1">
                <a:latin typeface="+mn-lt"/>
              </a:rPr>
              <a:t>in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Estonia</a:t>
            </a:r>
            <a:r>
              <a:rPr lang="lv-LV" sz="2900" dirty="0" smtClean="0">
                <a:latin typeface="+mn-lt"/>
              </a:rPr>
              <a:t>. </a:t>
            </a:r>
            <a:r>
              <a:rPr lang="lv-LV" sz="2900" dirty="0" err="1">
                <a:latin typeface="+mn-lt"/>
              </a:rPr>
              <a:t>Number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of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participants</a:t>
            </a:r>
            <a:r>
              <a:rPr lang="lv-LV" sz="2900" dirty="0">
                <a:latin typeface="+mn-lt"/>
              </a:rPr>
              <a:t>: 20 </a:t>
            </a:r>
            <a:r>
              <a:rPr lang="lv-LV" sz="2900" dirty="0" err="1">
                <a:latin typeface="+mn-lt"/>
              </a:rPr>
              <a:t>Latvian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10 </a:t>
            </a:r>
            <a:r>
              <a:rPr lang="lv-LV" sz="2900" dirty="0" err="1">
                <a:latin typeface="+mn-lt"/>
              </a:rPr>
              <a:t>Estonian</a:t>
            </a:r>
            <a:r>
              <a:rPr lang="lv-LV" sz="2900" dirty="0">
                <a:latin typeface="+mn-lt"/>
              </a:rPr>
              <a:t> (</a:t>
            </a:r>
            <a:r>
              <a:rPr lang="lv-LV" sz="2900" dirty="0" err="1">
                <a:latin typeface="+mn-lt"/>
              </a:rPr>
              <a:t>in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the</a:t>
            </a:r>
            <a:r>
              <a:rPr lang="lv-LV" sz="2900" dirty="0">
                <a:latin typeface="+mn-lt"/>
              </a:rPr>
              <a:t> 1st </a:t>
            </a:r>
            <a:r>
              <a:rPr lang="lv-LV" sz="2900" dirty="0" err="1">
                <a:latin typeface="+mn-lt"/>
              </a:rPr>
              <a:t>seminar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in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Latvia</a:t>
            </a:r>
            <a:r>
              <a:rPr lang="lv-LV" sz="2900" dirty="0">
                <a:latin typeface="+mn-lt"/>
              </a:rPr>
              <a:t>; 10 </a:t>
            </a:r>
            <a:r>
              <a:rPr lang="lv-LV" sz="2900" dirty="0" err="1">
                <a:latin typeface="+mn-lt"/>
              </a:rPr>
              <a:t>Latvian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20 </a:t>
            </a:r>
            <a:r>
              <a:rPr lang="lv-LV" sz="2900" dirty="0" err="1">
                <a:latin typeface="+mn-lt"/>
              </a:rPr>
              <a:t>Estonian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in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the</a:t>
            </a:r>
            <a:r>
              <a:rPr lang="lv-LV" sz="2900" dirty="0">
                <a:latin typeface="+mn-lt"/>
              </a:rPr>
              <a:t> 2nd </a:t>
            </a:r>
            <a:r>
              <a:rPr lang="lv-LV" sz="2900" dirty="0" err="1">
                <a:latin typeface="+mn-lt"/>
              </a:rPr>
              <a:t>seminar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in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Estonia</a:t>
            </a:r>
            <a:r>
              <a:rPr lang="lv-LV" sz="2900" dirty="0">
                <a:latin typeface="+mn-lt"/>
              </a:rPr>
              <a:t>) </a:t>
            </a:r>
            <a:r>
              <a:rPr lang="lv-LV" sz="2900" dirty="0" err="1">
                <a:latin typeface="+mn-lt"/>
              </a:rPr>
              <a:t>social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creative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industry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enterprises</a:t>
            </a:r>
            <a:r>
              <a:rPr lang="lv-LV" sz="2900" dirty="0">
                <a:latin typeface="+mn-lt"/>
              </a:rPr>
              <a:t>, </a:t>
            </a:r>
            <a:r>
              <a:rPr lang="lv-LV" sz="2900" dirty="0" err="1">
                <a:latin typeface="+mn-lt"/>
              </a:rPr>
              <a:t>in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total</a:t>
            </a:r>
            <a:r>
              <a:rPr lang="lv-LV" sz="2900" dirty="0">
                <a:latin typeface="+mn-lt"/>
              </a:rPr>
              <a:t> 60 </a:t>
            </a:r>
            <a:r>
              <a:rPr lang="lv-LV" sz="2900" dirty="0" err="1">
                <a:latin typeface="+mn-lt"/>
              </a:rPr>
              <a:t>entrepreneurs</a:t>
            </a:r>
            <a:r>
              <a:rPr lang="lv-LV" sz="2900" dirty="0" smtClean="0">
                <a:latin typeface="+mn-lt"/>
              </a:rPr>
              <a:t>.</a:t>
            </a:r>
          </a:p>
          <a:p>
            <a:pPr algn="just">
              <a:buNone/>
            </a:pPr>
            <a:endParaRPr lang="lv-LV" sz="2600" dirty="0" smtClean="0">
              <a:latin typeface="+mn-lt"/>
            </a:endParaRPr>
          </a:p>
          <a:p>
            <a:pPr algn="just">
              <a:buNone/>
            </a:pPr>
            <a:r>
              <a:rPr lang="lv-LV" sz="2900" dirty="0" smtClean="0">
                <a:latin typeface="+mn-lt"/>
              </a:rPr>
              <a:t>  </a:t>
            </a:r>
            <a:r>
              <a:rPr lang="lv-LV" sz="2900" dirty="0" err="1" smtClean="0">
                <a:latin typeface="+mn-lt"/>
              </a:rPr>
              <a:t>Activity</a:t>
            </a:r>
            <a:r>
              <a:rPr lang="lv-LV" sz="2900" dirty="0" smtClean="0">
                <a:latin typeface="+mn-lt"/>
              </a:rPr>
              <a:t> T1.3. </a:t>
            </a:r>
            <a:r>
              <a:rPr lang="lv-LV" sz="2900" dirty="0" err="1" smtClean="0">
                <a:latin typeface="+mn-lt"/>
              </a:rPr>
              <a:t>Contact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making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trips</a:t>
            </a:r>
            <a:r>
              <a:rPr lang="lv-LV" sz="2900" dirty="0" smtClean="0">
                <a:latin typeface="+mn-lt"/>
              </a:rPr>
              <a:t> to </a:t>
            </a:r>
            <a:r>
              <a:rPr lang="lv-LV" sz="2900" dirty="0" err="1" smtClean="0">
                <a:latin typeface="+mn-lt"/>
              </a:rPr>
              <a:t>Estonia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and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Latvia</a:t>
            </a:r>
            <a:r>
              <a:rPr lang="lv-LV" sz="2900" dirty="0" smtClean="0">
                <a:latin typeface="+mn-lt"/>
              </a:rPr>
              <a:t>. </a:t>
            </a:r>
            <a:r>
              <a:rPr lang="lv-LV" sz="2900" dirty="0" err="1">
                <a:latin typeface="+mn-lt"/>
              </a:rPr>
              <a:t>Target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group</a:t>
            </a:r>
            <a:r>
              <a:rPr lang="lv-LV" sz="2900" dirty="0">
                <a:latin typeface="+mn-lt"/>
              </a:rPr>
              <a:t>: </a:t>
            </a:r>
            <a:r>
              <a:rPr lang="lv-LV" sz="2900" dirty="0" err="1">
                <a:latin typeface="+mn-lt"/>
              </a:rPr>
              <a:t>existing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social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creative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business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owners</a:t>
            </a:r>
            <a:r>
              <a:rPr lang="lv-LV" sz="2900" dirty="0">
                <a:latin typeface="+mn-lt"/>
              </a:rPr>
              <a:t>, </a:t>
            </a:r>
            <a:r>
              <a:rPr lang="lv-LV" sz="2900" dirty="0" err="1">
                <a:latin typeface="+mn-lt"/>
              </a:rPr>
              <a:t>representatives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of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municipalities</a:t>
            </a:r>
            <a:r>
              <a:rPr lang="lv-LV" sz="2900" dirty="0" smtClean="0">
                <a:latin typeface="+mn-lt"/>
              </a:rPr>
              <a:t>. </a:t>
            </a:r>
            <a:r>
              <a:rPr lang="lv-LV" sz="2900" dirty="0" err="1" smtClean="0">
                <a:latin typeface="+mn-lt"/>
              </a:rPr>
              <a:t>Expected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output</a:t>
            </a:r>
            <a:r>
              <a:rPr lang="lv-LV" sz="2900" dirty="0">
                <a:latin typeface="+mn-lt"/>
              </a:rPr>
              <a:t>: </a:t>
            </a:r>
            <a:r>
              <a:rPr lang="lv-LV" sz="2900" dirty="0" err="1" smtClean="0">
                <a:latin typeface="+mn-lt"/>
              </a:rPr>
              <a:t>established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contacts</a:t>
            </a:r>
            <a:r>
              <a:rPr lang="lv-LV" sz="2900" dirty="0">
                <a:latin typeface="+mn-lt"/>
              </a:rPr>
              <a:t>, </a:t>
            </a:r>
            <a:r>
              <a:rPr lang="lv-LV" sz="2900" dirty="0" err="1">
                <a:latin typeface="+mn-lt"/>
              </a:rPr>
              <a:t>potential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cross-border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partnerships</a:t>
            </a:r>
            <a:r>
              <a:rPr lang="lv-LV" sz="2900" dirty="0" smtClean="0">
                <a:latin typeface="+mn-lt"/>
              </a:rPr>
              <a:t>. </a:t>
            </a:r>
            <a:r>
              <a:rPr lang="lv-LV" sz="2900" dirty="0" err="1" smtClean="0">
                <a:latin typeface="+mn-lt"/>
              </a:rPr>
              <a:t>Event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duration</a:t>
            </a:r>
            <a:r>
              <a:rPr lang="lv-LV" sz="2900" dirty="0">
                <a:latin typeface="+mn-lt"/>
              </a:rPr>
              <a:t>: 2 </a:t>
            </a:r>
            <a:r>
              <a:rPr lang="lv-LV" sz="2900" dirty="0" err="1">
                <a:latin typeface="+mn-lt"/>
              </a:rPr>
              <a:t>days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Location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of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the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events</a:t>
            </a:r>
            <a:r>
              <a:rPr lang="lv-LV" sz="2900" dirty="0">
                <a:latin typeface="+mn-lt"/>
              </a:rPr>
              <a:t>: 1 </a:t>
            </a:r>
            <a:r>
              <a:rPr lang="lv-LV" sz="2900" dirty="0" err="1">
                <a:latin typeface="+mn-lt"/>
              </a:rPr>
              <a:t>exchange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trip</a:t>
            </a:r>
            <a:r>
              <a:rPr lang="lv-LV" sz="2900" dirty="0">
                <a:latin typeface="+mn-lt"/>
              </a:rPr>
              <a:t> to </a:t>
            </a:r>
            <a:r>
              <a:rPr lang="lv-LV" sz="2900" dirty="0" err="1">
                <a:latin typeface="+mn-lt"/>
              </a:rPr>
              <a:t>Latvia</a:t>
            </a:r>
            <a:r>
              <a:rPr lang="lv-LV" sz="2900" dirty="0">
                <a:latin typeface="+mn-lt"/>
              </a:rPr>
              <a:t>, 1 to </a:t>
            </a:r>
            <a:r>
              <a:rPr lang="lv-LV" sz="2900" dirty="0" err="1">
                <a:latin typeface="+mn-lt"/>
              </a:rPr>
              <a:t>Estonia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Number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of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participants</a:t>
            </a:r>
            <a:r>
              <a:rPr lang="lv-LV" sz="2900" dirty="0">
                <a:latin typeface="+mn-lt"/>
              </a:rPr>
              <a:t>: 17 </a:t>
            </a:r>
            <a:r>
              <a:rPr lang="lv-LV" sz="2900" dirty="0" err="1">
                <a:latin typeface="+mn-lt"/>
              </a:rPr>
              <a:t>Latvian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17 </a:t>
            </a:r>
            <a:r>
              <a:rPr lang="lv-LV" sz="2900" dirty="0" err="1">
                <a:latin typeface="+mn-lt"/>
              </a:rPr>
              <a:t>Estonian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social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creative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industry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enterprises</a:t>
            </a:r>
            <a:r>
              <a:rPr lang="lv-LV" sz="2900" dirty="0">
                <a:latin typeface="+mn-lt"/>
              </a:rPr>
              <a:t>; 5 </a:t>
            </a:r>
            <a:r>
              <a:rPr lang="lv-LV" sz="2900" dirty="0" err="1">
                <a:latin typeface="+mn-lt"/>
              </a:rPr>
              <a:t>representatives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from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Estonian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5 </a:t>
            </a:r>
            <a:r>
              <a:rPr lang="lv-LV" sz="2900" dirty="0" err="1">
                <a:latin typeface="+mn-lt"/>
              </a:rPr>
              <a:t>from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Latvian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municipalities</a:t>
            </a:r>
            <a:r>
              <a:rPr lang="lv-LV" sz="2900" dirty="0">
                <a:latin typeface="+mn-lt"/>
              </a:rPr>
              <a:t>; </a:t>
            </a:r>
            <a:r>
              <a:rPr lang="lv-LV" sz="2900" dirty="0" err="1">
                <a:latin typeface="+mn-lt"/>
              </a:rPr>
              <a:t>in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total</a:t>
            </a:r>
            <a:r>
              <a:rPr lang="lv-LV" sz="2900" dirty="0">
                <a:latin typeface="+mn-lt"/>
              </a:rPr>
              <a:t> 34 </a:t>
            </a:r>
            <a:r>
              <a:rPr lang="lv-LV" sz="2900" dirty="0" err="1">
                <a:latin typeface="+mn-lt"/>
              </a:rPr>
              <a:t>entrepreneurs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and</a:t>
            </a:r>
            <a:r>
              <a:rPr lang="lv-LV" sz="2900" dirty="0">
                <a:latin typeface="+mn-lt"/>
              </a:rPr>
              <a:t> 10 </a:t>
            </a:r>
            <a:r>
              <a:rPr lang="lv-LV" sz="2900" dirty="0" err="1">
                <a:latin typeface="+mn-lt"/>
              </a:rPr>
              <a:t>representatives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of</a:t>
            </a:r>
            <a:r>
              <a:rPr lang="lv-LV" sz="2900" dirty="0">
                <a:latin typeface="+mn-lt"/>
              </a:rPr>
              <a:t> </a:t>
            </a:r>
            <a:r>
              <a:rPr lang="lv-LV" sz="2900" dirty="0" err="1">
                <a:latin typeface="+mn-lt"/>
              </a:rPr>
              <a:t>municipalities</a:t>
            </a:r>
            <a:r>
              <a:rPr lang="lv-LV" sz="2900" dirty="0" smtClean="0">
                <a:latin typeface="+mn-lt"/>
              </a:rPr>
              <a:t>.</a:t>
            </a:r>
            <a:endParaRPr lang="lv-LV" dirty="0"/>
          </a:p>
        </p:txBody>
      </p:sp>
      <p:pic>
        <p:nvPicPr>
          <p:cNvPr id="6" name="Attēls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779912" y="6165304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82479019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>
          <a:xfrm>
            <a:off x="251520" y="764704"/>
            <a:ext cx="8280920" cy="5688632"/>
          </a:xfrm>
        </p:spPr>
        <p:txBody>
          <a:bodyPr anchor="ctr">
            <a:normAutofit/>
          </a:bodyPr>
          <a:lstStyle/>
          <a:p>
            <a:endParaRPr lang="lv-LV" sz="2400" b="1" dirty="0" smtClean="0">
              <a:latin typeface="+mn-lt"/>
            </a:endParaRPr>
          </a:p>
          <a:p>
            <a:pPr marL="0" lvl="0" indent="0">
              <a:buNone/>
            </a:pPr>
            <a:endParaRPr lang="lv-LV" sz="2400" dirty="0" smtClean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79512" y="620688"/>
            <a:ext cx="8352928" cy="475252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just"/>
            <a:r>
              <a:rPr kumimoji="0" lang="lv-LV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WP </a:t>
            </a:r>
            <a:r>
              <a:rPr lang="lv-LV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T2 - </a:t>
            </a:r>
            <a:r>
              <a:rPr lang="lv-LV" sz="2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Joint</a:t>
            </a:r>
            <a:r>
              <a:rPr lang="lv-LV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lv-LV" sz="2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training</a:t>
            </a:r>
            <a:r>
              <a:rPr lang="lv-LV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lv-LV" sz="2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events</a:t>
            </a:r>
            <a:r>
              <a:rPr lang="lv-LV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”To </a:t>
            </a:r>
            <a:r>
              <a:rPr lang="lv-LV" sz="2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be</a:t>
            </a:r>
            <a:r>
              <a:rPr lang="lv-LV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lv-LV" sz="2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the</a:t>
            </a:r>
            <a:r>
              <a:rPr lang="lv-LV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lv-LV" sz="2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cross</a:t>
            </a:r>
            <a:r>
              <a:rPr lang="lv-LV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- </a:t>
            </a:r>
            <a:r>
              <a:rPr lang="lv-LV" sz="2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border</a:t>
            </a:r>
            <a:r>
              <a:rPr lang="lv-LV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lv-LV" sz="22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starter</a:t>
            </a:r>
            <a:r>
              <a:rPr lang="lv-LV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” </a:t>
            </a:r>
          </a:p>
          <a:p>
            <a:pPr algn="just"/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Joint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training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“To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cross-border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starter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intended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key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competencies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allow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successful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cross-border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entrepreneurial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activity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creative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industries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start-ups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idea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owners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training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presume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non-formal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approach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focused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personal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potential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capacity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building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especially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self-expression.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Trainings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partners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'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experiences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Training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conducted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cycle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46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participants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Latvia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Estonia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selected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higher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performance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cross-border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cooperation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Training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concentrate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creative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industries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field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manufacturing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private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services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supply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kumimoji="0" lang="lv-LV" sz="2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6537549"/>
              </p:ext>
            </p:extLst>
          </p:nvPr>
        </p:nvGraphicFramePr>
        <p:xfrm>
          <a:off x="2076400" y="3573016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Partner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WP T2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RPR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14, 545.20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JUC / NEC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1,750.00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UT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11,702,50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LMK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1,750.00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TOTAL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29,747.70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Percentage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Total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Budget</a:t>
                      </a:r>
                      <a:r>
                        <a:rPr lang="lv-LV" dirty="0" smtClean="0"/>
                        <a:t> 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17.34%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Attēls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851920" y="6293485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24914387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33"/>
          </p:nvPr>
        </p:nvSpPr>
        <p:spPr>
          <a:xfrm>
            <a:off x="179512" y="620688"/>
            <a:ext cx="8352928" cy="5544616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lv-LV" sz="3200" b="1" dirty="0" smtClean="0">
                <a:latin typeface="+mn-lt"/>
              </a:rPr>
              <a:t>WP T2 – </a:t>
            </a:r>
            <a:r>
              <a:rPr lang="lv-LV" sz="3200" b="1" dirty="0" err="1" smtClean="0">
                <a:latin typeface="+mn-lt"/>
              </a:rPr>
              <a:t>Joint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Training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Events</a:t>
            </a:r>
            <a:r>
              <a:rPr lang="lv-LV" sz="3200" b="1" dirty="0" smtClean="0">
                <a:latin typeface="+mn-lt"/>
              </a:rPr>
              <a:t> –  ‘’To </a:t>
            </a:r>
            <a:r>
              <a:rPr lang="lv-LV" sz="3200" b="1" dirty="0" err="1" smtClean="0">
                <a:latin typeface="+mn-lt"/>
              </a:rPr>
              <a:t>Be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the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Cross-Border</a:t>
            </a:r>
            <a:r>
              <a:rPr lang="lv-LV" sz="3200" b="1" dirty="0" smtClean="0">
                <a:latin typeface="+mn-lt"/>
              </a:rPr>
              <a:t> </a:t>
            </a:r>
            <a:r>
              <a:rPr lang="lv-LV" sz="3200" b="1" dirty="0" err="1" smtClean="0">
                <a:latin typeface="+mn-lt"/>
              </a:rPr>
              <a:t>Starter</a:t>
            </a:r>
            <a:r>
              <a:rPr lang="lv-LV" sz="3200" b="1" dirty="0" smtClean="0">
                <a:latin typeface="+mn-lt"/>
              </a:rPr>
              <a:t>’’ </a:t>
            </a:r>
          </a:p>
          <a:p>
            <a:pPr algn="just">
              <a:buNone/>
            </a:pPr>
            <a:r>
              <a:rPr lang="lv-LV" sz="3600" dirty="0" err="1" smtClean="0">
                <a:latin typeface="+mn-lt"/>
              </a:rPr>
              <a:t>Responsible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partner</a:t>
            </a:r>
            <a:r>
              <a:rPr lang="lv-LV" sz="3600" dirty="0" smtClean="0">
                <a:latin typeface="+mn-lt"/>
              </a:rPr>
              <a:t> – TU, </a:t>
            </a:r>
            <a:r>
              <a:rPr lang="lv-LV" sz="3600" dirty="0" err="1" smtClean="0">
                <a:latin typeface="+mn-lt"/>
              </a:rPr>
              <a:t>involved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partners</a:t>
            </a:r>
            <a:r>
              <a:rPr lang="lv-LV" sz="3600" dirty="0" smtClean="0">
                <a:latin typeface="+mn-lt"/>
              </a:rPr>
              <a:t> – RPR, JUC/NEC, </a:t>
            </a:r>
            <a:r>
              <a:rPr lang="lv-LV" sz="3600" dirty="0" smtClean="0">
                <a:latin typeface="+mn-lt"/>
              </a:rPr>
              <a:t>LMK.</a:t>
            </a:r>
            <a:endParaRPr lang="lv-LV" sz="3600" dirty="0" smtClean="0">
              <a:latin typeface="+mn-lt"/>
            </a:endParaRPr>
          </a:p>
          <a:p>
            <a:pPr algn="just">
              <a:buNone/>
            </a:pPr>
            <a:endParaRPr lang="lv-LV" sz="3600" dirty="0" smtClean="0">
              <a:latin typeface="+mn-lt"/>
            </a:endParaRPr>
          </a:p>
          <a:p>
            <a:pPr marL="0" indent="0">
              <a:buNone/>
            </a:pPr>
            <a:r>
              <a:rPr lang="lv-LV" sz="3600" dirty="0" smtClean="0">
                <a:latin typeface="+mn-lt"/>
              </a:rPr>
              <a:t>WP2 </a:t>
            </a:r>
            <a:r>
              <a:rPr lang="lv-LV" sz="3600" dirty="0" err="1">
                <a:latin typeface="+mn-lt"/>
              </a:rPr>
              <a:t>includes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Training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events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will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be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conducted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in</a:t>
            </a:r>
            <a:r>
              <a:rPr lang="lv-LV" sz="3600" dirty="0">
                <a:latin typeface="+mn-lt"/>
              </a:rPr>
              <a:t> 1 </a:t>
            </a:r>
            <a:r>
              <a:rPr lang="lv-LV" sz="3600" dirty="0" err="1">
                <a:latin typeface="+mn-lt"/>
              </a:rPr>
              <a:t>cycle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of</a:t>
            </a:r>
            <a:r>
              <a:rPr lang="lv-LV" sz="3600" dirty="0">
                <a:latin typeface="+mn-lt"/>
              </a:rPr>
              <a:t> 4 </a:t>
            </a:r>
            <a:r>
              <a:rPr lang="lv-LV" sz="3600" dirty="0" err="1">
                <a:latin typeface="+mn-lt"/>
              </a:rPr>
              <a:t>events</a:t>
            </a:r>
            <a:r>
              <a:rPr lang="lv-LV" sz="3600" dirty="0">
                <a:latin typeface="+mn-lt"/>
              </a:rPr>
              <a:t>. 46 </a:t>
            </a:r>
            <a:r>
              <a:rPr lang="lv-LV" sz="3600" dirty="0" err="1">
                <a:latin typeface="+mn-lt"/>
              </a:rPr>
              <a:t>participants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from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both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Latvia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and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Estonia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will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be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selected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for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higher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performance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of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cross-border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cooperation</a:t>
            </a:r>
            <a:r>
              <a:rPr lang="lv-LV" sz="3600" dirty="0" smtClean="0">
                <a:latin typeface="+mn-lt"/>
              </a:rPr>
              <a:t>.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Topics</a:t>
            </a:r>
            <a:r>
              <a:rPr lang="lv-LV" sz="3600" dirty="0" smtClean="0">
                <a:latin typeface="+mn-lt"/>
              </a:rPr>
              <a:t> to </a:t>
            </a:r>
            <a:r>
              <a:rPr lang="lv-LV" sz="3600" dirty="0" err="1" smtClean="0">
                <a:latin typeface="+mn-lt"/>
              </a:rPr>
              <a:t>be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covered</a:t>
            </a:r>
            <a:r>
              <a:rPr lang="lv-LV" sz="3600" dirty="0" smtClean="0">
                <a:latin typeface="+mn-lt"/>
              </a:rPr>
              <a:t>: </a:t>
            </a:r>
            <a:r>
              <a:rPr lang="lv-LV" sz="3600" dirty="0" smtClean="0">
                <a:latin typeface="+mn-lt"/>
              </a:rPr>
              <a:t>1</a:t>
            </a:r>
            <a:r>
              <a:rPr lang="lv-LV" sz="3600" dirty="0">
                <a:latin typeface="+mn-lt"/>
              </a:rPr>
              <a:t>) </a:t>
            </a:r>
            <a:r>
              <a:rPr lang="lv-LV" sz="3600" dirty="0" err="1" smtClean="0">
                <a:latin typeface="+mn-lt"/>
              </a:rPr>
              <a:t>initiative</a:t>
            </a:r>
            <a:r>
              <a:rPr lang="lv-LV" sz="3600" dirty="0" smtClean="0">
                <a:latin typeface="+mn-lt"/>
              </a:rPr>
              <a:t>, </a:t>
            </a:r>
            <a:r>
              <a:rPr lang="lv-LV" sz="3600" dirty="0">
                <a:latin typeface="+mn-lt"/>
              </a:rPr>
              <a:t>2) </a:t>
            </a:r>
            <a:r>
              <a:rPr lang="lv-LV" sz="3600" dirty="0" err="1" smtClean="0">
                <a:latin typeface="+mn-lt"/>
              </a:rPr>
              <a:t>creativity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and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innovation</a:t>
            </a:r>
            <a:r>
              <a:rPr lang="lv-LV" sz="3600" dirty="0" smtClean="0">
                <a:latin typeface="+mn-lt"/>
              </a:rPr>
              <a:t>, </a:t>
            </a:r>
            <a:r>
              <a:rPr lang="lv-LV" sz="3600" dirty="0">
                <a:latin typeface="+mn-lt"/>
              </a:rPr>
              <a:t>3) </a:t>
            </a:r>
            <a:r>
              <a:rPr lang="lv-LV" sz="3600" dirty="0" err="1" smtClean="0">
                <a:latin typeface="+mn-lt"/>
              </a:rPr>
              <a:t>complex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problem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solving</a:t>
            </a:r>
            <a:r>
              <a:rPr lang="lv-LV" sz="3600" dirty="0" smtClean="0">
                <a:latin typeface="+mn-lt"/>
              </a:rPr>
              <a:t>, </a:t>
            </a:r>
            <a:r>
              <a:rPr lang="lv-LV" sz="3600" dirty="0">
                <a:latin typeface="+mn-lt"/>
              </a:rPr>
              <a:t>4) </a:t>
            </a:r>
            <a:r>
              <a:rPr lang="lv-LV" sz="3600" dirty="0" err="1" smtClean="0">
                <a:latin typeface="+mn-lt"/>
              </a:rPr>
              <a:t>self-management,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>
                <a:latin typeface="+mn-lt"/>
              </a:rPr>
              <a:t>5) </a:t>
            </a:r>
            <a:r>
              <a:rPr lang="lv-LV" sz="3600" dirty="0" err="1" smtClean="0">
                <a:latin typeface="+mn-lt"/>
              </a:rPr>
              <a:t>effective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communication</a:t>
            </a:r>
            <a:r>
              <a:rPr lang="lv-LV" sz="3600" dirty="0" smtClean="0">
                <a:latin typeface="+mn-lt"/>
              </a:rPr>
              <a:t>, </a:t>
            </a:r>
            <a:r>
              <a:rPr lang="lv-LV" sz="3600" dirty="0" smtClean="0">
                <a:latin typeface="+mn-lt"/>
              </a:rPr>
              <a:t>6</a:t>
            </a:r>
            <a:r>
              <a:rPr lang="lv-LV" sz="3600" dirty="0">
                <a:latin typeface="+mn-lt"/>
              </a:rPr>
              <a:t>) </a:t>
            </a:r>
            <a:r>
              <a:rPr lang="lv-LV" sz="3600" dirty="0" err="1" smtClean="0">
                <a:latin typeface="+mn-lt"/>
              </a:rPr>
              <a:t>starting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business</a:t>
            </a:r>
            <a:r>
              <a:rPr lang="lv-LV" sz="3600" dirty="0" smtClean="0">
                <a:latin typeface="+mn-lt"/>
              </a:rPr>
              <a:t>, </a:t>
            </a:r>
            <a:r>
              <a:rPr lang="lv-LV" sz="3600" dirty="0">
                <a:latin typeface="+mn-lt"/>
              </a:rPr>
              <a:t>7) </a:t>
            </a:r>
            <a:r>
              <a:rPr lang="lv-LV" sz="3600" dirty="0" err="1" smtClean="0">
                <a:latin typeface="+mn-lt"/>
              </a:rPr>
              <a:t>cross-border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and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international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cooperation</a:t>
            </a:r>
            <a:r>
              <a:rPr lang="lv-LV" sz="3600" dirty="0" smtClean="0">
                <a:latin typeface="+mn-lt"/>
              </a:rPr>
              <a:t>, </a:t>
            </a:r>
            <a:r>
              <a:rPr lang="lv-LV" sz="3600" dirty="0">
                <a:latin typeface="+mn-lt"/>
              </a:rPr>
              <a:t>8) </a:t>
            </a:r>
            <a:r>
              <a:rPr lang="lv-LV" sz="3600" dirty="0" err="1" smtClean="0">
                <a:latin typeface="+mn-lt"/>
              </a:rPr>
              <a:t>successful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business-thinking.</a:t>
            </a:r>
            <a:r>
              <a:rPr lang="lv-LV" sz="3600" dirty="0" smtClean="0">
                <a:latin typeface="+mn-lt"/>
              </a:rPr>
              <a:t> </a:t>
            </a:r>
            <a:endParaRPr lang="lv-LV" sz="3600" dirty="0">
              <a:latin typeface="+mn-lt"/>
            </a:endParaRPr>
          </a:p>
          <a:p>
            <a:pPr algn="just">
              <a:buNone/>
            </a:pPr>
            <a:endParaRPr lang="lv-LV" sz="2600" dirty="0" smtClean="0">
              <a:latin typeface="+mn-lt"/>
            </a:endParaRPr>
          </a:p>
          <a:p>
            <a:pPr algn="just">
              <a:buNone/>
            </a:pP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Activity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smtClean="0">
                <a:latin typeface="+mn-lt"/>
              </a:rPr>
              <a:t>T2.1.The </a:t>
            </a:r>
            <a:r>
              <a:rPr lang="lv-LV" sz="3600" dirty="0" err="1" smtClean="0">
                <a:latin typeface="+mn-lt"/>
              </a:rPr>
              <a:t>opening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training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event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in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Latvia</a:t>
            </a:r>
            <a:r>
              <a:rPr lang="lv-LV" sz="3600" dirty="0" smtClean="0">
                <a:latin typeface="+mn-lt"/>
              </a:rPr>
              <a:t> (</a:t>
            </a:r>
            <a:r>
              <a:rPr lang="lv-LV" sz="3600" dirty="0" err="1" smtClean="0">
                <a:latin typeface="+mn-lt"/>
              </a:rPr>
              <a:t>two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days</a:t>
            </a:r>
            <a:r>
              <a:rPr lang="lv-LV" sz="3600" dirty="0" smtClean="0">
                <a:latin typeface="+mn-lt"/>
              </a:rPr>
              <a:t>).</a:t>
            </a:r>
          </a:p>
          <a:p>
            <a:pPr algn="just">
              <a:buNone/>
            </a:pPr>
            <a:endParaRPr lang="lv-LV" sz="3600" dirty="0" smtClean="0">
              <a:latin typeface="+mn-lt"/>
            </a:endParaRPr>
          </a:p>
          <a:p>
            <a:pPr algn="just">
              <a:buNone/>
            </a:pPr>
            <a:r>
              <a:rPr lang="lv-LV" sz="3600" dirty="0" err="1" smtClean="0">
                <a:latin typeface="+mn-lt"/>
              </a:rPr>
              <a:t>Activity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smtClean="0">
                <a:latin typeface="+mn-lt"/>
              </a:rPr>
              <a:t>T 2.2. </a:t>
            </a:r>
            <a:r>
              <a:rPr lang="lv-LV" sz="3600" dirty="0" err="1" smtClean="0">
                <a:latin typeface="+mn-lt"/>
              </a:rPr>
              <a:t>Two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one-day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training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events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in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Estonia</a:t>
            </a:r>
            <a:r>
              <a:rPr lang="lv-LV" sz="3600" dirty="0" smtClean="0">
                <a:latin typeface="+mn-lt"/>
              </a:rPr>
              <a:t>.</a:t>
            </a:r>
          </a:p>
          <a:p>
            <a:pPr algn="just">
              <a:buNone/>
            </a:pPr>
            <a:endParaRPr lang="lv-LV" sz="3600" dirty="0" smtClean="0">
              <a:latin typeface="+mn-lt"/>
            </a:endParaRPr>
          </a:p>
          <a:p>
            <a:pPr algn="just">
              <a:buNone/>
            </a:pPr>
            <a:r>
              <a:rPr lang="lv-LV" sz="3600" dirty="0" err="1" smtClean="0">
                <a:latin typeface="+mn-lt"/>
              </a:rPr>
              <a:t>Activity</a:t>
            </a:r>
            <a:r>
              <a:rPr lang="lv-LV" sz="3600" dirty="0" smtClean="0">
                <a:latin typeface="+mn-lt"/>
              </a:rPr>
              <a:t> T2.4. </a:t>
            </a:r>
            <a:r>
              <a:rPr lang="lv-LV" sz="3600" dirty="0" err="1" smtClean="0">
                <a:latin typeface="+mn-lt"/>
              </a:rPr>
              <a:t>One-day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cycle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closure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event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in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 smtClean="0">
                <a:latin typeface="+mn-lt"/>
              </a:rPr>
              <a:t>Latvia</a:t>
            </a:r>
            <a:r>
              <a:rPr lang="lv-LV" sz="3600" dirty="0" smtClean="0">
                <a:latin typeface="+mn-lt"/>
              </a:rPr>
              <a:t>.</a:t>
            </a:r>
            <a:r>
              <a:rPr lang="lv-LV" sz="3300" dirty="0" smtClean="0">
                <a:latin typeface="+mn-lt"/>
              </a:rPr>
              <a:t> </a:t>
            </a:r>
            <a:endParaRPr lang="lv-LV" sz="3600" dirty="0">
              <a:latin typeface="+mn-lt"/>
            </a:endParaRPr>
          </a:p>
          <a:p>
            <a:pPr marL="0" indent="0">
              <a:buNone/>
            </a:pPr>
            <a:endParaRPr lang="lv-LV" sz="3600" dirty="0" smtClean="0">
              <a:latin typeface="+mn-lt"/>
            </a:endParaRPr>
          </a:p>
          <a:p>
            <a:pPr marL="0" indent="0">
              <a:buNone/>
            </a:pPr>
            <a:r>
              <a:rPr lang="lv-LV" sz="3600" dirty="0" err="1" smtClean="0">
                <a:latin typeface="+mn-lt"/>
              </a:rPr>
              <a:t>Target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group</a:t>
            </a:r>
            <a:r>
              <a:rPr lang="lv-LV" sz="3600" dirty="0">
                <a:latin typeface="+mn-lt"/>
              </a:rPr>
              <a:t>: </a:t>
            </a:r>
            <a:r>
              <a:rPr lang="lv-LV" sz="3600" dirty="0" err="1">
                <a:latin typeface="+mn-lt"/>
              </a:rPr>
              <a:t>start-ups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and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idea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owners</a:t>
            </a:r>
            <a:r>
              <a:rPr lang="lv-LV" sz="3600" dirty="0">
                <a:latin typeface="+mn-lt"/>
              </a:rPr>
              <a:t>, </a:t>
            </a:r>
            <a:r>
              <a:rPr lang="lv-LV" sz="3600" dirty="0" err="1">
                <a:latin typeface="+mn-lt"/>
              </a:rPr>
              <a:t>municipal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entrepreneurship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specialists</a:t>
            </a:r>
            <a:r>
              <a:rPr lang="lv-LV" sz="3600" dirty="0">
                <a:latin typeface="+mn-lt"/>
              </a:rPr>
              <a:t>. </a:t>
            </a:r>
            <a:r>
              <a:rPr lang="lv-LV" sz="3600" dirty="0" err="1">
                <a:latin typeface="+mn-lt"/>
              </a:rPr>
              <a:t>Number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of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participants</a:t>
            </a:r>
            <a:r>
              <a:rPr lang="lv-LV" sz="3600" dirty="0">
                <a:latin typeface="+mn-lt"/>
              </a:rPr>
              <a:t>: 20 </a:t>
            </a:r>
            <a:r>
              <a:rPr lang="lv-LV" sz="3600" dirty="0" err="1">
                <a:latin typeface="+mn-lt"/>
              </a:rPr>
              <a:t>Latvian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and</a:t>
            </a:r>
            <a:r>
              <a:rPr lang="lv-LV" sz="3600" dirty="0">
                <a:latin typeface="+mn-lt"/>
              </a:rPr>
              <a:t> 20 </a:t>
            </a:r>
            <a:r>
              <a:rPr lang="lv-LV" sz="3600" dirty="0" err="1">
                <a:latin typeface="+mn-lt"/>
              </a:rPr>
              <a:t>Estonian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entrepreneurs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or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idea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owners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that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represent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social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and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creative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industries</a:t>
            </a:r>
            <a:r>
              <a:rPr lang="lv-LV" sz="3600" dirty="0">
                <a:latin typeface="+mn-lt"/>
              </a:rPr>
              <a:t>, </a:t>
            </a:r>
            <a:r>
              <a:rPr lang="lv-LV" sz="3600" dirty="0" smtClean="0">
                <a:latin typeface="+mn-lt"/>
              </a:rPr>
              <a:t>3 </a:t>
            </a:r>
            <a:r>
              <a:rPr lang="lv-LV" sz="3600" dirty="0" err="1" smtClean="0">
                <a:latin typeface="+mn-lt"/>
              </a:rPr>
              <a:t>Latvian</a:t>
            </a:r>
            <a:r>
              <a:rPr lang="lv-LV" sz="3600" dirty="0" smtClean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and</a:t>
            </a:r>
            <a:r>
              <a:rPr lang="lv-LV" sz="3600" dirty="0">
                <a:latin typeface="+mn-lt"/>
              </a:rPr>
              <a:t> 3 </a:t>
            </a:r>
            <a:r>
              <a:rPr lang="lv-LV" sz="3600" dirty="0" err="1">
                <a:latin typeface="+mn-lt"/>
              </a:rPr>
              <a:t>Estonian</a:t>
            </a:r>
            <a:r>
              <a:rPr lang="lv-LV" sz="3600" dirty="0">
                <a:latin typeface="+mn-lt"/>
              </a:rPr>
              <a:t> </a:t>
            </a:r>
            <a:r>
              <a:rPr lang="lv-LV" sz="3600" dirty="0" err="1">
                <a:latin typeface="+mn-lt"/>
              </a:rPr>
              <a:t>municipalities</a:t>
            </a:r>
            <a:r>
              <a:rPr lang="lv-LV" sz="3600" dirty="0" smtClean="0">
                <a:latin typeface="+mn-lt"/>
              </a:rPr>
              <a:t>.</a:t>
            </a:r>
            <a:endParaRPr lang="lv-LV" sz="3600" dirty="0">
              <a:latin typeface="+mn-lt"/>
            </a:endParaRPr>
          </a:p>
        </p:txBody>
      </p:sp>
      <p:pic>
        <p:nvPicPr>
          <p:cNvPr id="6" name="Attēls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851920" y="6293485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95609921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pPr>
              <a:buNone/>
            </a:pPr>
            <a:r>
              <a:rPr lang="lv-LV" sz="2200" b="1" dirty="0" smtClean="0">
                <a:latin typeface="+mn-lt"/>
              </a:rPr>
              <a:t>WP T3 - </a:t>
            </a:r>
            <a:r>
              <a:rPr lang="lv-LV" sz="2200" b="1" dirty="0" err="1" smtClean="0">
                <a:latin typeface="+mn-lt"/>
              </a:rPr>
              <a:t>Publicity</a:t>
            </a:r>
            <a:endParaRPr lang="lv-LV" sz="2200" b="1" dirty="0" smtClean="0">
              <a:latin typeface="+mn-lt"/>
            </a:endParaRPr>
          </a:p>
          <a:p>
            <a:pPr>
              <a:buNone/>
            </a:pPr>
            <a:r>
              <a:rPr lang="lv-LV" dirty="0" smtClean="0"/>
              <a:t>  </a:t>
            </a:r>
            <a:r>
              <a:rPr lang="lv-LV" dirty="0" err="1" smtClean="0"/>
              <a:t>This</a:t>
            </a:r>
            <a:r>
              <a:rPr lang="lv-LV" dirty="0" smtClean="0"/>
              <a:t> </a:t>
            </a:r>
            <a:r>
              <a:rPr lang="lv-LV" dirty="0" err="1" smtClean="0"/>
              <a:t>package</a:t>
            </a:r>
            <a:r>
              <a:rPr lang="lv-LV" dirty="0" smtClean="0"/>
              <a:t> </a:t>
            </a:r>
            <a:r>
              <a:rPr lang="lv-LV" dirty="0" err="1" smtClean="0"/>
              <a:t>includes</a:t>
            </a:r>
            <a:r>
              <a:rPr lang="lv-LV" dirty="0" smtClean="0"/>
              <a:t> 3 </a:t>
            </a:r>
            <a:r>
              <a:rPr lang="lv-LV" dirty="0" err="1" smtClean="0"/>
              <a:t>groups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activities</a:t>
            </a:r>
            <a:r>
              <a:rPr lang="lv-LV" dirty="0" smtClean="0"/>
              <a:t>: a) </a:t>
            </a:r>
            <a:r>
              <a:rPr lang="lv-LV" dirty="0" err="1" smtClean="0"/>
              <a:t>development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Joint</a:t>
            </a:r>
            <a:r>
              <a:rPr lang="lv-LV" dirty="0" smtClean="0"/>
              <a:t> </a:t>
            </a:r>
            <a:r>
              <a:rPr lang="lv-LV" dirty="0" err="1" smtClean="0"/>
              <a:t>promotional</a:t>
            </a:r>
            <a:r>
              <a:rPr lang="lv-LV" dirty="0" smtClean="0"/>
              <a:t> </a:t>
            </a:r>
            <a:r>
              <a:rPr lang="lv-LV" dirty="0" err="1" smtClean="0"/>
              <a:t>material</a:t>
            </a:r>
            <a:r>
              <a:rPr lang="lv-LV" dirty="0" smtClean="0"/>
              <a:t> “</a:t>
            </a:r>
            <a:r>
              <a:rPr lang="lv-LV" dirty="0" err="1" smtClean="0"/>
              <a:t>Social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creative</a:t>
            </a:r>
            <a:r>
              <a:rPr lang="lv-LV" dirty="0" smtClean="0"/>
              <a:t>”, </a:t>
            </a:r>
            <a:r>
              <a:rPr lang="lv-LV" dirty="0" smtClean="0"/>
              <a:t>b) a </a:t>
            </a:r>
            <a:r>
              <a:rPr lang="lv-LV" dirty="0" err="1" smtClean="0"/>
              <a:t>project</a:t>
            </a:r>
            <a:r>
              <a:rPr lang="lv-LV" dirty="0" smtClean="0"/>
              <a:t> </a:t>
            </a:r>
            <a:r>
              <a:rPr lang="lv-LV" dirty="0" err="1" smtClean="0"/>
              <a:t>closure</a:t>
            </a:r>
            <a:r>
              <a:rPr lang="lv-LV" dirty="0" smtClean="0"/>
              <a:t> </a:t>
            </a:r>
            <a:r>
              <a:rPr lang="lv-LV" dirty="0" err="1" smtClean="0"/>
              <a:t>event</a:t>
            </a:r>
            <a:r>
              <a:rPr lang="lv-LV" dirty="0" smtClean="0"/>
              <a:t> – </a:t>
            </a:r>
            <a:r>
              <a:rPr lang="lv-LV" dirty="0" err="1" smtClean="0"/>
              <a:t>trade</a:t>
            </a:r>
            <a:r>
              <a:rPr lang="lv-LV" dirty="0" smtClean="0"/>
              <a:t> </a:t>
            </a:r>
            <a:r>
              <a:rPr lang="lv-LV" dirty="0" err="1" smtClean="0"/>
              <a:t>fair</a:t>
            </a:r>
            <a:r>
              <a:rPr lang="lv-LV" dirty="0" smtClean="0"/>
              <a:t>, </a:t>
            </a:r>
            <a:r>
              <a:rPr lang="lv-LV" dirty="0" smtClean="0"/>
              <a:t>c) </a:t>
            </a:r>
            <a:r>
              <a:rPr lang="lv-LV" dirty="0" err="1" smtClean="0"/>
              <a:t>general</a:t>
            </a:r>
            <a:r>
              <a:rPr lang="lv-LV" dirty="0" smtClean="0"/>
              <a:t> </a:t>
            </a:r>
            <a:r>
              <a:rPr lang="lv-LV" dirty="0" err="1" smtClean="0"/>
              <a:t>publicity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promotion</a:t>
            </a:r>
            <a:r>
              <a:rPr lang="lv-LV" dirty="0" smtClean="0"/>
              <a:t>. </a:t>
            </a:r>
            <a:r>
              <a:rPr lang="lv-LV" dirty="0" err="1" smtClean="0"/>
              <a:t>All</a:t>
            </a:r>
            <a:r>
              <a:rPr lang="lv-LV" dirty="0" smtClean="0"/>
              <a:t> </a:t>
            </a:r>
            <a:r>
              <a:rPr lang="lv-LV" dirty="0" err="1" smtClean="0"/>
              <a:t>activities</a:t>
            </a:r>
            <a:r>
              <a:rPr lang="lv-LV" dirty="0" smtClean="0"/>
              <a:t> </a:t>
            </a:r>
            <a:r>
              <a:rPr lang="lv-LV" dirty="0" err="1" smtClean="0"/>
              <a:t>are</a:t>
            </a:r>
            <a:r>
              <a:rPr lang="lv-LV" dirty="0" smtClean="0"/>
              <a:t> </a:t>
            </a:r>
            <a:r>
              <a:rPr lang="lv-LV" dirty="0" err="1" smtClean="0"/>
              <a:t>considered</a:t>
            </a:r>
            <a:r>
              <a:rPr lang="lv-LV" dirty="0" smtClean="0"/>
              <a:t>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dissemination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promotion</a:t>
            </a:r>
            <a:r>
              <a:rPr lang="lv-LV" dirty="0" smtClean="0"/>
              <a:t> </a:t>
            </a:r>
            <a:r>
              <a:rPr lang="lv-LV" dirty="0" err="1" smtClean="0"/>
              <a:t>activities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have</a:t>
            </a:r>
            <a:r>
              <a:rPr lang="lv-LV" dirty="0" smtClean="0"/>
              <a:t> </a:t>
            </a:r>
            <a:r>
              <a:rPr lang="lv-LV" dirty="0" err="1" smtClean="0"/>
              <a:t>been</a:t>
            </a:r>
            <a:r>
              <a:rPr lang="lv-LV" dirty="0" smtClean="0"/>
              <a:t> </a:t>
            </a:r>
            <a:r>
              <a:rPr lang="lv-LV" dirty="0" err="1" smtClean="0"/>
              <a:t>combined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a </a:t>
            </a:r>
            <a:r>
              <a:rPr lang="lv-LV" dirty="0" err="1" smtClean="0"/>
              <a:t>single</a:t>
            </a:r>
            <a:r>
              <a:rPr lang="lv-LV" dirty="0" smtClean="0"/>
              <a:t> </a:t>
            </a:r>
            <a:r>
              <a:rPr lang="lv-LV" dirty="0" err="1" smtClean="0"/>
              <a:t>package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order</a:t>
            </a:r>
            <a:r>
              <a:rPr lang="lv-LV" dirty="0" smtClean="0"/>
              <a:t> to </a:t>
            </a:r>
            <a:r>
              <a:rPr lang="lv-LV" dirty="0" err="1" smtClean="0"/>
              <a:t>ensure</a:t>
            </a:r>
            <a:r>
              <a:rPr lang="lv-LV" dirty="0" smtClean="0"/>
              <a:t>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effective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cohesive</a:t>
            </a:r>
            <a:r>
              <a:rPr lang="lv-LV" dirty="0" smtClean="0"/>
              <a:t> </a:t>
            </a:r>
            <a:r>
              <a:rPr lang="lv-LV" dirty="0" err="1" smtClean="0"/>
              <a:t>development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publicity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.</a:t>
            </a:r>
          </a:p>
          <a:p>
            <a:pPr>
              <a:buNone/>
            </a:pPr>
            <a:endParaRPr lang="lv-LV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3573016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Partner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Budget</a:t>
                      </a:r>
                      <a:r>
                        <a:rPr lang="lv-LV" dirty="0" smtClean="0"/>
                        <a:t> WP T3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RPR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24,471.10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JUC / NEC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1,250.00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TU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3,905.00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LMK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1,850.00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TOTAL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31,476.10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Percentage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Total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Budget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18.34 %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Attēls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579127" y="6293485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33"/>
          </p:nvPr>
        </p:nvSpPr>
        <p:spPr>
          <a:xfrm>
            <a:off x="179512" y="548680"/>
            <a:ext cx="8352928" cy="554461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lv-LV" sz="7200" b="1" dirty="0" smtClean="0">
                <a:latin typeface="+mn-lt"/>
              </a:rPr>
              <a:t>WP T3 – </a:t>
            </a:r>
            <a:r>
              <a:rPr lang="lv-LV" sz="7200" b="1" dirty="0" err="1" smtClean="0">
                <a:latin typeface="+mn-lt"/>
              </a:rPr>
              <a:t>Publicity</a:t>
            </a:r>
            <a:r>
              <a:rPr lang="lv-LV" sz="7200" b="1" dirty="0" smtClean="0">
                <a:latin typeface="+mn-lt"/>
              </a:rPr>
              <a:t> </a:t>
            </a:r>
          </a:p>
          <a:p>
            <a:pPr algn="just">
              <a:buNone/>
            </a:pPr>
            <a:r>
              <a:rPr lang="lv-LV" sz="7200" dirty="0" err="1" smtClean="0">
                <a:latin typeface="+mn-lt"/>
              </a:rPr>
              <a:t>Responsible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 smtClean="0">
                <a:latin typeface="+mn-lt"/>
              </a:rPr>
              <a:t>partner</a:t>
            </a:r>
            <a:r>
              <a:rPr lang="lv-LV" sz="7200" dirty="0" smtClean="0">
                <a:latin typeface="+mn-lt"/>
              </a:rPr>
              <a:t> – RPR, </a:t>
            </a:r>
            <a:r>
              <a:rPr lang="lv-LV" sz="7200" dirty="0" err="1" smtClean="0">
                <a:latin typeface="+mn-lt"/>
              </a:rPr>
              <a:t>involved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 smtClean="0">
                <a:latin typeface="+mn-lt"/>
              </a:rPr>
              <a:t>partners</a:t>
            </a:r>
            <a:r>
              <a:rPr lang="lv-LV" sz="7200" dirty="0" smtClean="0">
                <a:latin typeface="+mn-lt"/>
              </a:rPr>
              <a:t> – UT, JUC/NEC, </a:t>
            </a:r>
            <a:r>
              <a:rPr lang="lv-LV" sz="7200" dirty="0" smtClean="0">
                <a:latin typeface="+mn-lt"/>
              </a:rPr>
              <a:t>LMK.</a:t>
            </a:r>
            <a:endParaRPr lang="lv-LV" sz="7200" dirty="0" smtClean="0">
              <a:latin typeface="+mn-lt"/>
            </a:endParaRPr>
          </a:p>
          <a:p>
            <a:pPr algn="just">
              <a:buNone/>
            </a:pPr>
            <a:endParaRPr lang="lv-LV" sz="7200" dirty="0" smtClean="0">
              <a:latin typeface="+mn-lt"/>
            </a:endParaRPr>
          </a:p>
          <a:p>
            <a:pPr marL="0" indent="0">
              <a:buNone/>
            </a:pPr>
            <a:r>
              <a:rPr lang="lv-LV" sz="7200" dirty="0" err="1" smtClean="0">
                <a:latin typeface="+mn-lt"/>
              </a:rPr>
              <a:t>This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package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includes</a:t>
            </a:r>
            <a:r>
              <a:rPr lang="lv-LV" sz="7200" dirty="0">
                <a:latin typeface="+mn-lt"/>
              </a:rPr>
              <a:t> 3 </a:t>
            </a:r>
            <a:r>
              <a:rPr lang="lv-LV" sz="7200" dirty="0" err="1">
                <a:latin typeface="+mn-lt"/>
              </a:rPr>
              <a:t>groups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of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 smtClean="0">
                <a:latin typeface="+mn-lt"/>
              </a:rPr>
              <a:t>activities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 smtClean="0">
                <a:latin typeface="+mn-lt"/>
              </a:rPr>
              <a:t>that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are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considered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dissemination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promotion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activities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have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been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combined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in</a:t>
            </a:r>
            <a:r>
              <a:rPr lang="lv-LV" sz="7200" dirty="0">
                <a:latin typeface="+mn-lt"/>
              </a:rPr>
              <a:t> a </a:t>
            </a:r>
            <a:r>
              <a:rPr lang="lv-LV" sz="7200" dirty="0" err="1">
                <a:latin typeface="+mn-lt"/>
              </a:rPr>
              <a:t>single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package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in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order</a:t>
            </a:r>
            <a:r>
              <a:rPr lang="lv-LV" sz="7200" dirty="0">
                <a:latin typeface="+mn-lt"/>
              </a:rPr>
              <a:t> to </a:t>
            </a:r>
            <a:r>
              <a:rPr lang="lv-LV" sz="7200" dirty="0" err="1">
                <a:latin typeface="+mn-lt"/>
              </a:rPr>
              <a:t>ensure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more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effective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 smtClean="0">
                <a:latin typeface="+mn-lt"/>
              </a:rPr>
              <a:t>publicity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policy</a:t>
            </a:r>
            <a:r>
              <a:rPr lang="lv-LV" sz="72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lv-LV" sz="7200" dirty="0">
              <a:latin typeface="+mn-lt"/>
            </a:endParaRPr>
          </a:p>
          <a:p>
            <a:pPr marL="0" indent="0">
              <a:buNone/>
            </a:pPr>
            <a:r>
              <a:rPr lang="lv-LV" sz="7200" u="sng" dirty="0" err="1" smtClean="0">
                <a:latin typeface="+mn-lt"/>
              </a:rPr>
              <a:t>Activity</a:t>
            </a:r>
            <a:r>
              <a:rPr lang="lv-LV" sz="7200" u="sng" dirty="0" smtClean="0">
                <a:latin typeface="+mn-lt"/>
              </a:rPr>
              <a:t> T3.1. –</a:t>
            </a:r>
            <a:r>
              <a:rPr lang="lv-LV" sz="7200" u="sng" dirty="0" err="1" smtClean="0">
                <a:latin typeface="+mn-lt"/>
              </a:rPr>
              <a:t>Joint</a:t>
            </a:r>
            <a:r>
              <a:rPr lang="lv-LV" sz="7200" u="sng" dirty="0" smtClean="0">
                <a:latin typeface="+mn-lt"/>
              </a:rPr>
              <a:t> </a:t>
            </a:r>
            <a:r>
              <a:rPr lang="lv-LV" sz="7200" u="sng" dirty="0" err="1" smtClean="0">
                <a:latin typeface="+mn-lt"/>
              </a:rPr>
              <a:t>promotional</a:t>
            </a:r>
            <a:r>
              <a:rPr lang="lv-LV" sz="7200" u="sng" dirty="0" smtClean="0">
                <a:latin typeface="+mn-lt"/>
              </a:rPr>
              <a:t> </a:t>
            </a:r>
            <a:r>
              <a:rPr lang="lv-LV" sz="7200" u="sng" dirty="0" err="1" smtClean="0">
                <a:latin typeface="+mn-lt"/>
              </a:rPr>
              <a:t>material</a:t>
            </a:r>
            <a:r>
              <a:rPr lang="lv-LV" sz="7200" u="sng" dirty="0" smtClean="0">
                <a:latin typeface="+mn-lt"/>
              </a:rPr>
              <a:t> </a:t>
            </a:r>
            <a:r>
              <a:rPr lang="lv-LV" sz="7200" u="sng" dirty="0">
                <a:latin typeface="+mn-lt"/>
              </a:rPr>
              <a:t>“</a:t>
            </a:r>
            <a:r>
              <a:rPr lang="lv-LV" sz="7200" u="sng" dirty="0" err="1">
                <a:latin typeface="+mn-lt"/>
              </a:rPr>
              <a:t>Social</a:t>
            </a:r>
            <a:r>
              <a:rPr lang="lv-LV" sz="7200" u="sng" dirty="0">
                <a:latin typeface="+mn-lt"/>
              </a:rPr>
              <a:t> </a:t>
            </a:r>
            <a:r>
              <a:rPr lang="lv-LV" sz="7200" u="sng" dirty="0" err="1">
                <a:latin typeface="+mn-lt"/>
              </a:rPr>
              <a:t>and</a:t>
            </a:r>
            <a:r>
              <a:rPr lang="lv-LV" sz="7200" u="sng" dirty="0">
                <a:latin typeface="+mn-lt"/>
              </a:rPr>
              <a:t> </a:t>
            </a:r>
            <a:r>
              <a:rPr lang="lv-LV" sz="7200" u="sng" dirty="0" err="1">
                <a:latin typeface="+mn-lt"/>
              </a:rPr>
              <a:t>creative</a:t>
            </a:r>
            <a:r>
              <a:rPr lang="lv-LV" sz="7200" u="sng" dirty="0" smtClean="0">
                <a:latin typeface="+mn-lt"/>
              </a:rPr>
              <a:t>”</a:t>
            </a:r>
            <a:r>
              <a:rPr lang="lv-LV" sz="7200" dirty="0" smtClean="0">
                <a:latin typeface="+mn-lt"/>
              </a:rPr>
              <a:t>. </a:t>
            </a:r>
            <a:r>
              <a:rPr lang="lv-LV" sz="7200" dirty="0" err="1" smtClean="0">
                <a:latin typeface="+mn-lt"/>
              </a:rPr>
              <a:t>The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best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ideas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for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cooperation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or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practices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developed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by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project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participants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will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be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selected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described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in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the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promotional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material</a:t>
            </a:r>
            <a:r>
              <a:rPr lang="lv-LV" sz="7200" dirty="0">
                <a:latin typeface="+mn-lt"/>
              </a:rPr>
              <a:t> (a </a:t>
            </a:r>
            <a:r>
              <a:rPr lang="lv-LV" sz="7200" dirty="0" err="1">
                <a:latin typeface="+mn-lt"/>
              </a:rPr>
              <a:t>brochure</a:t>
            </a:r>
            <a:r>
              <a:rPr lang="lv-LV" sz="7200" dirty="0">
                <a:latin typeface="+mn-lt"/>
              </a:rPr>
              <a:t>) </a:t>
            </a:r>
            <a:r>
              <a:rPr lang="lv-LV" sz="7200" dirty="0" err="1">
                <a:latin typeface="+mn-lt"/>
              </a:rPr>
              <a:t>on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creative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social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entrepreneurship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in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Estonia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Latvia</a:t>
            </a:r>
            <a:r>
              <a:rPr lang="lv-LV" sz="7200" dirty="0">
                <a:latin typeface="+mn-lt"/>
              </a:rPr>
              <a:t>. </a:t>
            </a:r>
          </a:p>
          <a:p>
            <a:pPr algn="just">
              <a:buNone/>
            </a:pPr>
            <a:endParaRPr lang="lv-LV" sz="7200" dirty="0" smtClean="0">
              <a:latin typeface="+mn-lt"/>
            </a:endParaRPr>
          </a:p>
          <a:p>
            <a:pPr algn="just">
              <a:buNone/>
            </a:pPr>
            <a:r>
              <a:rPr lang="lv-LV" sz="7200" dirty="0" smtClean="0">
                <a:latin typeface="+mn-lt"/>
              </a:rPr>
              <a:t>  </a:t>
            </a:r>
            <a:r>
              <a:rPr lang="lv-LV" sz="7200" u="sng" dirty="0" err="1" smtClean="0">
                <a:latin typeface="+mn-lt"/>
              </a:rPr>
              <a:t>Activity</a:t>
            </a:r>
            <a:r>
              <a:rPr lang="lv-LV" sz="7200" u="sng" dirty="0" smtClean="0">
                <a:latin typeface="+mn-lt"/>
              </a:rPr>
              <a:t> T3.2.</a:t>
            </a:r>
            <a:r>
              <a:rPr lang="lv-LV" sz="7200" u="sng" dirty="0">
                <a:latin typeface="+mn-lt"/>
              </a:rPr>
              <a:t> Project </a:t>
            </a:r>
            <a:r>
              <a:rPr lang="lv-LV" sz="7200" u="sng" dirty="0" err="1">
                <a:latin typeface="+mn-lt"/>
              </a:rPr>
              <a:t>closure</a:t>
            </a:r>
            <a:r>
              <a:rPr lang="lv-LV" sz="7200" u="sng" dirty="0">
                <a:latin typeface="+mn-lt"/>
              </a:rPr>
              <a:t> </a:t>
            </a:r>
            <a:r>
              <a:rPr lang="lv-LV" sz="7200" u="sng" dirty="0" err="1">
                <a:latin typeface="+mn-lt"/>
              </a:rPr>
              <a:t>event</a:t>
            </a:r>
            <a:r>
              <a:rPr lang="lv-LV" sz="7200" u="sng" dirty="0">
                <a:latin typeface="+mn-lt"/>
              </a:rPr>
              <a:t> – </a:t>
            </a:r>
            <a:r>
              <a:rPr lang="lv-LV" sz="7200" u="sng" dirty="0" err="1">
                <a:latin typeface="+mn-lt"/>
              </a:rPr>
              <a:t>Trade</a:t>
            </a:r>
            <a:r>
              <a:rPr lang="lv-LV" sz="7200" u="sng" dirty="0">
                <a:latin typeface="+mn-lt"/>
              </a:rPr>
              <a:t> </a:t>
            </a:r>
            <a:r>
              <a:rPr lang="lv-LV" sz="7200" u="sng" dirty="0" err="1" smtClean="0">
                <a:latin typeface="+mn-lt"/>
              </a:rPr>
              <a:t>fair</a:t>
            </a:r>
            <a:r>
              <a:rPr lang="lv-LV" sz="7200" u="sng" dirty="0" smtClean="0">
                <a:latin typeface="+mn-lt"/>
              </a:rPr>
              <a:t> </a:t>
            </a:r>
            <a:r>
              <a:rPr lang="lv-LV" sz="7200" u="sng" dirty="0" err="1">
                <a:latin typeface="+mn-lt"/>
              </a:rPr>
              <a:t>material</a:t>
            </a:r>
            <a:r>
              <a:rPr lang="lv-LV" sz="7200" u="sng" dirty="0">
                <a:latin typeface="+mn-lt"/>
              </a:rPr>
              <a:t> “</a:t>
            </a:r>
            <a:r>
              <a:rPr lang="lv-LV" sz="7200" u="sng" dirty="0" err="1">
                <a:latin typeface="+mn-lt"/>
              </a:rPr>
              <a:t>Social</a:t>
            </a:r>
            <a:r>
              <a:rPr lang="lv-LV" sz="7200" u="sng" dirty="0">
                <a:latin typeface="+mn-lt"/>
              </a:rPr>
              <a:t> </a:t>
            </a:r>
            <a:r>
              <a:rPr lang="lv-LV" sz="7200" u="sng" dirty="0" err="1">
                <a:latin typeface="+mn-lt"/>
              </a:rPr>
              <a:t>and</a:t>
            </a:r>
            <a:r>
              <a:rPr lang="lv-LV" sz="7200" u="sng" dirty="0">
                <a:latin typeface="+mn-lt"/>
              </a:rPr>
              <a:t> </a:t>
            </a:r>
            <a:r>
              <a:rPr lang="lv-LV" sz="7200" u="sng" dirty="0" err="1">
                <a:latin typeface="+mn-lt"/>
              </a:rPr>
              <a:t>creativ</a:t>
            </a:r>
            <a:r>
              <a:rPr lang="lv-LV" sz="7200" dirty="0" err="1">
                <a:latin typeface="+mn-lt"/>
              </a:rPr>
              <a:t>e</a:t>
            </a:r>
            <a:r>
              <a:rPr lang="lv-LV" sz="7200" dirty="0" smtClean="0">
                <a:latin typeface="+mn-lt"/>
              </a:rPr>
              <a:t>”. </a:t>
            </a:r>
            <a:r>
              <a:rPr lang="lv-LV" sz="7200" dirty="0" err="1">
                <a:latin typeface="+mn-lt"/>
              </a:rPr>
              <a:t>The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trade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fair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will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be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organized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with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the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purpose</a:t>
            </a:r>
            <a:r>
              <a:rPr lang="lv-LV" sz="7200" dirty="0">
                <a:latin typeface="+mn-lt"/>
              </a:rPr>
              <a:t> to </a:t>
            </a:r>
            <a:r>
              <a:rPr lang="lv-LV" sz="7200" dirty="0" err="1">
                <a:latin typeface="+mn-lt"/>
              </a:rPr>
              <a:t>allow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creative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social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entrepreneurs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showcase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demonstrate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their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products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services</a:t>
            </a:r>
            <a:r>
              <a:rPr lang="lv-LV" sz="7200" dirty="0">
                <a:latin typeface="+mn-lt"/>
              </a:rPr>
              <a:t>, </a:t>
            </a:r>
            <a:r>
              <a:rPr lang="lv-LV" sz="7200" dirty="0" err="1">
                <a:latin typeface="+mn-lt"/>
              </a:rPr>
              <a:t>meet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potential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partners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customers</a:t>
            </a:r>
            <a:r>
              <a:rPr lang="lv-LV" sz="7200" dirty="0">
                <a:latin typeface="+mn-lt"/>
              </a:rPr>
              <a:t>, </a:t>
            </a:r>
            <a:r>
              <a:rPr lang="lv-LV" sz="7200" dirty="0" err="1">
                <a:latin typeface="+mn-lt"/>
              </a:rPr>
              <a:t>learn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about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others</a:t>
            </a:r>
            <a:r>
              <a:rPr lang="lv-LV" sz="7200" dirty="0">
                <a:latin typeface="+mn-lt"/>
              </a:rPr>
              <a:t>’ </a:t>
            </a:r>
            <a:r>
              <a:rPr lang="lv-LV" sz="7200" dirty="0" err="1">
                <a:latin typeface="+mn-lt"/>
              </a:rPr>
              <a:t>activities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in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the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field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discuss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recent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market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trends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and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opportunities</a:t>
            </a:r>
            <a:r>
              <a:rPr lang="lv-LV" sz="7200" dirty="0">
                <a:latin typeface="+mn-lt"/>
              </a:rPr>
              <a:t>. </a:t>
            </a:r>
            <a:r>
              <a:rPr lang="lv-LV" sz="7200" dirty="0" err="1">
                <a:latin typeface="+mn-lt"/>
              </a:rPr>
              <a:t>This</a:t>
            </a:r>
            <a:r>
              <a:rPr lang="lv-LV" sz="7200" dirty="0">
                <a:latin typeface="+mn-lt"/>
              </a:rPr>
              <a:t> 1 </a:t>
            </a:r>
            <a:r>
              <a:rPr lang="lv-LV" sz="7200" dirty="0" err="1">
                <a:latin typeface="+mn-lt"/>
              </a:rPr>
              <a:t>day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event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will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be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held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in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Latvia</a:t>
            </a:r>
            <a:endParaRPr lang="lv-LV" sz="7200" dirty="0">
              <a:latin typeface="+mn-lt"/>
            </a:endParaRPr>
          </a:p>
          <a:p>
            <a:pPr marL="0" indent="0" algn="just">
              <a:buNone/>
            </a:pPr>
            <a:endParaRPr lang="lv-LV" sz="7200" dirty="0">
              <a:latin typeface="+mn-lt"/>
            </a:endParaRPr>
          </a:p>
          <a:p>
            <a:pPr marL="0" indent="0">
              <a:buNone/>
            </a:pPr>
            <a:r>
              <a:rPr lang="lv-LV" sz="7200" u="sng" dirty="0" err="1" smtClean="0">
                <a:latin typeface="+mn-lt"/>
              </a:rPr>
              <a:t>Activity</a:t>
            </a:r>
            <a:r>
              <a:rPr lang="lv-LV" sz="7200" u="sng" dirty="0" smtClean="0">
                <a:latin typeface="+mn-lt"/>
              </a:rPr>
              <a:t> T2.4. </a:t>
            </a:r>
            <a:r>
              <a:rPr lang="lv-LV" sz="7200" u="sng" dirty="0" err="1" smtClean="0">
                <a:latin typeface="+mn-lt"/>
              </a:rPr>
              <a:t>General</a:t>
            </a:r>
            <a:r>
              <a:rPr lang="lv-LV" sz="7200" u="sng" dirty="0" smtClean="0">
                <a:latin typeface="+mn-lt"/>
              </a:rPr>
              <a:t> </a:t>
            </a:r>
            <a:r>
              <a:rPr lang="lv-LV" sz="7200" u="sng" dirty="0" err="1" smtClean="0">
                <a:latin typeface="+mn-lt"/>
              </a:rPr>
              <a:t>publicity</a:t>
            </a:r>
            <a:r>
              <a:rPr lang="lv-LV" sz="7200" u="sng" dirty="0" smtClean="0">
                <a:latin typeface="+mn-lt"/>
              </a:rPr>
              <a:t> </a:t>
            </a:r>
            <a:r>
              <a:rPr lang="lv-LV" sz="7200" u="sng" dirty="0" err="1" smtClean="0">
                <a:latin typeface="+mn-lt"/>
              </a:rPr>
              <a:t>and</a:t>
            </a:r>
            <a:r>
              <a:rPr lang="lv-LV" sz="7200" u="sng" dirty="0" smtClean="0">
                <a:latin typeface="+mn-lt"/>
              </a:rPr>
              <a:t> </a:t>
            </a:r>
            <a:r>
              <a:rPr lang="lv-LV" sz="7200" u="sng" dirty="0" err="1" smtClean="0">
                <a:latin typeface="+mn-lt"/>
              </a:rPr>
              <a:t>promotion</a:t>
            </a:r>
            <a:r>
              <a:rPr lang="lv-LV" sz="7200" u="sng" dirty="0" smtClean="0">
                <a:latin typeface="+mn-lt"/>
              </a:rPr>
              <a:t>.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This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particular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group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of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activities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will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also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provide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for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the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following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outputs</a:t>
            </a:r>
            <a:r>
              <a:rPr lang="lv-LV" sz="7200" dirty="0">
                <a:latin typeface="+mn-lt"/>
              </a:rPr>
              <a:t>: </a:t>
            </a:r>
            <a:r>
              <a:rPr lang="lv-LV" sz="7200" dirty="0" smtClean="0">
                <a:latin typeface="+mn-lt"/>
              </a:rPr>
              <a:t>a </a:t>
            </a:r>
            <a:r>
              <a:rPr lang="lv-LV" sz="7200" dirty="0" err="1">
                <a:latin typeface="+mn-lt"/>
              </a:rPr>
              <a:t>publicity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plan</a:t>
            </a:r>
            <a:r>
              <a:rPr lang="lv-LV" sz="7200" dirty="0">
                <a:latin typeface="+mn-lt"/>
              </a:rPr>
              <a:t>, </a:t>
            </a:r>
            <a:r>
              <a:rPr lang="lv-LV" sz="7200" dirty="0" smtClean="0">
                <a:latin typeface="+mn-lt"/>
              </a:rPr>
              <a:t>a </a:t>
            </a:r>
            <a:r>
              <a:rPr lang="lv-LV" sz="7200" dirty="0" err="1">
                <a:latin typeface="+mn-lt"/>
              </a:rPr>
              <a:t>project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logotype</a:t>
            </a:r>
            <a:r>
              <a:rPr lang="lv-LV" sz="7200" dirty="0">
                <a:latin typeface="+mn-lt"/>
              </a:rPr>
              <a:t>, </a:t>
            </a:r>
            <a:r>
              <a:rPr lang="lv-LV" sz="7200" dirty="0" err="1" smtClean="0">
                <a:latin typeface="+mn-lt"/>
              </a:rPr>
              <a:t>representation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materials</a:t>
            </a:r>
            <a:r>
              <a:rPr lang="lv-LV" sz="7200" dirty="0">
                <a:latin typeface="+mn-lt"/>
              </a:rPr>
              <a:t>, </a:t>
            </a:r>
            <a:r>
              <a:rPr lang="lv-LV" sz="7200" dirty="0" err="1">
                <a:latin typeface="+mn-lt"/>
              </a:rPr>
              <a:t>for</a:t>
            </a:r>
            <a:r>
              <a:rPr lang="lv-LV" sz="7200" dirty="0">
                <a:latin typeface="+mn-lt"/>
              </a:rPr>
              <a:t> instance, </a:t>
            </a:r>
            <a:r>
              <a:rPr lang="lv-LV" sz="7200" dirty="0" err="1">
                <a:latin typeface="+mn-lt"/>
              </a:rPr>
              <a:t>stationery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with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project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logotype</a:t>
            </a:r>
            <a:r>
              <a:rPr lang="lv-LV" sz="7200" dirty="0">
                <a:latin typeface="+mn-lt"/>
              </a:rPr>
              <a:t>, </a:t>
            </a:r>
            <a:r>
              <a:rPr lang="lv-LV" sz="7200" dirty="0" err="1">
                <a:latin typeface="+mn-lt"/>
              </a:rPr>
              <a:t>canvas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bags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with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project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logotype</a:t>
            </a:r>
            <a:r>
              <a:rPr lang="lv-LV" sz="7200" dirty="0">
                <a:latin typeface="+mn-lt"/>
              </a:rPr>
              <a:t>, </a:t>
            </a:r>
            <a:r>
              <a:rPr lang="lv-LV" sz="7200" dirty="0" err="1" smtClean="0">
                <a:latin typeface="+mn-lt"/>
              </a:rPr>
              <a:t>project</a:t>
            </a:r>
            <a:r>
              <a:rPr lang="lv-LV" sz="7200" dirty="0" smtClean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banner</a:t>
            </a:r>
            <a:r>
              <a:rPr lang="lv-LV" sz="7200" dirty="0">
                <a:latin typeface="+mn-lt"/>
              </a:rPr>
              <a:t>, </a:t>
            </a:r>
            <a:r>
              <a:rPr lang="lv-LV" sz="7200" dirty="0" err="1">
                <a:latin typeface="+mn-lt"/>
              </a:rPr>
              <a:t>press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releases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or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publications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in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>
                <a:latin typeface="+mn-lt"/>
              </a:rPr>
              <a:t>local</a:t>
            </a:r>
            <a:r>
              <a:rPr lang="lv-LV" sz="7200" dirty="0">
                <a:latin typeface="+mn-lt"/>
              </a:rPr>
              <a:t> </a:t>
            </a:r>
            <a:r>
              <a:rPr lang="lv-LV" sz="7200" dirty="0" err="1" smtClean="0">
                <a:latin typeface="+mn-lt"/>
              </a:rPr>
              <a:t>media</a:t>
            </a:r>
            <a:r>
              <a:rPr lang="lv-LV" sz="7200" dirty="0" smtClean="0">
                <a:latin typeface="+mn-lt"/>
              </a:rPr>
              <a:t>.</a:t>
            </a:r>
            <a:endParaRPr lang="lv-LV" sz="3600" dirty="0">
              <a:latin typeface="+mn-lt"/>
            </a:endParaRPr>
          </a:p>
          <a:p>
            <a:pPr marL="0" indent="0">
              <a:buNone/>
            </a:pPr>
            <a:endParaRPr lang="lv-LV" sz="3600" dirty="0" smtClean="0">
              <a:latin typeface="+mn-lt"/>
            </a:endParaRPr>
          </a:p>
        </p:txBody>
      </p:sp>
      <p:pic>
        <p:nvPicPr>
          <p:cNvPr id="6" name="Attēls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579127" y="6293485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22438514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pic>
        <p:nvPicPr>
          <p:cNvPr id="5" name="Attēls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579127" y="6165304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Satura vietturis 5"/>
          <p:cNvPicPr>
            <a:picLocks noGrp="1"/>
          </p:cNvPicPr>
          <p:nvPr>
            <p:ph sz="quarter" idx="3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6393"/>
          <a:stretch/>
        </p:blipFill>
        <p:spPr bwMode="auto">
          <a:xfrm>
            <a:off x="179512" y="2132856"/>
            <a:ext cx="8424936" cy="2016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395536" y="1124744"/>
            <a:ext cx="7992888" cy="4752528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marR="0" indent="-92075" algn="l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lv-LV" sz="180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kumimoji="0" lang="lv-LV" sz="18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kumimoji="0" lang="lv-LV" sz="18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Wingdings" pitchFamily="2" charset="2"/>
              <a:buChar char="v"/>
              <a:defRPr kumimoji="0" lang="lv-LV" sz="18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0" lang="lv-LV" sz="18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lv-LV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lv-LV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lv-LV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lv-LV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Aft>
                <a:spcPts val="0"/>
              </a:spcAft>
              <a:buFont typeface="Arial" pitchFamily="34" charset="0"/>
              <a:buNone/>
            </a:pPr>
            <a:r>
              <a:rPr lang="lv-LV" sz="2200" b="1" kern="0" dirty="0" smtClean="0">
                <a:latin typeface="+mn-lt"/>
              </a:rPr>
              <a:t>Project Schedule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xmlns="" val="60204350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33"/>
          </p:nvPr>
        </p:nvSpPr>
        <p:spPr>
          <a:xfrm>
            <a:off x="395536" y="764704"/>
            <a:ext cx="7992888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v-LV" sz="2200" b="1" dirty="0" smtClean="0">
                <a:latin typeface="+mn-lt"/>
              </a:rPr>
              <a:t>Project </a:t>
            </a:r>
            <a:r>
              <a:rPr lang="lv-LV" sz="2200" b="1" dirty="0" err="1" smtClean="0">
                <a:latin typeface="+mn-lt"/>
              </a:rPr>
              <a:t>Budget</a:t>
            </a:r>
            <a:r>
              <a:rPr lang="lv-LV" sz="2200" b="1" dirty="0" smtClean="0">
                <a:latin typeface="+mn-lt"/>
              </a:rPr>
              <a:t> – </a:t>
            </a:r>
            <a:r>
              <a:rPr lang="lv-LV" sz="2200" b="1" dirty="0" err="1" smtClean="0">
                <a:latin typeface="+mn-lt"/>
              </a:rPr>
              <a:t>Budget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Lines</a:t>
            </a:r>
            <a:endParaRPr lang="lv-LV" sz="2200" b="1" dirty="0" smtClean="0">
              <a:latin typeface="+mn-lt"/>
            </a:endParaRPr>
          </a:p>
          <a:p>
            <a:pPr>
              <a:buNone/>
            </a:pPr>
            <a:endParaRPr lang="lv-LV" sz="2200" b="1" dirty="0">
              <a:latin typeface="+mn-lt"/>
            </a:endParaRPr>
          </a:p>
          <a:p>
            <a:pPr marL="0" indent="0">
              <a:buNone/>
            </a:pPr>
            <a:r>
              <a:rPr lang="lv-LV" sz="2200" b="1" dirty="0" smtClean="0">
                <a:latin typeface="+mn-lt"/>
              </a:rPr>
              <a:t>BL1 – </a:t>
            </a:r>
            <a:r>
              <a:rPr lang="lv-LV" sz="2200" b="1" dirty="0" err="1" smtClean="0">
                <a:latin typeface="+mn-lt"/>
              </a:rPr>
              <a:t>Staff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Costs</a:t>
            </a:r>
            <a:r>
              <a:rPr lang="lv-LV" sz="2200" b="1" dirty="0" smtClean="0">
                <a:latin typeface="+mn-lt"/>
              </a:rPr>
              <a:t>. </a:t>
            </a:r>
            <a:r>
              <a:rPr lang="lv-LV" sz="2000" dirty="0" err="1">
                <a:latin typeface="+mn-lt"/>
              </a:rPr>
              <a:t>Expenditure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costs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staff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members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employed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by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smtClean="0">
                <a:latin typeface="+mn-lt"/>
              </a:rPr>
              <a:t>    </a:t>
            </a:r>
            <a:r>
              <a:rPr lang="lv-LV" sz="2000" dirty="0" err="1" smtClean="0">
                <a:latin typeface="+mn-lt"/>
              </a:rPr>
              <a:t>partner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organisation</a:t>
            </a:r>
            <a:r>
              <a:rPr lang="lv-LV" sz="2000" dirty="0">
                <a:latin typeface="+mn-lt"/>
              </a:rPr>
              <a:t>, </a:t>
            </a:r>
            <a:r>
              <a:rPr lang="lv-LV" sz="2000" dirty="0" err="1">
                <a:latin typeface="+mn-lt"/>
              </a:rPr>
              <a:t>who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are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formally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engaged</a:t>
            </a:r>
            <a:r>
              <a:rPr lang="lv-LV" sz="2000" dirty="0">
                <a:latin typeface="+mn-lt"/>
              </a:rPr>
              <a:t> to </a:t>
            </a:r>
            <a:r>
              <a:rPr lang="lv-LV" sz="2000" dirty="0" err="1">
                <a:latin typeface="+mn-lt"/>
              </a:rPr>
              <a:t>work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project</a:t>
            </a:r>
            <a:r>
              <a:rPr lang="lv-LV" sz="2000" dirty="0" smtClean="0">
                <a:latin typeface="+mn-lt"/>
              </a:rPr>
              <a:t>: </a:t>
            </a:r>
            <a:r>
              <a:rPr lang="lv-LV" sz="2000" dirty="0" err="1" smtClean="0">
                <a:latin typeface="+mn-lt"/>
              </a:rPr>
              <a:t>either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full-time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or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part-time.</a:t>
            </a:r>
            <a:endParaRPr lang="lv-LV" sz="2000" dirty="0">
              <a:latin typeface="+mn-lt"/>
            </a:endParaRPr>
          </a:p>
          <a:p>
            <a:pPr>
              <a:buNone/>
            </a:pPr>
            <a:r>
              <a:rPr lang="lv-LV" sz="2200" b="1" dirty="0" smtClean="0">
                <a:latin typeface="+mn-lt"/>
              </a:rPr>
              <a:t> BL2 – Office </a:t>
            </a:r>
            <a:r>
              <a:rPr lang="lv-LV" sz="2200" b="1" dirty="0" err="1" smtClean="0">
                <a:latin typeface="+mn-lt"/>
              </a:rPr>
              <a:t>and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Administrative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Expenditure</a:t>
            </a:r>
            <a:r>
              <a:rPr lang="lv-LV" sz="2200" b="1" dirty="0" smtClean="0">
                <a:latin typeface="+mn-lt"/>
              </a:rPr>
              <a:t>.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This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budget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line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includes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office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rent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and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supplies</a:t>
            </a:r>
            <a:r>
              <a:rPr lang="lv-LV" sz="2000" dirty="0" smtClean="0">
                <a:latin typeface="+mn-lt"/>
              </a:rPr>
              <a:t>, </a:t>
            </a:r>
            <a:r>
              <a:rPr lang="lv-LV" sz="2000" dirty="0" err="1" smtClean="0">
                <a:latin typeface="+mn-lt"/>
              </a:rPr>
              <a:t>communication</a:t>
            </a:r>
            <a:r>
              <a:rPr lang="lv-LV" sz="2000" dirty="0" smtClean="0">
                <a:latin typeface="+mn-lt"/>
              </a:rPr>
              <a:t>, </a:t>
            </a:r>
            <a:r>
              <a:rPr lang="lv-LV" sz="2000" dirty="0" err="1" smtClean="0">
                <a:latin typeface="+mn-lt"/>
              </a:rPr>
              <a:t>maintenance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of</a:t>
            </a:r>
            <a:r>
              <a:rPr lang="lv-LV" sz="2000" dirty="0" smtClean="0">
                <a:latin typeface="+mn-lt"/>
              </a:rPr>
              <a:t> IT </a:t>
            </a:r>
            <a:r>
              <a:rPr lang="lv-LV" sz="2000" dirty="0" err="1" smtClean="0">
                <a:latin typeface="+mn-lt"/>
              </a:rPr>
              <a:t>systems</a:t>
            </a:r>
            <a:r>
              <a:rPr lang="lv-LV" sz="2000" dirty="0" smtClean="0">
                <a:latin typeface="+mn-lt"/>
              </a:rPr>
              <a:t>, </a:t>
            </a:r>
            <a:r>
              <a:rPr lang="lv-LV" sz="2000" dirty="0" err="1" smtClean="0">
                <a:latin typeface="+mn-lt"/>
              </a:rPr>
              <a:t>utilities</a:t>
            </a:r>
            <a:r>
              <a:rPr lang="lv-LV" sz="2000" dirty="0" smtClean="0">
                <a:latin typeface="+mn-lt"/>
              </a:rPr>
              <a:t>, </a:t>
            </a:r>
            <a:r>
              <a:rPr lang="lv-LV" sz="2000" dirty="0" err="1" smtClean="0">
                <a:latin typeface="+mn-lt"/>
              </a:rPr>
              <a:t>etc</a:t>
            </a:r>
            <a:r>
              <a:rPr lang="lv-LV" sz="2000" dirty="0" smtClean="0">
                <a:latin typeface="+mn-lt"/>
              </a:rPr>
              <a:t>.</a:t>
            </a:r>
          </a:p>
          <a:p>
            <a:pPr>
              <a:buNone/>
            </a:pPr>
            <a:r>
              <a:rPr lang="lv-LV" sz="2200" b="1" dirty="0" smtClean="0">
                <a:latin typeface="+mn-lt"/>
              </a:rPr>
              <a:t>BL3 – </a:t>
            </a:r>
            <a:r>
              <a:rPr lang="lv-LV" sz="2200" b="1" dirty="0" err="1" smtClean="0">
                <a:latin typeface="+mn-lt"/>
              </a:rPr>
              <a:t>Travel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and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Accommodation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costs</a:t>
            </a:r>
            <a:r>
              <a:rPr lang="lv-LV" dirty="0" smtClean="0"/>
              <a:t>. </a:t>
            </a:r>
            <a:r>
              <a:rPr lang="lv-LV" dirty="0" err="1"/>
              <a:t>Travel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accommodation</a:t>
            </a:r>
            <a:r>
              <a:rPr lang="lv-LV" dirty="0"/>
              <a:t> </a:t>
            </a:r>
            <a:r>
              <a:rPr lang="lv-LV" dirty="0" err="1"/>
              <a:t>costs</a:t>
            </a:r>
            <a:r>
              <a:rPr lang="lv-LV" dirty="0"/>
              <a:t> </a:t>
            </a:r>
            <a:r>
              <a:rPr lang="lv-LV" dirty="0" err="1"/>
              <a:t>must</a:t>
            </a:r>
            <a:r>
              <a:rPr lang="lv-LV" dirty="0"/>
              <a:t> </a:t>
            </a:r>
            <a:r>
              <a:rPr lang="lv-LV" dirty="0" err="1"/>
              <a:t>clearly</a:t>
            </a:r>
            <a:r>
              <a:rPr lang="lv-LV" dirty="0"/>
              <a:t> </a:t>
            </a:r>
            <a:r>
              <a:rPr lang="lv-LV" dirty="0" err="1"/>
              <a:t>link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essential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effective</a:t>
            </a:r>
            <a:r>
              <a:rPr lang="lv-LV" dirty="0"/>
              <a:t> </a:t>
            </a:r>
            <a:r>
              <a:rPr lang="lv-LV" dirty="0" err="1"/>
              <a:t>delivery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costs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covered</a:t>
            </a:r>
            <a:r>
              <a:rPr lang="lv-LV" dirty="0"/>
              <a:t> </a:t>
            </a:r>
            <a:r>
              <a:rPr lang="lv-LV" dirty="0" err="1"/>
              <a:t>only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persons</a:t>
            </a:r>
            <a:r>
              <a:rPr lang="lv-LV" dirty="0"/>
              <a:t> </a:t>
            </a:r>
            <a:r>
              <a:rPr lang="lv-LV" dirty="0" err="1"/>
              <a:t>who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directly</a:t>
            </a:r>
            <a:r>
              <a:rPr lang="lv-LV" dirty="0"/>
              <a:t> </a:t>
            </a:r>
            <a:r>
              <a:rPr lang="lv-LV" dirty="0" err="1"/>
              <a:t>related</a:t>
            </a:r>
            <a:r>
              <a:rPr lang="lv-LV" dirty="0"/>
              <a:t> to </a:t>
            </a:r>
            <a:r>
              <a:rPr lang="lv-LV" dirty="0" err="1"/>
              <a:t>project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; </a:t>
            </a:r>
            <a:r>
              <a:rPr lang="lv-LV" dirty="0" err="1"/>
              <a:t>includes</a:t>
            </a:r>
            <a:r>
              <a:rPr lang="lv-LV" dirty="0"/>
              <a:t> </a:t>
            </a:r>
            <a:r>
              <a:rPr lang="lv-LV" dirty="0" err="1"/>
              <a:t>daily</a:t>
            </a:r>
            <a:r>
              <a:rPr lang="lv-LV" dirty="0"/>
              <a:t> </a:t>
            </a:r>
            <a:r>
              <a:rPr lang="lv-LV" dirty="0" err="1"/>
              <a:t>allowances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persons</a:t>
            </a:r>
            <a:r>
              <a:rPr lang="lv-LV" dirty="0"/>
              <a:t> </a:t>
            </a:r>
            <a:r>
              <a:rPr lang="lv-LV" dirty="0" err="1"/>
              <a:t>who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working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partner</a:t>
            </a:r>
            <a:r>
              <a:rPr lang="lv-LV" dirty="0"/>
              <a:t> </a:t>
            </a:r>
            <a:r>
              <a:rPr lang="lv-LV" dirty="0" err="1"/>
              <a:t>organisations</a:t>
            </a:r>
            <a:r>
              <a:rPr lang="lv-LV" dirty="0"/>
              <a:t> </a:t>
            </a:r>
            <a:r>
              <a:rPr lang="lv-LV" dirty="0" err="1"/>
              <a:t>based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employment</a:t>
            </a:r>
            <a:r>
              <a:rPr lang="lv-LV" dirty="0"/>
              <a:t> </a:t>
            </a:r>
            <a:r>
              <a:rPr lang="lv-LV" dirty="0" err="1"/>
              <a:t>contracts</a:t>
            </a:r>
            <a:r>
              <a:rPr lang="lv-LV" dirty="0"/>
              <a:t>.</a:t>
            </a:r>
          </a:p>
          <a:p>
            <a:pPr marL="0" indent="0">
              <a:buNone/>
            </a:pPr>
            <a:r>
              <a:rPr lang="lv-LV" sz="2200" b="1" dirty="0" smtClean="0">
                <a:latin typeface="+mn-lt"/>
              </a:rPr>
              <a:t>BL4 – </a:t>
            </a:r>
            <a:r>
              <a:rPr lang="lv-LV" sz="2200" b="1" dirty="0" err="1" smtClean="0">
                <a:latin typeface="+mn-lt"/>
              </a:rPr>
              <a:t>External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Expertise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and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Services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Costs</a:t>
            </a:r>
            <a:r>
              <a:rPr lang="lv-LV" dirty="0" smtClean="0"/>
              <a:t>. </a:t>
            </a:r>
            <a:r>
              <a:rPr lang="lv-LV" dirty="0" err="1" smtClean="0"/>
              <a:t>Expenditure</a:t>
            </a:r>
            <a:r>
              <a:rPr lang="lv-LV" dirty="0" smtClean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financing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external</a:t>
            </a:r>
            <a:r>
              <a:rPr lang="lv-LV" dirty="0"/>
              <a:t> </a:t>
            </a:r>
            <a:r>
              <a:rPr lang="lv-LV" dirty="0" err="1"/>
              <a:t>expertise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services</a:t>
            </a:r>
            <a:r>
              <a:rPr lang="lv-LV" dirty="0"/>
              <a:t> </a:t>
            </a:r>
            <a:r>
              <a:rPr lang="lv-LV" dirty="0" err="1"/>
              <a:t>provided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a </a:t>
            </a:r>
            <a:r>
              <a:rPr lang="lv-LV" dirty="0" err="1"/>
              <a:t>public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private</a:t>
            </a:r>
            <a:r>
              <a:rPr lang="lv-LV" dirty="0"/>
              <a:t> </a:t>
            </a:r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a </a:t>
            </a:r>
            <a:r>
              <a:rPr lang="lv-LV" dirty="0" err="1"/>
              <a:t>natural</a:t>
            </a:r>
            <a:r>
              <a:rPr lang="lv-LV" dirty="0"/>
              <a:t> </a:t>
            </a:r>
            <a:r>
              <a:rPr lang="lv-LV" dirty="0" err="1"/>
              <a:t>person</a:t>
            </a:r>
            <a:r>
              <a:rPr lang="lv-LV" dirty="0"/>
              <a:t> </a:t>
            </a:r>
            <a:r>
              <a:rPr lang="lv-LV" dirty="0" err="1"/>
              <a:t>outside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partner</a:t>
            </a:r>
            <a:r>
              <a:rPr lang="lv-LV" dirty="0"/>
              <a:t> </a:t>
            </a:r>
            <a:r>
              <a:rPr lang="lv-LV" dirty="0" err="1"/>
              <a:t>organisation</a:t>
            </a:r>
            <a:r>
              <a:rPr lang="lv-LV" dirty="0"/>
              <a:t>. </a:t>
            </a:r>
            <a:r>
              <a:rPr lang="lv-LV" dirty="0" err="1" smtClean="0"/>
              <a:t>All</a:t>
            </a:r>
            <a:r>
              <a:rPr lang="lv-LV" dirty="0" smtClean="0"/>
              <a:t> </a:t>
            </a:r>
            <a:r>
              <a:rPr lang="lv-LV" dirty="0" err="1"/>
              <a:t>types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costs</a:t>
            </a:r>
            <a:r>
              <a:rPr lang="lv-LV" dirty="0"/>
              <a:t> </a:t>
            </a:r>
            <a:r>
              <a:rPr lang="lv-LV" dirty="0" err="1"/>
              <a:t>related</a:t>
            </a:r>
            <a:r>
              <a:rPr lang="lv-LV" dirty="0"/>
              <a:t> to </a:t>
            </a:r>
            <a:r>
              <a:rPr lang="lv-LV" dirty="0" err="1"/>
              <a:t>external</a:t>
            </a:r>
            <a:r>
              <a:rPr lang="lv-LV" dirty="0"/>
              <a:t> </a:t>
            </a:r>
            <a:r>
              <a:rPr lang="lv-LV" dirty="0" err="1"/>
              <a:t>experts</a:t>
            </a:r>
            <a:r>
              <a:rPr lang="lv-LV" dirty="0"/>
              <a:t> (</a:t>
            </a:r>
            <a:r>
              <a:rPr lang="lv-LV" dirty="0" err="1"/>
              <a:t>e.g</a:t>
            </a:r>
            <a:r>
              <a:rPr lang="lv-LV" dirty="0"/>
              <a:t>. </a:t>
            </a:r>
            <a:r>
              <a:rPr lang="lv-LV" dirty="0" err="1"/>
              <a:t>travel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accommodation</a:t>
            </a:r>
            <a:r>
              <a:rPr lang="lv-LV" dirty="0"/>
              <a:t> </a:t>
            </a:r>
            <a:r>
              <a:rPr lang="lv-LV" dirty="0" err="1"/>
              <a:t>expenses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external</a:t>
            </a:r>
            <a:r>
              <a:rPr lang="lv-LV" dirty="0"/>
              <a:t> </a:t>
            </a:r>
            <a:r>
              <a:rPr lang="lv-LV" dirty="0" err="1"/>
              <a:t>experts</a:t>
            </a:r>
            <a:r>
              <a:rPr lang="lv-LV" dirty="0" smtClean="0"/>
              <a:t>) </a:t>
            </a:r>
            <a:r>
              <a:rPr lang="lv-LV" dirty="0" err="1" smtClean="0"/>
              <a:t>must</a:t>
            </a:r>
            <a:r>
              <a:rPr lang="lv-LV" dirty="0" smtClean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foreseen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service</a:t>
            </a:r>
            <a:r>
              <a:rPr lang="lv-LV" dirty="0"/>
              <a:t> </a:t>
            </a:r>
            <a:r>
              <a:rPr lang="lv-LV" dirty="0" err="1"/>
              <a:t>contract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recorded</a:t>
            </a:r>
            <a:r>
              <a:rPr lang="lv-LV" dirty="0"/>
              <a:t> </a:t>
            </a:r>
            <a:r>
              <a:rPr lang="lv-LV" dirty="0" err="1"/>
              <a:t>under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budget</a:t>
            </a:r>
            <a:r>
              <a:rPr lang="lv-LV" dirty="0"/>
              <a:t> </a:t>
            </a:r>
            <a:r>
              <a:rPr lang="lv-LV" dirty="0" err="1"/>
              <a:t>line</a:t>
            </a:r>
            <a:r>
              <a:rPr lang="lv-LV" dirty="0"/>
              <a:t>. </a:t>
            </a:r>
          </a:p>
          <a:p>
            <a:pPr>
              <a:buNone/>
            </a:pPr>
            <a:endParaRPr lang="lv-LV" dirty="0"/>
          </a:p>
        </p:txBody>
      </p:sp>
      <p:pic>
        <p:nvPicPr>
          <p:cNvPr id="6" name="Attēls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579127" y="6293485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28960231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>
          <a:xfrm>
            <a:off x="395536" y="908720"/>
            <a:ext cx="8136904" cy="5400600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endParaRPr lang="lv-LV" sz="2800" b="1" dirty="0" smtClean="0">
              <a:latin typeface="+mn-lt"/>
            </a:endParaRPr>
          </a:p>
          <a:p>
            <a:pPr marL="0" indent="0">
              <a:buNone/>
            </a:pPr>
            <a:r>
              <a:rPr lang="lv-LV" sz="2800" b="1" dirty="0" smtClean="0">
                <a:latin typeface="+mn-lt"/>
              </a:rPr>
              <a:t> </a:t>
            </a:r>
            <a:r>
              <a:rPr lang="lv-LV" sz="2800" b="1" dirty="0" err="1" smtClean="0">
                <a:latin typeface="+mn-lt"/>
              </a:rPr>
              <a:t>Programme</a:t>
            </a:r>
            <a:r>
              <a:rPr lang="lv-LV" sz="2800" b="1" dirty="0" smtClean="0">
                <a:latin typeface="+mn-lt"/>
              </a:rPr>
              <a:t>: </a:t>
            </a:r>
            <a:r>
              <a:rPr lang="lv-LV" sz="2800" dirty="0" err="1" smtClean="0">
                <a:latin typeface="+mn-lt"/>
              </a:rPr>
              <a:t>Interreg</a:t>
            </a:r>
            <a:r>
              <a:rPr lang="lv-LV" sz="2800" dirty="0" smtClean="0">
                <a:latin typeface="+mn-lt"/>
              </a:rPr>
              <a:t> V-A </a:t>
            </a:r>
            <a:r>
              <a:rPr lang="lv-LV" sz="2800" dirty="0" err="1" smtClean="0">
                <a:latin typeface="+mn-lt"/>
              </a:rPr>
              <a:t>Estonia-Latvia</a:t>
            </a:r>
            <a:r>
              <a:rPr lang="lv-LV" sz="2800" dirty="0" smtClean="0">
                <a:latin typeface="+mn-lt"/>
              </a:rPr>
              <a:t> </a:t>
            </a:r>
            <a:r>
              <a:rPr lang="lv-LV" sz="2800" dirty="0" err="1" smtClean="0">
                <a:latin typeface="+mn-lt"/>
              </a:rPr>
              <a:t>Programme</a:t>
            </a:r>
            <a:r>
              <a:rPr lang="lv-LV" sz="2800" dirty="0" smtClean="0">
                <a:latin typeface="+mn-lt"/>
              </a:rPr>
              <a:t> 2014-2020.</a:t>
            </a:r>
          </a:p>
          <a:p>
            <a:pPr>
              <a:buNone/>
            </a:pPr>
            <a:r>
              <a:rPr lang="lv-LV" sz="2800" dirty="0" smtClean="0">
                <a:latin typeface="+mn-lt"/>
              </a:rPr>
              <a:t>  </a:t>
            </a:r>
          </a:p>
          <a:p>
            <a:pPr>
              <a:buNone/>
            </a:pPr>
            <a:r>
              <a:rPr lang="lv-LV" sz="2800" b="1" dirty="0" smtClean="0">
                <a:latin typeface="+mn-lt"/>
              </a:rPr>
              <a:t> </a:t>
            </a:r>
            <a:r>
              <a:rPr lang="lv-LV" sz="2800" b="1" dirty="0" err="1" smtClean="0">
                <a:latin typeface="+mn-lt"/>
              </a:rPr>
              <a:t>Programme</a:t>
            </a:r>
            <a:r>
              <a:rPr lang="lv-LV" sz="2800" b="1" dirty="0" smtClean="0">
                <a:latin typeface="+mn-lt"/>
              </a:rPr>
              <a:t> </a:t>
            </a:r>
            <a:r>
              <a:rPr lang="lv-LV" sz="2800" b="1" dirty="0" err="1" smtClean="0">
                <a:latin typeface="+mn-lt"/>
              </a:rPr>
              <a:t>priority</a:t>
            </a:r>
            <a:r>
              <a:rPr lang="lv-LV" sz="2800" b="1" dirty="0" smtClean="0">
                <a:latin typeface="+mn-lt"/>
              </a:rPr>
              <a:t>: </a:t>
            </a:r>
            <a:r>
              <a:rPr lang="lv-LV" sz="2800" dirty="0" smtClean="0">
                <a:latin typeface="+mn-lt"/>
              </a:rPr>
              <a:t>P1 - </a:t>
            </a:r>
            <a:r>
              <a:rPr lang="en-US" sz="2900" dirty="0" smtClean="0">
                <a:latin typeface="+mn-lt"/>
              </a:rPr>
              <a:t>active and attractive business environment;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Specific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Objective</a:t>
            </a:r>
            <a:r>
              <a:rPr lang="lv-LV" sz="2900" dirty="0" smtClean="0">
                <a:latin typeface="+mn-lt"/>
              </a:rPr>
              <a:t> 1.1.: </a:t>
            </a:r>
            <a:r>
              <a:rPr lang="lv-LV" sz="2900" dirty="0" err="1" smtClean="0">
                <a:latin typeface="+mn-lt"/>
              </a:rPr>
              <a:t>Increased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Entrepreneurial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Cross-border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co-operation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in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the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Programme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Area</a:t>
            </a:r>
            <a:r>
              <a:rPr lang="lv-LV" sz="29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lv-LV" sz="2800" b="1" dirty="0" smtClean="0">
              <a:latin typeface="+mn-lt"/>
            </a:endParaRPr>
          </a:p>
          <a:p>
            <a:pPr marL="0" indent="0">
              <a:buNone/>
            </a:pPr>
            <a:r>
              <a:rPr lang="lv-LV" sz="2800" b="1" dirty="0" err="1" smtClean="0">
                <a:latin typeface="+mn-lt"/>
              </a:rPr>
              <a:t>Current</a:t>
            </a:r>
            <a:r>
              <a:rPr lang="lv-LV" sz="2800" b="1" dirty="0" smtClean="0">
                <a:latin typeface="+mn-lt"/>
              </a:rPr>
              <a:t> Status: </a:t>
            </a:r>
            <a:r>
              <a:rPr lang="lv-LV" sz="2900" dirty="0" smtClean="0">
                <a:latin typeface="+mn-lt"/>
              </a:rPr>
              <a:t>Project </a:t>
            </a:r>
            <a:r>
              <a:rPr lang="lv-LV" sz="2900" dirty="0" err="1" smtClean="0">
                <a:latin typeface="+mn-lt"/>
              </a:rPr>
              <a:t>approved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by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the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Managing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Authority</a:t>
            </a:r>
            <a:r>
              <a:rPr lang="lv-LV" sz="2900" dirty="0" smtClean="0">
                <a:latin typeface="+mn-lt"/>
              </a:rPr>
              <a:t>, </a:t>
            </a:r>
            <a:r>
              <a:rPr lang="lv-LV" sz="2900" dirty="0" err="1" smtClean="0">
                <a:latin typeface="+mn-lt"/>
              </a:rPr>
              <a:t>Parthers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have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signed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the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Partnership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Agreement</a:t>
            </a:r>
            <a:r>
              <a:rPr lang="lv-LV" sz="2900" dirty="0" smtClean="0">
                <a:latin typeface="+mn-lt"/>
              </a:rPr>
              <a:t>, Project </a:t>
            </a:r>
            <a:r>
              <a:rPr lang="lv-LV" sz="2900" dirty="0" err="1" smtClean="0">
                <a:latin typeface="+mn-lt"/>
              </a:rPr>
              <a:t>Subsidy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Agreement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expected</a:t>
            </a:r>
            <a:r>
              <a:rPr lang="lv-LV" sz="2900" dirty="0" smtClean="0">
                <a:latin typeface="+mn-lt"/>
              </a:rPr>
              <a:t> to </a:t>
            </a:r>
            <a:r>
              <a:rPr lang="lv-LV" sz="2900" dirty="0" err="1" smtClean="0">
                <a:latin typeface="+mn-lt"/>
              </a:rPr>
              <a:t>be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signed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by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the</a:t>
            </a:r>
            <a:r>
              <a:rPr lang="lv-LV" sz="2900" dirty="0" smtClean="0">
                <a:latin typeface="+mn-lt"/>
              </a:rPr>
              <a:t> MA </a:t>
            </a:r>
            <a:r>
              <a:rPr lang="lv-LV" sz="2900" dirty="0" err="1" smtClean="0">
                <a:latin typeface="+mn-lt"/>
              </a:rPr>
              <a:t>in</a:t>
            </a:r>
            <a:r>
              <a:rPr lang="lv-LV" sz="2900" dirty="0" smtClean="0">
                <a:latin typeface="+mn-lt"/>
              </a:rPr>
              <a:t> </a:t>
            </a:r>
            <a:r>
              <a:rPr lang="lv-LV" sz="2900" dirty="0" err="1" smtClean="0">
                <a:latin typeface="+mn-lt"/>
              </a:rPr>
              <a:t>June</a:t>
            </a:r>
            <a:r>
              <a:rPr lang="lv-LV" sz="2900" dirty="0" smtClean="0"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lv-LV" sz="2800" dirty="0" smtClean="0">
                <a:latin typeface="+mn-lt"/>
              </a:rPr>
              <a:t> </a:t>
            </a:r>
            <a:endParaRPr lang="lv-LV" sz="2800" dirty="0">
              <a:latin typeface="+mn-lt"/>
            </a:endParaRPr>
          </a:p>
          <a:p>
            <a:pPr marL="0" indent="0">
              <a:buNone/>
            </a:pPr>
            <a:r>
              <a:rPr lang="lv-LV" sz="2800" b="1" dirty="0" smtClean="0">
                <a:latin typeface="+mn-lt"/>
              </a:rPr>
              <a:t>Project </a:t>
            </a:r>
            <a:r>
              <a:rPr lang="lv-LV" sz="2800" b="1" dirty="0" err="1" smtClean="0">
                <a:latin typeface="+mn-lt"/>
              </a:rPr>
              <a:t>Start</a:t>
            </a:r>
            <a:r>
              <a:rPr lang="lv-LV" sz="2800" b="1" dirty="0" smtClean="0">
                <a:latin typeface="+mn-lt"/>
              </a:rPr>
              <a:t> </a:t>
            </a:r>
            <a:r>
              <a:rPr lang="lv-LV" sz="2800" b="1" dirty="0" err="1" smtClean="0">
                <a:latin typeface="+mn-lt"/>
              </a:rPr>
              <a:t>Date</a:t>
            </a:r>
            <a:r>
              <a:rPr lang="lv-LV" sz="2800" dirty="0" smtClean="0">
                <a:latin typeface="+mn-lt"/>
              </a:rPr>
              <a:t>: 1 </a:t>
            </a:r>
            <a:r>
              <a:rPr lang="lv-LV" sz="2800" dirty="0" err="1" smtClean="0">
                <a:latin typeface="+mn-lt"/>
              </a:rPr>
              <a:t>June</a:t>
            </a:r>
            <a:r>
              <a:rPr lang="lv-LV" sz="2800" dirty="0" smtClean="0">
                <a:latin typeface="+mn-lt"/>
              </a:rPr>
              <a:t>, 2017</a:t>
            </a:r>
            <a:endParaRPr lang="lv-LV" sz="2800" dirty="0">
              <a:latin typeface="+mn-lt"/>
            </a:endParaRPr>
          </a:p>
          <a:p>
            <a:pPr marL="0" indent="0">
              <a:buNone/>
            </a:pPr>
            <a:endParaRPr lang="lv-LV" sz="2800" dirty="0">
              <a:latin typeface="+mn-lt"/>
            </a:endParaRPr>
          </a:p>
          <a:p>
            <a:pPr marL="0" indent="0">
              <a:buNone/>
            </a:pPr>
            <a:r>
              <a:rPr lang="lv-LV" sz="2800" b="1" dirty="0" err="1" smtClean="0">
                <a:latin typeface="+mn-lt"/>
              </a:rPr>
              <a:t>Total</a:t>
            </a:r>
            <a:r>
              <a:rPr lang="lv-LV" sz="2800" b="1" dirty="0" smtClean="0">
                <a:latin typeface="+mn-lt"/>
              </a:rPr>
              <a:t> Project </a:t>
            </a:r>
            <a:r>
              <a:rPr lang="lv-LV" sz="2800" b="1" dirty="0" err="1" smtClean="0">
                <a:latin typeface="+mn-lt"/>
              </a:rPr>
              <a:t>Budget</a:t>
            </a:r>
            <a:r>
              <a:rPr lang="lv-LV" sz="2800" b="1" dirty="0" smtClean="0">
                <a:latin typeface="+mn-lt"/>
              </a:rPr>
              <a:t>: </a:t>
            </a:r>
            <a:r>
              <a:rPr lang="lv-LV" sz="2800" dirty="0">
                <a:latin typeface="+mn-lt"/>
              </a:rPr>
              <a:t>EUR </a:t>
            </a:r>
            <a:r>
              <a:rPr lang="lv-LV" sz="2800" dirty="0" smtClean="0">
                <a:latin typeface="+mn-lt"/>
              </a:rPr>
              <a:t>171,554.50 (</a:t>
            </a:r>
            <a:r>
              <a:rPr lang="lv-LV" sz="2800" dirty="0" err="1" smtClean="0">
                <a:latin typeface="+mn-lt"/>
              </a:rPr>
              <a:t>including</a:t>
            </a:r>
            <a:r>
              <a:rPr lang="lv-LV" sz="2800" dirty="0" smtClean="0">
                <a:latin typeface="+mn-lt"/>
              </a:rPr>
              <a:t> </a:t>
            </a:r>
            <a:r>
              <a:rPr lang="lv-LV" sz="2800" dirty="0" err="1" smtClean="0">
                <a:latin typeface="+mn-lt"/>
              </a:rPr>
              <a:t>Programme</a:t>
            </a:r>
            <a:r>
              <a:rPr lang="lv-LV" sz="2800" dirty="0" smtClean="0">
                <a:latin typeface="+mn-lt"/>
              </a:rPr>
              <a:t> </a:t>
            </a:r>
            <a:r>
              <a:rPr lang="lv-LV" sz="2800" dirty="0" err="1" smtClean="0">
                <a:latin typeface="+mn-lt"/>
              </a:rPr>
              <a:t>Co-financing</a:t>
            </a:r>
            <a:r>
              <a:rPr lang="lv-LV" sz="2800" dirty="0" smtClean="0">
                <a:latin typeface="+mn-lt"/>
              </a:rPr>
              <a:t> </a:t>
            </a:r>
            <a:r>
              <a:rPr lang="lv-LV" sz="2800" dirty="0" err="1" smtClean="0">
                <a:latin typeface="+mn-lt"/>
              </a:rPr>
              <a:t>from</a:t>
            </a:r>
            <a:r>
              <a:rPr lang="lv-LV" sz="2800" dirty="0" smtClean="0">
                <a:latin typeface="+mn-lt"/>
              </a:rPr>
              <a:t> ERDF  - EUR 145,821.32)</a:t>
            </a:r>
          </a:p>
          <a:p>
            <a:pPr marL="0" indent="0">
              <a:buNone/>
            </a:pPr>
            <a:endParaRPr lang="lv-LV" sz="2800" dirty="0">
              <a:latin typeface="+mn-lt"/>
            </a:endParaRPr>
          </a:p>
          <a:p>
            <a:pPr marL="0" indent="0">
              <a:buNone/>
            </a:pPr>
            <a:endParaRPr lang="lv-LV" sz="2800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7992888" cy="692696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en-US" sz="1400" dirty="0">
              <a:latin typeface="+mj-lt"/>
            </a:endParaRPr>
          </a:p>
        </p:txBody>
      </p:sp>
      <p:pic>
        <p:nvPicPr>
          <p:cNvPr id="4" name="Attēls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923928" y="6165304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23943234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33"/>
          </p:nvPr>
        </p:nvSpPr>
        <p:spPr>
          <a:xfrm>
            <a:off x="395536" y="836712"/>
            <a:ext cx="7992888" cy="4752528"/>
          </a:xfrm>
        </p:spPr>
        <p:txBody>
          <a:bodyPr/>
          <a:lstStyle/>
          <a:p>
            <a:pPr>
              <a:buNone/>
            </a:pPr>
            <a:r>
              <a:rPr lang="lv-LV" sz="2200" b="1" dirty="0" smtClean="0">
                <a:latin typeface="+mn-lt"/>
              </a:rPr>
              <a:t> Project </a:t>
            </a:r>
            <a:r>
              <a:rPr lang="lv-LV" sz="2200" b="1" dirty="0" err="1" smtClean="0">
                <a:latin typeface="+mn-lt"/>
              </a:rPr>
              <a:t>Budget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by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Budget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Line</a:t>
            </a:r>
            <a:endParaRPr lang="lv-LV" sz="2200" b="1" dirty="0" smtClean="0">
              <a:latin typeface="+mn-lt"/>
            </a:endParaRPr>
          </a:p>
          <a:p>
            <a:pPr>
              <a:buNone/>
            </a:pPr>
            <a:r>
              <a:rPr lang="lv-LV" dirty="0" smtClean="0"/>
              <a:t>  </a:t>
            </a:r>
            <a:endParaRPr lang="lv-LV" dirty="0"/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5000269"/>
              </p:ext>
            </p:extLst>
          </p:nvPr>
        </p:nvGraphicFramePr>
        <p:xfrm>
          <a:off x="467544" y="1700808"/>
          <a:ext cx="7920882" cy="370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648071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Partner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Staff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Costs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Office </a:t>
                      </a:r>
                      <a:r>
                        <a:rPr lang="lv-LV" dirty="0" err="1" smtClean="0"/>
                        <a:t>and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Administrat</a:t>
                      </a:r>
                      <a:r>
                        <a:rPr lang="lv-LV" dirty="0" smtClean="0"/>
                        <a:t>.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Travel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and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Accommod</a:t>
                      </a:r>
                      <a:r>
                        <a:rPr lang="lv-LV" dirty="0" smtClean="0"/>
                        <a:t>.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External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Services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Total</a:t>
                      </a:r>
                      <a:r>
                        <a:rPr lang="lv-LV" dirty="0" smtClean="0"/>
                        <a:t> (EUR)</a:t>
                      </a:r>
                      <a:endParaRPr lang="lv-LV" dirty="0"/>
                    </a:p>
                  </a:txBody>
                  <a:tcPr/>
                </a:tc>
              </a:tr>
              <a:tr h="374266">
                <a:tc>
                  <a:txBody>
                    <a:bodyPr/>
                    <a:lstStyle/>
                    <a:p>
                      <a:r>
                        <a:rPr lang="lv-LV" dirty="0" smtClean="0"/>
                        <a:t>RPR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37,686.00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5,652.90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5,430.00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46,943.10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95,712.00</a:t>
                      </a:r>
                      <a:endParaRPr lang="lv-LV" dirty="0"/>
                    </a:p>
                  </a:txBody>
                  <a:tcPr/>
                </a:tc>
              </a:tr>
              <a:tr h="374266">
                <a:tc>
                  <a:txBody>
                    <a:bodyPr/>
                    <a:lstStyle/>
                    <a:p>
                      <a:r>
                        <a:rPr lang="lv-LV" dirty="0" smtClean="0"/>
                        <a:t>JUC / NEC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16,050.00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300.00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16,350.00</a:t>
                      </a:r>
                      <a:endParaRPr lang="lv-LV" dirty="0"/>
                    </a:p>
                  </a:txBody>
                  <a:tcPr/>
                </a:tc>
              </a:tr>
              <a:tr h="374266">
                <a:tc>
                  <a:txBody>
                    <a:bodyPr/>
                    <a:lstStyle/>
                    <a:p>
                      <a:r>
                        <a:rPr lang="lv-LV" dirty="0" smtClean="0"/>
                        <a:t>TU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21,050.00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3,157.50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8,300.00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10,560.00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43,067.50</a:t>
                      </a:r>
                      <a:endParaRPr lang="lv-LV" dirty="0"/>
                    </a:p>
                  </a:txBody>
                  <a:tcPr/>
                </a:tc>
              </a:tr>
              <a:tr h="374266">
                <a:tc>
                  <a:txBody>
                    <a:bodyPr/>
                    <a:lstStyle/>
                    <a:p>
                      <a:r>
                        <a:rPr lang="lv-LV" dirty="0" smtClean="0"/>
                        <a:t>LMK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15,825.00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600.00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16,425.00</a:t>
                      </a:r>
                      <a:endParaRPr lang="lv-LV" dirty="0"/>
                    </a:p>
                  </a:txBody>
                  <a:tcPr/>
                </a:tc>
              </a:tr>
              <a:tr h="374266">
                <a:tc>
                  <a:txBody>
                    <a:bodyPr/>
                    <a:lstStyle/>
                    <a:p>
                      <a:r>
                        <a:rPr lang="lv-LV" dirty="0" smtClean="0"/>
                        <a:t>TOTAL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90,611.00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8,810.40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14,630.00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57,503.10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171,554.50</a:t>
                      </a:r>
                      <a:endParaRPr lang="lv-LV" dirty="0"/>
                    </a:p>
                  </a:txBody>
                  <a:tcPr/>
                </a:tc>
              </a:tr>
              <a:tr h="92285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Percentage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52.81 %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5.13 %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8.52 %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33.51 %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100.00 %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2565518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/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lv-LV" b="1" dirty="0" smtClean="0"/>
              <a:t>Ilgvars Francis</a:t>
            </a:r>
          </a:p>
          <a:p>
            <a:pPr marL="457200" lvl="1" indent="0" algn="ctr">
              <a:buNone/>
            </a:pPr>
            <a:r>
              <a:rPr lang="lv-LV" b="1" dirty="0" smtClean="0"/>
              <a:t>Project </a:t>
            </a:r>
            <a:r>
              <a:rPr lang="lv-LV" b="1" dirty="0" err="1" smtClean="0"/>
              <a:t>Co-Ordinator</a:t>
            </a:r>
            <a:r>
              <a:rPr lang="lv-LV" b="1" dirty="0" smtClean="0"/>
              <a:t> </a:t>
            </a:r>
            <a:r>
              <a:rPr lang="lv-LV" b="1" dirty="0" err="1" smtClean="0"/>
              <a:t>at</a:t>
            </a:r>
            <a:r>
              <a:rPr lang="lv-LV" b="1" dirty="0" smtClean="0"/>
              <a:t> </a:t>
            </a:r>
            <a:r>
              <a:rPr lang="lv-LV" b="1" dirty="0" err="1" smtClean="0"/>
              <a:t>Riga</a:t>
            </a:r>
            <a:r>
              <a:rPr lang="lv-LV" b="1" dirty="0" smtClean="0"/>
              <a:t> </a:t>
            </a:r>
            <a:r>
              <a:rPr lang="lv-LV" b="1" dirty="0" err="1" smtClean="0"/>
              <a:t>Planning</a:t>
            </a:r>
            <a:r>
              <a:rPr lang="lv-LV" b="1" dirty="0" smtClean="0"/>
              <a:t> </a:t>
            </a:r>
            <a:r>
              <a:rPr lang="lv-LV" b="1" dirty="0" err="1" smtClean="0"/>
              <a:t>Region</a:t>
            </a:r>
            <a:endParaRPr lang="lv-LV" b="1" dirty="0" smtClean="0"/>
          </a:p>
          <a:p>
            <a:pPr marL="457200" lvl="1" indent="0" algn="ctr">
              <a:buNone/>
            </a:pPr>
            <a:r>
              <a:rPr lang="en-US" b="1" dirty="0" smtClean="0"/>
              <a:t>T</a:t>
            </a:r>
            <a:r>
              <a:rPr lang="lv-LV" b="1" dirty="0" err="1" smtClean="0"/>
              <a:t>ālr</a:t>
            </a:r>
            <a:r>
              <a:rPr lang="lv-LV" b="1" dirty="0" smtClean="0"/>
              <a:t>. +371 29229690; e-</a:t>
            </a:r>
            <a:r>
              <a:rPr lang="lv-LV" b="1" dirty="0" err="1" smtClean="0"/>
              <a:t>mail</a:t>
            </a:r>
            <a:r>
              <a:rPr lang="lv-LV" b="1" dirty="0" smtClean="0"/>
              <a:t>: </a:t>
            </a:r>
            <a:r>
              <a:rPr lang="lv-LV" b="1" dirty="0" err="1" smtClean="0"/>
              <a:t>ilgvars.francis@rpr.gov.lv</a:t>
            </a:r>
            <a:endParaRPr lang="lv-LV" b="1" dirty="0" smtClean="0"/>
          </a:p>
          <a:p>
            <a:pPr marL="457200" lvl="1" indent="0" algn="ctr">
              <a:buNone/>
            </a:pPr>
            <a:r>
              <a:rPr lang="lv-LV" b="1" dirty="0" smtClean="0"/>
              <a:t>www.rpr.gov.lv</a:t>
            </a:r>
          </a:p>
        </p:txBody>
      </p:sp>
      <p:pic>
        <p:nvPicPr>
          <p:cNvPr id="4" name="Attēls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579127" y="6093296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395536" y="116632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lv-LV" sz="2800" b="1" cap="small" spc="0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US" sz="1400" kern="0" smtClean="0"/>
              <a:t>Boosting Cross Border Entrepreneurial Activity in Social and Creative Industries Sector (</a:t>
            </a:r>
            <a:r>
              <a:rPr lang="en-US" sz="1400" i="1" kern="0" smtClean="0"/>
              <a:t>Social&amp;Creative</a:t>
            </a:r>
            <a:r>
              <a:rPr lang="en-US" sz="1400" kern="0" smtClean="0"/>
              <a:t>)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xmlns="" val="3389778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>
          <a:xfrm>
            <a:off x="395536" y="764704"/>
            <a:ext cx="7992888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lv-LV" sz="2400" b="1" dirty="0" smtClean="0"/>
              <a:t>Project </a:t>
            </a:r>
            <a:r>
              <a:rPr lang="lv-LV" sz="2400" b="1" dirty="0" err="1" smtClean="0"/>
              <a:t>Background</a:t>
            </a:r>
            <a:endParaRPr lang="lv-LV" sz="2400" b="1" dirty="0" smtClean="0"/>
          </a:p>
          <a:p>
            <a:pPr>
              <a:buNone/>
            </a:pPr>
            <a:endParaRPr lang="lv-LV" b="1" dirty="0" smtClean="0"/>
          </a:p>
          <a:p>
            <a:pPr>
              <a:buNone/>
            </a:pP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main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idea</a:t>
            </a:r>
            <a:r>
              <a:rPr lang="lv-LV" sz="2400" dirty="0" smtClean="0">
                <a:latin typeface="+mn-lt"/>
              </a:rPr>
              <a:t>,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rationale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also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value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of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project</a:t>
            </a:r>
            <a:r>
              <a:rPr lang="lv-LV" sz="2400" dirty="0" smtClean="0">
                <a:latin typeface="+mn-lt"/>
              </a:rPr>
              <a:t> lies </a:t>
            </a:r>
            <a:r>
              <a:rPr lang="lv-LV" sz="2400" dirty="0" err="1" smtClean="0">
                <a:latin typeface="+mn-lt"/>
              </a:rPr>
              <a:t>within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concept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that</a:t>
            </a:r>
            <a:r>
              <a:rPr lang="lv-LV" sz="2400" dirty="0" smtClean="0">
                <a:latin typeface="+mn-lt"/>
              </a:rPr>
              <a:t> attempts to </a:t>
            </a:r>
            <a:r>
              <a:rPr lang="lv-LV" sz="2400" dirty="0" err="1" smtClean="0">
                <a:latin typeface="+mn-lt"/>
              </a:rPr>
              <a:t>contribute</a:t>
            </a:r>
            <a:r>
              <a:rPr lang="lv-LV" sz="2400" dirty="0" smtClean="0">
                <a:latin typeface="+mn-lt"/>
              </a:rPr>
              <a:t> to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development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of</a:t>
            </a:r>
            <a:r>
              <a:rPr lang="lv-LV" sz="2400" dirty="0" smtClean="0">
                <a:latin typeface="+mn-lt"/>
              </a:rPr>
              <a:t> ”</a:t>
            </a:r>
            <a:r>
              <a:rPr lang="lv-LV" sz="2400" dirty="0" err="1" smtClean="0">
                <a:latin typeface="+mn-lt"/>
              </a:rPr>
              <a:t>cooperation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friendly</a:t>
            </a:r>
            <a:r>
              <a:rPr lang="lv-LV" sz="2400" dirty="0" smtClean="0">
                <a:latin typeface="+mn-lt"/>
              </a:rPr>
              <a:t>” </a:t>
            </a:r>
            <a:r>
              <a:rPr lang="lv-LV" sz="2400" dirty="0" err="1" smtClean="0">
                <a:latin typeface="+mn-lt"/>
              </a:rPr>
              <a:t>cross-border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environment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by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raising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levels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of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awareness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contact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potential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of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entrepreneurs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idea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owners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social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creative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business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sectors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Estonia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Latvia</a:t>
            </a:r>
            <a:r>
              <a:rPr lang="lv-LV" sz="2400" dirty="0" smtClean="0">
                <a:latin typeface="+mn-lt"/>
              </a:rPr>
              <a:t>.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partneship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was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developed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by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bearing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mind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that</a:t>
            </a:r>
            <a:r>
              <a:rPr lang="lv-LV" sz="2400" dirty="0" smtClean="0">
                <a:latin typeface="+mn-lt"/>
              </a:rPr>
              <a:t> a </a:t>
            </a:r>
            <a:r>
              <a:rPr lang="lv-LV" sz="2400" dirty="0" err="1" smtClean="0">
                <a:latin typeface="+mn-lt"/>
              </a:rPr>
              <a:t>blend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of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knowledge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expertise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respective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fields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was</a:t>
            </a:r>
            <a:r>
              <a:rPr lang="lv-LV" sz="2400" dirty="0" smtClean="0">
                <a:latin typeface="+mn-lt"/>
              </a:rPr>
              <a:t> a </a:t>
            </a:r>
            <a:r>
              <a:rPr lang="lv-LV" sz="2400" dirty="0" err="1" smtClean="0">
                <a:latin typeface="+mn-lt"/>
              </a:rPr>
              <a:t>prerequisite</a:t>
            </a:r>
            <a:r>
              <a:rPr lang="lv-LV" sz="2400" dirty="0" smtClean="0">
                <a:latin typeface="+mn-lt"/>
              </a:rPr>
              <a:t>.</a:t>
            </a:r>
          </a:p>
          <a:p>
            <a:pPr>
              <a:buNone/>
            </a:pPr>
            <a:endParaRPr lang="lv-LV" sz="2400" dirty="0" smtClean="0">
              <a:latin typeface="+mn-lt"/>
            </a:endParaRPr>
          </a:p>
          <a:p>
            <a:pPr>
              <a:buNone/>
            </a:pPr>
            <a:r>
              <a:rPr lang="lv-LV" sz="2400" dirty="0" smtClean="0">
                <a:latin typeface="+mn-lt"/>
              </a:rPr>
              <a:t>  </a:t>
            </a:r>
            <a:r>
              <a:rPr lang="lv-LV" sz="2400" dirty="0" err="1" smtClean="0">
                <a:latin typeface="+mn-lt"/>
              </a:rPr>
              <a:t>Therefore</a:t>
            </a:r>
            <a:r>
              <a:rPr lang="lv-LV" sz="2400" dirty="0" smtClean="0">
                <a:latin typeface="+mn-lt"/>
              </a:rPr>
              <a:t>,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project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concept</a:t>
            </a:r>
            <a:r>
              <a:rPr lang="lv-LV" sz="2400" dirty="0" smtClean="0">
                <a:latin typeface="+mn-lt"/>
              </a:rPr>
              <a:t>, </a:t>
            </a:r>
            <a:r>
              <a:rPr lang="lv-LV" sz="2400" dirty="0" err="1" smtClean="0">
                <a:latin typeface="+mn-lt"/>
              </a:rPr>
              <a:t>which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was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initially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developed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by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Social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Innovation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Centre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of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Latvia</a:t>
            </a:r>
            <a:r>
              <a:rPr lang="lv-LV" sz="2400" dirty="0" smtClean="0">
                <a:latin typeface="+mn-lt"/>
              </a:rPr>
              <a:t> (SIC</a:t>
            </a:r>
            <a:r>
              <a:rPr lang="lv-LV" sz="2400" dirty="0" smtClean="0">
                <a:latin typeface="+mn-lt"/>
              </a:rPr>
              <a:t>), </a:t>
            </a:r>
            <a:r>
              <a:rPr lang="lv-LV" sz="2400" dirty="0" err="1" smtClean="0">
                <a:latin typeface="+mn-lt"/>
              </a:rPr>
              <a:t>necessitated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that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project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team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included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relevant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stakeholders</a:t>
            </a:r>
            <a:r>
              <a:rPr lang="lv-LV" sz="2400" dirty="0" smtClean="0">
                <a:latin typeface="+mn-lt"/>
              </a:rPr>
              <a:t> (</a:t>
            </a:r>
            <a:r>
              <a:rPr lang="lv-LV" sz="2400" dirty="0" err="1" smtClean="0">
                <a:latin typeface="+mn-lt"/>
              </a:rPr>
              <a:t>partners</a:t>
            </a:r>
            <a:r>
              <a:rPr lang="lv-LV" sz="2400" dirty="0" smtClean="0">
                <a:latin typeface="+mn-lt"/>
              </a:rPr>
              <a:t>) </a:t>
            </a:r>
            <a:r>
              <a:rPr lang="lv-LV" sz="2400" dirty="0" err="1" smtClean="0">
                <a:latin typeface="+mn-lt"/>
              </a:rPr>
              <a:t>that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possessed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their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own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unique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expertise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skills</a:t>
            </a:r>
            <a:r>
              <a:rPr lang="lv-LV" sz="2400" dirty="0" smtClean="0">
                <a:latin typeface="+mn-lt"/>
              </a:rPr>
              <a:t>. </a:t>
            </a:r>
            <a:r>
              <a:rPr lang="lv-LV" sz="2400" dirty="0" err="1" smtClean="0">
                <a:latin typeface="+mn-lt"/>
              </a:rPr>
              <a:t>In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order</a:t>
            </a:r>
            <a:r>
              <a:rPr lang="lv-LV" sz="2400" dirty="0" smtClean="0">
                <a:latin typeface="+mn-lt"/>
              </a:rPr>
              <a:t> to </a:t>
            </a:r>
            <a:r>
              <a:rPr lang="lv-LV" sz="2400" dirty="0" err="1" smtClean="0">
                <a:latin typeface="+mn-lt"/>
              </a:rPr>
              <a:t>achieve</a:t>
            </a:r>
            <a:r>
              <a:rPr lang="lv-LV" sz="2400" dirty="0" smtClean="0">
                <a:latin typeface="+mn-lt"/>
              </a:rPr>
              <a:t> it,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SIC </a:t>
            </a:r>
            <a:r>
              <a:rPr lang="lv-LV" sz="2400" dirty="0" err="1" smtClean="0">
                <a:latin typeface="+mn-lt"/>
              </a:rPr>
              <a:t>merged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with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Riga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Planning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Region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invited</a:t>
            </a:r>
            <a:r>
              <a:rPr lang="lv-LV" sz="2400" dirty="0" smtClean="0">
                <a:latin typeface="+mn-lt"/>
              </a:rPr>
              <a:t> to </a:t>
            </a:r>
            <a:r>
              <a:rPr lang="lv-LV" sz="2400" dirty="0" err="1" smtClean="0">
                <a:latin typeface="+mn-lt"/>
              </a:rPr>
              <a:t>participate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relevant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Estonian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Latvian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stakeholders</a:t>
            </a:r>
            <a:r>
              <a:rPr lang="lv-LV" sz="2400" dirty="0" smtClean="0">
                <a:latin typeface="+mn-lt"/>
              </a:rPr>
              <a:t> -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Latvian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New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Entrepreneurs</a:t>
            </a:r>
            <a:r>
              <a:rPr lang="lv-LV" sz="2400" dirty="0" smtClean="0">
                <a:latin typeface="+mn-lt"/>
              </a:rPr>
              <a:t>’ </a:t>
            </a:r>
            <a:r>
              <a:rPr lang="lv-LV" sz="2400" dirty="0" err="1" smtClean="0">
                <a:latin typeface="+mn-lt"/>
              </a:rPr>
              <a:t>centre</a:t>
            </a:r>
            <a:r>
              <a:rPr lang="lv-LV" sz="2400" dirty="0" smtClean="0">
                <a:latin typeface="+mn-lt"/>
              </a:rPr>
              <a:t> (LV), </a:t>
            </a:r>
            <a:r>
              <a:rPr lang="lv-LV" sz="2400" dirty="0" err="1" smtClean="0">
                <a:latin typeface="+mn-lt"/>
              </a:rPr>
              <a:t>the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University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of</a:t>
            </a:r>
            <a:r>
              <a:rPr lang="lv-LV" sz="2400" dirty="0" smtClean="0">
                <a:latin typeface="+mn-lt"/>
              </a:rPr>
              <a:t> Tartu </a:t>
            </a:r>
            <a:r>
              <a:rPr lang="lv-LV" sz="2400" dirty="0" smtClean="0">
                <a:latin typeface="+mn-lt"/>
              </a:rPr>
              <a:t>(EE) </a:t>
            </a:r>
            <a:r>
              <a:rPr lang="lv-LV" sz="2400" dirty="0" err="1" smtClean="0">
                <a:latin typeface="+mn-lt"/>
              </a:rPr>
              <a:t>and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smtClean="0">
                <a:latin typeface="+mn-lt"/>
              </a:rPr>
              <a:t>Tartu </a:t>
            </a:r>
            <a:r>
              <a:rPr lang="lv-LV" sz="2400" dirty="0" err="1" smtClean="0">
                <a:latin typeface="+mn-lt"/>
              </a:rPr>
              <a:t>Centre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for</a:t>
            </a:r>
            <a:r>
              <a:rPr lang="lv-LV" sz="2400" dirty="0" smtClean="0">
                <a:latin typeface="+mn-lt"/>
              </a:rPr>
              <a:t>  </a:t>
            </a:r>
            <a:r>
              <a:rPr lang="lv-LV" sz="2400" dirty="0" err="1" smtClean="0">
                <a:latin typeface="+mn-lt"/>
              </a:rPr>
              <a:t>Creative</a:t>
            </a:r>
            <a:r>
              <a:rPr lang="lv-LV" sz="2400" dirty="0" smtClean="0">
                <a:latin typeface="+mn-lt"/>
              </a:rPr>
              <a:t> </a:t>
            </a:r>
            <a:r>
              <a:rPr lang="lv-LV" sz="2400" dirty="0" err="1" smtClean="0">
                <a:latin typeface="+mn-lt"/>
              </a:rPr>
              <a:t>Industries</a:t>
            </a:r>
            <a:r>
              <a:rPr lang="lv-LV" sz="2400" dirty="0" smtClean="0">
                <a:latin typeface="+mn-lt"/>
              </a:rPr>
              <a:t> (EE).</a:t>
            </a:r>
            <a:endParaRPr lang="lv-LV" sz="2400" dirty="0" smtClean="0">
              <a:latin typeface="+mn-lt"/>
            </a:endParaRPr>
          </a:p>
          <a:p>
            <a:pPr>
              <a:buNone/>
            </a:pPr>
            <a:endParaRPr lang="lv-LV" dirty="0" smtClean="0"/>
          </a:p>
          <a:p>
            <a:pPr>
              <a:buNone/>
            </a:pPr>
            <a:endParaRPr lang="lv-LV" b="1" dirty="0" smtClean="0"/>
          </a:p>
          <a:p>
            <a:pPr>
              <a:buNone/>
            </a:pPr>
            <a:r>
              <a:rPr lang="lv-LV" b="1" dirty="0" smtClean="0"/>
              <a:t> </a:t>
            </a:r>
            <a:r>
              <a:rPr lang="lv-LV" dirty="0" smtClean="0"/>
              <a:t> </a:t>
            </a:r>
          </a:p>
          <a:p>
            <a:pPr>
              <a:buNone/>
            </a:pPr>
            <a:endParaRPr lang="lv-LV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7992888" cy="692696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en-US" sz="1400" dirty="0">
              <a:latin typeface="+mj-lt"/>
            </a:endParaRPr>
          </a:p>
        </p:txBody>
      </p:sp>
      <p:pic>
        <p:nvPicPr>
          <p:cNvPr id="5" name="Attēls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779912" y="6093296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sz="quarter" idx="33"/>
          </p:nvPr>
        </p:nvSpPr>
        <p:spPr>
          <a:xfrm>
            <a:off x="395536" y="692696"/>
            <a:ext cx="8136904" cy="4752528"/>
          </a:xfrm>
        </p:spPr>
        <p:txBody>
          <a:bodyPr/>
          <a:lstStyle/>
          <a:p>
            <a:pPr marL="0" indent="0">
              <a:buNone/>
            </a:pPr>
            <a:r>
              <a:rPr lang="lv-LV" sz="2200" b="1" dirty="0" smtClean="0">
                <a:latin typeface="+mn-lt"/>
              </a:rPr>
              <a:t>Project </a:t>
            </a:r>
            <a:r>
              <a:rPr lang="lv-LV" sz="2200" b="1" dirty="0" err="1" smtClean="0">
                <a:latin typeface="+mn-lt"/>
              </a:rPr>
              <a:t>partners</a:t>
            </a:r>
            <a:endParaRPr lang="lv-LV" sz="2200" b="1" dirty="0" smtClean="0">
              <a:latin typeface="+mn-lt"/>
            </a:endParaRPr>
          </a:p>
          <a:p>
            <a:pPr marL="0" indent="0">
              <a:buNone/>
            </a:pPr>
            <a:r>
              <a:rPr lang="lv-LV" sz="2000" u="sng" dirty="0" err="1" smtClean="0">
                <a:latin typeface="+mn-lt"/>
              </a:rPr>
              <a:t>Lead</a:t>
            </a:r>
            <a:r>
              <a:rPr lang="lv-LV" sz="2000" u="sng" dirty="0" smtClean="0">
                <a:latin typeface="+mn-lt"/>
              </a:rPr>
              <a:t> </a:t>
            </a:r>
            <a:r>
              <a:rPr lang="lv-LV" sz="2000" u="sng" dirty="0" err="1" smtClean="0">
                <a:latin typeface="+mn-lt"/>
              </a:rPr>
              <a:t>partner</a:t>
            </a:r>
            <a:r>
              <a:rPr lang="lv-LV" sz="2000" u="sng" dirty="0" smtClean="0">
                <a:latin typeface="+mn-lt"/>
              </a:rPr>
              <a:t> – </a:t>
            </a:r>
            <a:r>
              <a:rPr lang="lv-LV" sz="2000" u="sng" dirty="0" err="1" smtClean="0">
                <a:latin typeface="+mn-lt"/>
              </a:rPr>
              <a:t>Riga</a:t>
            </a:r>
            <a:r>
              <a:rPr lang="lv-LV" sz="2000" u="sng" dirty="0" smtClean="0">
                <a:latin typeface="+mn-lt"/>
              </a:rPr>
              <a:t> </a:t>
            </a:r>
            <a:r>
              <a:rPr lang="lv-LV" sz="2000" u="sng" dirty="0" err="1" smtClean="0">
                <a:latin typeface="+mn-lt"/>
              </a:rPr>
              <a:t>Planning</a:t>
            </a:r>
            <a:r>
              <a:rPr lang="lv-LV" sz="2000" u="sng" dirty="0" smtClean="0">
                <a:latin typeface="+mn-lt"/>
              </a:rPr>
              <a:t> </a:t>
            </a:r>
            <a:r>
              <a:rPr lang="lv-LV" sz="2000" u="sng" dirty="0" err="1" smtClean="0">
                <a:latin typeface="+mn-lt"/>
              </a:rPr>
              <a:t>region</a:t>
            </a:r>
            <a:r>
              <a:rPr lang="lv-LV" sz="2000" u="sng" dirty="0" smtClean="0">
                <a:latin typeface="+mn-lt"/>
              </a:rPr>
              <a:t> (LV, </a:t>
            </a:r>
            <a:r>
              <a:rPr lang="lv-LV" sz="2000" u="sng" dirty="0" err="1" smtClean="0">
                <a:latin typeface="+mn-lt"/>
              </a:rPr>
              <a:t>abbreviation</a:t>
            </a:r>
            <a:r>
              <a:rPr lang="lv-LV" sz="2000" u="sng" dirty="0" smtClean="0">
                <a:latin typeface="+mn-lt"/>
              </a:rPr>
              <a:t> - RPR)</a:t>
            </a:r>
          </a:p>
          <a:p>
            <a:pPr marL="0" indent="0">
              <a:buNone/>
            </a:pPr>
            <a:r>
              <a:rPr lang="lv-LV" sz="2000" dirty="0" err="1">
                <a:latin typeface="+mn-lt"/>
              </a:rPr>
              <a:t>Riga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Planning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Region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institution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smtClean="0">
                <a:latin typeface="+mn-lt"/>
              </a:rPr>
              <a:t>a </a:t>
            </a:r>
            <a:r>
              <a:rPr lang="lv-LV" sz="2000" dirty="0" err="1" smtClean="0">
                <a:latin typeface="+mn-lt"/>
              </a:rPr>
              <a:t>derived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public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entity</a:t>
            </a:r>
            <a:r>
              <a:rPr lang="lv-LV" sz="2000" dirty="0">
                <a:latin typeface="+mn-lt"/>
              </a:rPr>
              <a:t>, </a:t>
            </a:r>
            <a:r>
              <a:rPr lang="lv-LV" sz="2000" dirty="0" err="1">
                <a:latin typeface="+mn-lt"/>
              </a:rPr>
              <a:t>which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supervised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by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Ministry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of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Environmental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Protection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and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Regional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Development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the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Republic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Latvia</a:t>
            </a:r>
            <a:r>
              <a:rPr lang="lv-LV" sz="2000" dirty="0">
                <a:latin typeface="+mn-lt"/>
              </a:rPr>
              <a:t>. </a:t>
            </a:r>
            <a:r>
              <a:rPr lang="lv-LV" sz="2000" dirty="0" err="1">
                <a:latin typeface="+mn-lt"/>
              </a:rPr>
              <a:t>Its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primary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task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is</a:t>
            </a:r>
            <a:r>
              <a:rPr lang="lv-LV" sz="2000" dirty="0">
                <a:latin typeface="+mn-lt"/>
              </a:rPr>
              <a:t> to </a:t>
            </a:r>
            <a:r>
              <a:rPr lang="lv-LV" sz="2000" dirty="0" err="1">
                <a:latin typeface="+mn-lt"/>
              </a:rPr>
              <a:t>co-ordinate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regional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development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processes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fields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physical</a:t>
            </a:r>
            <a:r>
              <a:rPr lang="lv-LV" sz="2000" dirty="0">
                <a:latin typeface="+mn-lt"/>
              </a:rPr>
              <a:t>, </a:t>
            </a:r>
            <a:r>
              <a:rPr lang="lv-LV" sz="2000" dirty="0" err="1">
                <a:latin typeface="+mn-lt"/>
              </a:rPr>
              <a:t>economic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and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transport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planning</a:t>
            </a:r>
            <a:r>
              <a:rPr lang="lv-LV" sz="2000" dirty="0">
                <a:latin typeface="+mn-lt"/>
              </a:rPr>
              <a:t>, </a:t>
            </a:r>
            <a:r>
              <a:rPr lang="lv-LV" sz="2000" dirty="0" err="1">
                <a:latin typeface="+mn-lt"/>
              </a:rPr>
              <a:t>support</a:t>
            </a:r>
            <a:r>
              <a:rPr lang="lv-LV" sz="2000" dirty="0">
                <a:latin typeface="+mn-lt"/>
              </a:rPr>
              <a:t> to </a:t>
            </a:r>
            <a:r>
              <a:rPr lang="lv-LV" sz="2000" dirty="0" err="1">
                <a:latin typeface="+mn-lt"/>
              </a:rPr>
              <a:t>entrepreneuship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well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as</a:t>
            </a:r>
            <a:endParaRPr lang="lv-LV" sz="2000" dirty="0">
              <a:latin typeface="+mn-lt"/>
            </a:endParaRPr>
          </a:p>
          <a:p>
            <a:pPr marL="0" indent="0">
              <a:buNone/>
            </a:pPr>
            <a:r>
              <a:rPr lang="lv-LV" sz="2000" dirty="0" err="1">
                <a:latin typeface="+mn-lt"/>
              </a:rPr>
              <a:t>development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and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implementation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projects</a:t>
            </a:r>
            <a:r>
              <a:rPr lang="lv-LV" sz="2000" dirty="0">
                <a:latin typeface="+mn-lt"/>
              </a:rPr>
              <a:t>, </a:t>
            </a:r>
            <a:r>
              <a:rPr lang="lv-LV" sz="2000" dirty="0" err="1">
                <a:latin typeface="+mn-lt"/>
              </a:rPr>
              <a:t>in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co-operation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with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>
                <a:latin typeface="+mn-lt"/>
              </a:rPr>
              <a:t>30 </a:t>
            </a:r>
            <a:r>
              <a:rPr lang="lv-LV" sz="2000" dirty="0" err="1">
                <a:latin typeface="+mn-lt"/>
              </a:rPr>
              <a:t>local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municipalities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that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are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located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within</a:t>
            </a:r>
            <a:endParaRPr lang="lv-LV" sz="2000" dirty="0" smtClean="0">
              <a:latin typeface="+mn-lt"/>
            </a:endParaRPr>
          </a:p>
          <a:p>
            <a:pPr marL="0" indent="0">
              <a:buNone/>
            </a:pP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the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boundaries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region</a:t>
            </a:r>
            <a:r>
              <a:rPr lang="lv-LV" sz="2000" dirty="0" smtClean="0">
                <a:latin typeface="+mn-lt"/>
              </a:rPr>
              <a:t>. </a:t>
            </a:r>
          </a:p>
          <a:p>
            <a:pPr marL="0" indent="0">
              <a:buNone/>
            </a:pPr>
            <a:r>
              <a:rPr lang="lv-LV" sz="2000" dirty="0" err="1" smtClean="0">
                <a:latin typeface="+mn-lt"/>
              </a:rPr>
              <a:t>Partner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budget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within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the</a:t>
            </a:r>
            <a:r>
              <a:rPr lang="lv-LV" sz="2000" dirty="0" smtClean="0">
                <a:latin typeface="+mn-lt"/>
              </a:rPr>
              <a:t> Project – </a:t>
            </a:r>
          </a:p>
          <a:p>
            <a:pPr marL="0" indent="0">
              <a:buNone/>
            </a:pPr>
            <a:r>
              <a:rPr lang="lv-LV" sz="2000" dirty="0" smtClean="0">
                <a:latin typeface="+mn-lt"/>
              </a:rPr>
              <a:t>95,712.00 </a:t>
            </a:r>
            <a:r>
              <a:rPr lang="lv-LV" sz="2000" dirty="0" err="1" smtClean="0">
                <a:latin typeface="+mn-lt"/>
              </a:rPr>
              <a:t>Eur</a:t>
            </a:r>
            <a:r>
              <a:rPr lang="lv-LV" sz="2000" dirty="0" smtClean="0">
                <a:latin typeface="+mn-lt"/>
              </a:rPr>
              <a:t>, </a:t>
            </a:r>
            <a:r>
              <a:rPr lang="lv-LV" sz="2000" dirty="0" err="1" smtClean="0">
                <a:latin typeface="+mn-lt"/>
              </a:rPr>
              <a:t>including</a:t>
            </a:r>
            <a:r>
              <a:rPr lang="lv-LV" sz="2000" dirty="0" smtClean="0">
                <a:latin typeface="+mn-lt"/>
              </a:rPr>
              <a:t> 85% ERDF</a:t>
            </a:r>
          </a:p>
          <a:p>
            <a:pPr marL="0" indent="0">
              <a:buNone/>
            </a:pP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co-financing.</a:t>
            </a:r>
            <a:endParaRPr lang="lv-LV" sz="2000" dirty="0" smtClean="0">
              <a:latin typeface="+mn-lt"/>
            </a:endParaRPr>
          </a:p>
          <a:p>
            <a:pPr marL="0" indent="0">
              <a:buNone/>
            </a:pPr>
            <a:endParaRPr lang="lv-LV" sz="1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7992888" cy="692696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en-US" sz="14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39" b="4056"/>
          <a:stretch>
            <a:fillRect/>
          </a:stretch>
        </p:blipFill>
        <p:spPr bwMode="auto">
          <a:xfrm>
            <a:off x="4571950" y="3501008"/>
            <a:ext cx="36004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ttēls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2555776" y="6165304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4159276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7992888" cy="692696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en-US" sz="1400" dirty="0">
              <a:latin typeface="+mj-lt"/>
            </a:endParaRPr>
          </a:p>
        </p:txBody>
      </p:sp>
      <p:sp>
        <p:nvSpPr>
          <p:cNvPr id="5" name="Satura vietturis 1"/>
          <p:cNvSpPr>
            <a:spLocks noGrp="1"/>
          </p:cNvSpPr>
          <p:nvPr>
            <p:ph sz="quarter" idx="33"/>
          </p:nvPr>
        </p:nvSpPr>
        <p:spPr>
          <a:xfrm>
            <a:off x="395536" y="692696"/>
            <a:ext cx="813690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200" b="1" dirty="0" smtClean="0">
                <a:latin typeface="+mn-lt"/>
              </a:rPr>
              <a:t>Project </a:t>
            </a:r>
            <a:r>
              <a:rPr lang="lv-LV" sz="2200" b="1" dirty="0" err="1" smtClean="0">
                <a:latin typeface="+mn-lt"/>
              </a:rPr>
              <a:t>partners</a:t>
            </a:r>
            <a:r>
              <a:rPr lang="lv-LV" sz="2200" b="1" dirty="0" smtClean="0">
                <a:latin typeface="+mn-lt"/>
              </a:rPr>
              <a:t> (</a:t>
            </a:r>
            <a:r>
              <a:rPr lang="lv-LV" sz="2200" b="1" dirty="0" err="1" smtClean="0">
                <a:latin typeface="+mn-lt"/>
              </a:rPr>
              <a:t>continued</a:t>
            </a:r>
            <a:r>
              <a:rPr lang="lv-LV" sz="2200" b="1" dirty="0" smtClean="0">
                <a:latin typeface="+mn-lt"/>
              </a:rPr>
              <a:t>)</a:t>
            </a:r>
          </a:p>
          <a:p>
            <a:pPr marL="0" indent="0">
              <a:buNone/>
            </a:pPr>
            <a:endParaRPr lang="lv-LV" sz="2000" u="sng" dirty="0" smtClean="0">
              <a:latin typeface="+mn-lt"/>
            </a:endParaRPr>
          </a:p>
          <a:p>
            <a:pPr marL="0" indent="0">
              <a:buNone/>
            </a:pPr>
            <a:r>
              <a:rPr lang="lv-LV" sz="2000" u="sng" dirty="0" err="1" smtClean="0">
                <a:latin typeface="+mn-lt"/>
              </a:rPr>
              <a:t>Partner</a:t>
            </a:r>
            <a:r>
              <a:rPr lang="lv-LV" sz="2000" u="sng" dirty="0" smtClean="0">
                <a:latin typeface="+mn-lt"/>
              </a:rPr>
              <a:t> - </a:t>
            </a:r>
            <a:r>
              <a:rPr lang="lv-LV" sz="2000" u="sng" dirty="0" err="1" smtClean="0">
                <a:latin typeface="+mn-lt"/>
              </a:rPr>
              <a:t>Latvian</a:t>
            </a:r>
            <a:r>
              <a:rPr lang="lv-LV" sz="2000" u="sng" dirty="0" smtClean="0">
                <a:latin typeface="+mn-lt"/>
              </a:rPr>
              <a:t> </a:t>
            </a:r>
            <a:r>
              <a:rPr lang="lv-LV" sz="2000" u="sng" dirty="0" err="1">
                <a:latin typeface="+mn-lt"/>
              </a:rPr>
              <a:t>New</a:t>
            </a:r>
            <a:r>
              <a:rPr lang="lv-LV" sz="2000" u="sng" dirty="0">
                <a:latin typeface="+mn-lt"/>
              </a:rPr>
              <a:t> </a:t>
            </a:r>
            <a:r>
              <a:rPr lang="lv-LV" sz="2000" u="sng" dirty="0" err="1">
                <a:latin typeface="+mn-lt"/>
              </a:rPr>
              <a:t>Entrepreneurs</a:t>
            </a:r>
            <a:r>
              <a:rPr lang="lv-LV" sz="2000" u="sng" dirty="0">
                <a:latin typeface="+mn-lt"/>
              </a:rPr>
              <a:t>' </a:t>
            </a:r>
            <a:r>
              <a:rPr lang="lv-LV" sz="2000" u="sng" dirty="0" err="1">
                <a:latin typeface="+mn-lt"/>
              </a:rPr>
              <a:t>Centre</a:t>
            </a:r>
            <a:r>
              <a:rPr lang="lv-LV" sz="2000" u="sng" dirty="0">
                <a:latin typeface="+mn-lt"/>
              </a:rPr>
              <a:t> "</a:t>
            </a:r>
            <a:r>
              <a:rPr lang="lv-LV" sz="2000" u="sng" dirty="0" err="1" smtClean="0">
                <a:latin typeface="+mn-lt"/>
              </a:rPr>
              <a:t>Jobs&amp;Society</a:t>
            </a:r>
            <a:r>
              <a:rPr lang="lv-LV" sz="2000" u="sng" dirty="0" smtClean="0">
                <a:latin typeface="+mn-lt"/>
              </a:rPr>
              <a:t>"  (LV, JUC/NEC)</a:t>
            </a:r>
          </a:p>
          <a:p>
            <a:pPr marL="0" indent="0">
              <a:buNone/>
            </a:pPr>
            <a:r>
              <a:rPr lang="lv-LV" sz="2000" dirty="0" err="1" smtClean="0">
                <a:latin typeface="+mn-lt"/>
              </a:rPr>
              <a:t>In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recent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years</a:t>
            </a:r>
            <a:r>
              <a:rPr lang="lv-LV" sz="2000" dirty="0" smtClean="0">
                <a:latin typeface="+mn-lt"/>
              </a:rPr>
              <a:t>, JUC/NEC  </a:t>
            </a:r>
            <a:r>
              <a:rPr lang="lv-LV" sz="2000" dirty="0" err="1" smtClean="0">
                <a:latin typeface="+mn-lt"/>
              </a:rPr>
              <a:t>has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acquired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extensive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experience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field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entrepreneurship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and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creative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industries</a:t>
            </a:r>
            <a:r>
              <a:rPr lang="lv-LV" sz="2000" dirty="0">
                <a:latin typeface="+mn-lt"/>
              </a:rPr>
              <a:t>. </a:t>
            </a:r>
            <a:r>
              <a:rPr lang="lv-LV" sz="2000" dirty="0" err="1">
                <a:latin typeface="+mn-lt"/>
              </a:rPr>
              <a:t>They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have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led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and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managed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several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projects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in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this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area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and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obtained</a:t>
            </a:r>
            <a:r>
              <a:rPr lang="lv-LV" sz="2000" dirty="0" smtClean="0">
                <a:latin typeface="+mn-lt"/>
              </a:rPr>
              <a:t> a </a:t>
            </a:r>
            <a:r>
              <a:rPr lang="lv-LV" sz="2000" dirty="0" err="1">
                <a:latin typeface="+mn-lt"/>
              </a:rPr>
              <a:t>large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amount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knowledge</a:t>
            </a:r>
            <a:r>
              <a:rPr lang="lv-LV" sz="2000" dirty="0">
                <a:latin typeface="+mn-lt"/>
              </a:rPr>
              <a:t>,</a:t>
            </a:r>
          </a:p>
          <a:p>
            <a:pPr marL="0" indent="0">
              <a:buNone/>
            </a:pPr>
            <a:r>
              <a:rPr lang="lv-LV" sz="2000" dirty="0" err="1">
                <a:latin typeface="+mn-lt"/>
              </a:rPr>
              <a:t>competences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and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know-how</a:t>
            </a:r>
            <a:r>
              <a:rPr lang="lv-LV" sz="2000" dirty="0" err="1" smtClean="0">
                <a:latin typeface="+mn-lt"/>
              </a:rPr>
              <a:t>.</a:t>
            </a:r>
            <a:r>
              <a:rPr lang="lv-LV" sz="2000" dirty="0" smtClean="0">
                <a:latin typeface="+mn-lt"/>
              </a:rPr>
              <a:t> </a:t>
            </a:r>
            <a:endParaRPr lang="lv-LV" sz="2000" dirty="0">
              <a:latin typeface="+mn-lt"/>
            </a:endParaRPr>
          </a:p>
          <a:p>
            <a:pPr marL="0" indent="0">
              <a:buNone/>
            </a:pPr>
            <a:r>
              <a:rPr lang="lv-LV" sz="2000" dirty="0" err="1">
                <a:latin typeface="+mn-lt"/>
              </a:rPr>
              <a:t>One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of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their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strengths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well-established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link</a:t>
            </a:r>
            <a:r>
              <a:rPr lang="lv-LV" sz="2000" dirty="0">
                <a:latin typeface="+mn-lt"/>
              </a:rPr>
              <a:t> to </a:t>
            </a:r>
            <a:r>
              <a:rPr lang="lv-LV" sz="2000" dirty="0" err="1">
                <a:latin typeface="+mn-lt"/>
              </a:rPr>
              <a:t>entrepreneurs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and</a:t>
            </a:r>
            <a:r>
              <a:rPr lang="lv-LV" sz="2000" dirty="0">
                <a:latin typeface="+mn-lt"/>
              </a:rPr>
              <a:t> a</a:t>
            </a:r>
          </a:p>
          <a:p>
            <a:pPr marL="0" indent="0">
              <a:buNone/>
            </a:pPr>
            <a:r>
              <a:rPr lang="lv-LV" sz="2000" dirty="0" err="1">
                <a:latin typeface="+mn-lt"/>
              </a:rPr>
              <a:t>large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database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that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allows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communicating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and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branding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the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project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in</a:t>
            </a:r>
            <a:r>
              <a:rPr lang="lv-LV" sz="2000" dirty="0">
                <a:latin typeface="+mn-lt"/>
              </a:rPr>
              <a:t> a </a:t>
            </a:r>
            <a:r>
              <a:rPr lang="lv-LV" sz="2000" dirty="0" err="1">
                <a:latin typeface="+mn-lt"/>
              </a:rPr>
              <a:t>qualitative</a:t>
            </a:r>
            <a:r>
              <a:rPr lang="lv-LV" sz="2000" dirty="0">
                <a:latin typeface="+mn-lt"/>
              </a:rPr>
              <a:t> </a:t>
            </a:r>
            <a:r>
              <a:rPr lang="lv-LV" sz="2000" dirty="0" err="1">
                <a:latin typeface="+mn-lt"/>
              </a:rPr>
              <a:t>manner</a:t>
            </a:r>
            <a:r>
              <a:rPr lang="lv-LV" sz="2000" dirty="0" smtClean="0">
                <a:latin typeface="+mn-lt"/>
              </a:rPr>
              <a:t>. </a:t>
            </a:r>
          </a:p>
          <a:p>
            <a:pPr marL="0" indent="0">
              <a:buNone/>
            </a:pPr>
            <a:r>
              <a:rPr lang="lv-LV" sz="2000" dirty="0" err="1" smtClean="0">
                <a:latin typeface="+mn-lt"/>
              </a:rPr>
              <a:t>Partner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budget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within</a:t>
            </a: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the</a:t>
            </a:r>
            <a:r>
              <a:rPr lang="lv-LV" sz="2000" dirty="0" smtClean="0">
                <a:latin typeface="+mn-lt"/>
              </a:rPr>
              <a:t> Project – </a:t>
            </a:r>
          </a:p>
          <a:p>
            <a:pPr marL="0" indent="0">
              <a:buNone/>
            </a:pPr>
            <a:r>
              <a:rPr lang="lv-LV" sz="2000" dirty="0" smtClean="0">
                <a:latin typeface="+mn-lt"/>
              </a:rPr>
              <a:t>16,350.00 </a:t>
            </a:r>
            <a:r>
              <a:rPr lang="lv-LV" sz="2000" dirty="0" err="1" smtClean="0">
                <a:latin typeface="+mn-lt"/>
              </a:rPr>
              <a:t>Eur</a:t>
            </a:r>
            <a:r>
              <a:rPr lang="lv-LV" sz="2000" dirty="0" smtClean="0">
                <a:latin typeface="+mn-lt"/>
              </a:rPr>
              <a:t>, </a:t>
            </a:r>
            <a:r>
              <a:rPr lang="lv-LV" sz="2000" dirty="0" err="1" smtClean="0">
                <a:latin typeface="+mn-lt"/>
              </a:rPr>
              <a:t>including</a:t>
            </a:r>
            <a:r>
              <a:rPr lang="lv-LV" sz="2000" dirty="0" smtClean="0">
                <a:latin typeface="+mn-lt"/>
              </a:rPr>
              <a:t> 85% ERDF</a:t>
            </a:r>
          </a:p>
          <a:p>
            <a:pPr marL="0" indent="0">
              <a:buNone/>
            </a:pPr>
            <a:r>
              <a:rPr lang="lv-LV" sz="2000" dirty="0" smtClean="0">
                <a:latin typeface="+mn-lt"/>
              </a:rPr>
              <a:t> </a:t>
            </a:r>
            <a:r>
              <a:rPr lang="lv-LV" sz="2000" dirty="0" err="1" smtClean="0">
                <a:latin typeface="+mn-lt"/>
              </a:rPr>
              <a:t>co-financing.</a:t>
            </a:r>
            <a:endParaRPr lang="lv-LV" sz="2000" dirty="0" smtClean="0">
              <a:latin typeface="+mn-lt"/>
            </a:endParaRPr>
          </a:p>
          <a:p>
            <a:pPr marL="0" indent="0">
              <a:buNone/>
            </a:pPr>
            <a:endParaRPr lang="lv-LV" sz="16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Attēls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13" t="5085" r="2254" b="5649"/>
          <a:stretch/>
        </p:blipFill>
        <p:spPr bwMode="auto">
          <a:xfrm>
            <a:off x="4572000" y="4005064"/>
            <a:ext cx="2727742" cy="15061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Attēls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209533" y="6165304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15588663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7992888" cy="692696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en-US" sz="1400" dirty="0">
              <a:latin typeface="+mj-lt"/>
            </a:endParaRPr>
          </a:p>
        </p:txBody>
      </p:sp>
      <p:sp>
        <p:nvSpPr>
          <p:cNvPr id="5" name="Satura vietturis 1"/>
          <p:cNvSpPr>
            <a:spLocks noGrp="1"/>
          </p:cNvSpPr>
          <p:nvPr>
            <p:ph sz="quarter" idx="33"/>
          </p:nvPr>
        </p:nvSpPr>
        <p:spPr>
          <a:xfrm>
            <a:off x="395536" y="692696"/>
            <a:ext cx="8136904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lv-LV" sz="4600" b="1" dirty="0" smtClean="0">
                <a:latin typeface="+mn-lt"/>
              </a:rPr>
              <a:t>Project </a:t>
            </a:r>
            <a:r>
              <a:rPr lang="lv-LV" sz="4600" b="1" dirty="0" err="1" smtClean="0">
                <a:latin typeface="+mn-lt"/>
              </a:rPr>
              <a:t>partners</a:t>
            </a:r>
            <a:r>
              <a:rPr lang="lv-LV" sz="4600" b="1" dirty="0" smtClean="0">
                <a:latin typeface="+mn-lt"/>
              </a:rPr>
              <a:t> (</a:t>
            </a:r>
            <a:r>
              <a:rPr lang="lv-LV" sz="4600" b="1" dirty="0" err="1" smtClean="0">
                <a:latin typeface="+mn-lt"/>
              </a:rPr>
              <a:t>continued</a:t>
            </a:r>
            <a:r>
              <a:rPr lang="lv-LV" sz="4600" b="1" dirty="0" smtClean="0">
                <a:latin typeface="+mn-lt"/>
              </a:rPr>
              <a:t>)</a:t>
            </a:r>
          </a:p>
          <a:p>
            <a:pPr marL="0" indent="0">
              <a:buNone/>
            </a:pPr>
            <a:endParaRPr lang="lv-LV" sz="4600" u="sng" dirty="0" smtClean="0">
              <a:latin typeface="+mn-lt"/>
            </a:endParaRPr>
          </a:p>
          <a:p>
            <a:pPr marL="0" indent="0">
              <a:buNone/>
            </a:pPr>
            <a:r>
              <a:rPr lang="lv-LV" sz="4200" u="sng" dirty="0" err="1" smtClean="0">
                <a:latin typeface="+mn-lt"/>
              </a:rPr>
              <a:t>Partner</a:t>
            </a:r>
            <a:r>
              <a:rPr lang="lv-LV" sz="4200" u="sng" dirty="0" smtClean="0">
                <a:latin typeface="+mn-lt"/>
              </a:rPr>
              <a:t> – </a:t>
            </a:r>
            <a:r>
              <a:rPr lang="lv-LV" sz="4200" u="sng" dirty="0" err="1" smtClean="0">
                <a:latin typeface="+mn-lt"/>
              </a:rPr>
              <a:t>University</a:t>
            </a:r>
            <a:r>
              <a:rPr lang="lv-LV" sz="4200" u="sng" dirty="0" smtClean="0">
                <a:latin typeface="+mn-lt"/>
              </a:rPr>
              <a:t> </a:t>
            </a:r>
            <a:r>
              <a:rPr lang="lv-LV" sz="4200" u="sng" dirty="0" err="1" smtClean="0">
                <a:latin typeface="+mn-lt"/>
              </a:rPr>
              <a:t>of</a:t>
            </a:r>
            <a:r>
              <a:rPr lang="lv-LV" sz="4200" u="sng" dirty="0" smtClean="0">
                <a:latin typeface="+mn-lt"/>
              </a:rPr>
              <a:t> Tartu (EE, </a:t>
            </a:r>
            <a:r>
              <a:rPr lang="lv-LV" sz="4200" u="sng" dirty="0" err="1" smtClean="0">
                <a:latin typeface="+mn-lt"/>
              </a:rPr>
              <a:t>abbreviation</a:t>
            </a:r>
            <a:r>
              <a:rPr lang="lv-LV" sz="4200" u="sng" dirty="0" smtClean="0">
                <a:latin typeface="+mn-lt"/>
              </a:rPr>
              <a:t> TU)</a:t>
            </a:r>
          </a:p>
          <a:p>
            <a:pPr marL="0" indent="0">
              <a:buNone/>
            </a:pPr>
            <a:r>
              <a:rPr lang="lv-LV" sz="4200" dirty="0" err="1" smtClean="0">
                <a:latin typeface="+mn-lt"/>
              </a:rPr>
              <a:t>The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University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of</a:t>
            </a:r>
            <a:r>
              <a:rPr lang="lv-LV" sz="4200" dirty="0">
                <a:latin typeface="+mn-lt"/>
              </a:rPr>
              <a:t> Tartu, </a:t>
            </a:r>
            <a:r>
              <a:rPr lang="lv-LV" sz="4200" dirty="0" err="1">
                <a:latin typeface="+mn-lt"/>
              </a:rPr>
              <a:t>Chair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of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Entrepreneurship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is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responsible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for</a:t>
            </a:r>
            <a:r>
              <a:rPr lang="lv-LV" sz="4200" dirty="0" smtClean="0">
                <a:latin typeface="+mn-lt"/>
              </a:rPr>
              <a:t> </a:t>
            </a:r>
            <a:endParaRPr lang="lv-LV" sz="4200" dirty="0">
              <a:latin typeface="+mn-lt"/>
            </a:endParaRPr>
          </a:p>
          <a:p>
            <a:pPr marL="0" indent="0">
              <a:buNone/>
            </a:pPr>
            <a:r>
              <a:rPr lang="lv-LV" sz="4200" dirty="0" err="1">
                <a:latin typeface="+mn-lt"/>
              </a:rPr>
              <a:t>the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organisation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and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coordination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of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educational</a:t>
            </a:r>
            <a:r>
              <a:rPr lang="lv-LV" sz="4200" dirty="0">
                <a:latin typeface="+mn-lt"/>
              </a:rPr>
              <a:t>, </a:t>
            </a:r>
            <a:r>
              <a:rPr lang="lv-LV" sz="4200" dirty="0" err="1" smtClean="0">
                <a:latin typeface="+mn-lt"/>
              </a:rPr>
              <a:t>research</a:t>
            </a:r>
            <a:r>
              <a:rPr lang="lv-LV" sz="4200" dirty="0" smtClean="0">
                <a:latin typeface="+mn-lt"/>
              </a:rPr>
              <a:t>, </a:t>
            </a:r>
            <a:r>
              <a:rPr lang="lv-LV" sz="4200" dirty="0" err="1" smtClean="0">
                <a:latin typeface="+mn-lt"/>
              </a:rPr>
              <a:t>development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and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tutorial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activities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in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the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field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of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entrepreneurship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in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Southern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Estonia</a:t>
            </a:r>
            <a:r>
              <a:rPr lang="lv-LV" sz="4200" dirty="0"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lv-LV" sz="4200" dirty="0" err="1">
                <a:latin typeface="+mn-lt"/>
              </a:rPr>
              <a:t>The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School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of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Economics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and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Business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Administration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of</a:t>
            </a:r>
            <a:r>
              <a:rPr lang="lv-LV" sz="4200" dirty="0">
                <a:latin typeface="+mn-lt"/>
              </a:rPr>
              <a:t> Tartu </a:t>
            </a:r>
            <a:r>
              <a:rPr lang="lv-LV" sz="4200" dirty="0" err="1">
                <a:latin typeface="+mn-lt"/>
              </a:rPr>
              <a:t>University</a:t>
            </a:r>
            <a:r>
              <a:rPr lang="lv-LV" sz="4200" dirty="0">
                <a:latin typeface="+mn-lt"/>
              </a:rPr>
              <a:t>, </a:t>
            </a:r>
            <a:r>
              <a:rPr lang="lv-LV" sz="4200" dirty="0" err="1" smtClean="0">
                <a:latin typeface="+mn-lt"/>
              </a:rPr>
              <a:t>has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long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lasting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experiences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with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teaching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entrepreneurship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and</a:t>
            </a:r>
            <a:endParaRPr lang="lv-LV" sz="4200" dirty="0">
              <a:latin typeface="+mn-lt"/>
            </a:endParaRPr>
          </a:p>
          <a:p>
            <a:pPr marL="0" indent="0">
              <a:buNone/>
            </a:pPr>
            <a:r>
              <a:rPr lang="lv-LV" sz="4200" dirty="0" err="1">
                <a:latin typeface="+mn-lt"/>
              </a:rPr>
              <a:t>supporting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existing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and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new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companies</a:t>
            </a:r>
            <a:r>
              <a:rPr lang="lv-LV" sz="4200" dirty="0">
                <a:latin typeface="+mn-lt"/>
              </a:rPr>
              <a:t>. </a:t>
            </a:r>
            <a:r>
              <a:rPr lang="lv-LV" sz="4200" dirty="0" err="1">
                <a:latin typeface="+mn-lt"/>
              </a:rPr>
              <a:t>Based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on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activities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tested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in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practice</a:t>
            </a:r>
            <a:r>
              <a:rPr lang="lv-LV" sz="4200" dirty="0">
                <a:latin typeface="+mn-lt"/>
              </a:rPr>
              <a:t>, </a:t>
            </a:r>
            <a:r>
              <a:rPr lang="lv-LV" sz="4200" dirty="0" err="1">
                <a:latin typeface="+mn-lt"/>
              </a:rPr>
              <a:t>they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have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established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their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own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original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method</a:t>
            </a:r>
            <a:r>
              <a:rPr lang="lv-LV" sz="4200" dirty="0">
                <a:latin typeface="+mn-lt"/>
              </a:rPr>
              <a:t>, </a:t>
            </a:r>
            <a:r>
              <a:rPr lang="lv-LV" sz="4200" dirty="0" err="1">
                <a:latin typeface="+mn-lt"/>
              </a:rPr>
              <a:t>Entrepreneurship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err="1">
                <a:latin typeface="+mn-lt"/>
              </a:rPr>
              <a:t>Home</a:t>
            </a:r>
            <a:r>
              <a:rPr lang="lv-LV" sz="4200" dirty="0">
                <a:latin typeface="+mn-lt"/>
              </a:rPr>
              <a:t> </a:t>
            </a:r>
            <a:r>
              <a:rPr lang="lv-LV" sz="4200" dirty="0" smtClean="0">
                <a:latin typeface="+mn-lt"/>
              </a:rPr>
              <a:t>™.</a:t>
            </a:r>
            <a:endParaRPr lang="lv-LV" sz="4200" dirty="0">
              <a:latin typeface="+mn-lt"/>
            </a:endParaRPr>
          </a:p>
          <a:p>
            <a:pPr marL="0" indent="0">
              <a:buNone/>
            </a:pPr>
            <a:endParaRPr lang="lv-LV" sz="3600" dirty="0" smtClean="0">
              <a:latin typeface="+mn-lt"/>
            </a:endParaRPr>
          </a:p>
          <a:p>
            <a:pPr marL="0" indent="0">
              <a:buNone/>
            </a:pPr>
            <a:r>
              <a:rPr lang="lv-LV" sz="4200" dirty="0" err="1" smtClean="0">
                <a:latin typeface="+mn-lt"/>
              </a:rPr>
              <a:t>Partner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budget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within</a:t>
            </a: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the</a:t>
            </a:r>
            <a:r>
              <a:rPr lang="lv-LV" sz="4200" dirty="0" smtClean="0">
                <a:latin typeface="+mn-lt"/>
              </a:rPr>
              <a:t> Project – </a:t>
            </a:r>
          </a:p>
          <a:p>
            <a:pPr marL="0" indent="0">
              <a:buNone/>
            </a:pPr>
            <a:r>
              <a:rPr lang="lv-LV" sz="4200" dirty="0" smtClean="0">
                <a:latin typeface="+mn-lt"/>
              </a:rPr>
              <a:t>43,067.50 </a:t>
            </a:r>
            <a:r>
              <a:rPr lang="lv-LV" sz="4200" dirty="0" err="1" smtClean="0">
                <a:latin typeface="+mn-lt"/>
              </a:rPr>
              <a:t>Eur</a:t>
            </a:r>
            <a:r>
              <a:rPr lang="lv-LV" sz="4200" dirty="0" smtClean="0">
                <a:latin typeface="+mn-lt"/>
              </a:rPr>
              <a:t>, </a:t>
            </a:r>
            <a:r>
              <a:rPr lang="lv-LV" sz="4200" dirty="0" err="1" smtClean="0">
                <a:latin typeface="+mn-lt"/>
              </a:rPr>
              <a:t>including</a:t>
            </a:r>
            <a:r>
              <a:rPr lang="lv-LV" sz="4200" dirty="0" smtClean="0">
                <a:latin typeface="+mn-lt"/>
              </a:rPr>
              <a:t> 85% ERDF</a:t>
            </a:r>
          </a:p>
          <a:p>
            <a:pPr marL="0" indent="0">
              <a:buNone/>
            </a:pPr>
            <a:r>
              <a:rPr lang="lv-LV" sz="4200" dirty="0" smtClean="0">
                <a:latin typeface="+mn-lt"/>
              </a:rPr>
              <a:t> </a:t>
            </a:r>
            <a:r>
              <a:rPr lang="lv-LV" sz="4200" dirty="0" err="1" smtClean="0">
                <a:latin typeface="+mn-lt"/>
              </a:rPr>
              <a:t>co-financing.</a:t>
            </a:r>
            <a:endParaRPr lang="lv-LV" sz="4200" dirty="0" smtClean="0">
              <a:latin typeface="+mn-lt"/>
            </a:endParaRPr>
          </a:p>
          <a:p>
            <a:pPr marL="0" indent="0">
              <a:buNone/>
            </a:pPr>
            <a:endParaRPr lang="lv-LV" sz="16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Attēls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209533" y="6165304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Attēls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89040"/>
            <a:ext cx="2160240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962875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7992888" cy="692696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en-US" sz="1400" dirty="0">
              <a:latin typeface="+mj-lt"/>
            </a:endParaRPr>
          </a:p>
        </p:txBody>
      </p:sp>
      <p:sp>
        <p:nvSpPr>
          <p:cNvPr id="5" name="Satura vietturis 1"/>
          <p:cNvSpPr>
            <a:spLocks noGrp="1"/>
          </p:cNvSpPr>
          <p:nvPr>
            <p:ph sz="quarter" idx="33"/>
          </p:nvPr>
        </p:nvSpPr>
        <p:spPr>
          <a:xfrm>
            <a:off x="395536" y="692696"/>
            <a:ext cx="8136904" cy="518457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lv-LV" sz="5500" b="1" dirty="0" smtClean="0">
                <a:latin typeface="+mn-lt"/>
              </a:rPr>
              <a:t>Project </a:t>
            </a:r>
            <a:r>
              <a:rPr lang="lv-LV" sz="5500" b="1" dirty="0" err="1" smtClean="0">
                <a:latin typeface="+mn-lt"/>
              </a:rPr>
              <a:t>partners</a:t>
            </a:r>
            <a:r>
              <a:rPr lang="lv-LV" sz="5500" b="1" dirty="0" smtClean="0">
                <a:latin typeface="+mn-lt"/>
              </a:rPr>
              <a:t> (</a:t>
            </a:r>
            <a:r>
              <a:rPr lang="lv-LV" sz="5500" b="1" dirty="0" err="1" smtClean="0">
                <a:latin typeface="+mn-lt"/>
              </a:rPr>
              <a:t>continued</a:t>
            </a:r>
            <a:r>
              <a:rPr lang="lv-LV" sz="5500" b="1" dirty="0" smtClean="0">
                <a:latin typeface="+mn-lt"/>
              </a:rPr>
              <a:t>)</a:t>
            </a:r>
          </a:p>
          <a:p>
            <a:pPr marL="0" indent="0">
              <a:buNone/>
            </a:pPr>
            <a:endParaRPr lang="lv-LV" sz="4200" u="sng" dirty="0" smtClean="0">
              <a:latin typeface="+mn-lt"/>
            </a:endParaRPr>
          </a:p>
          <a:p>
            <a:pPr marL="0" indent="0">
              <a:buNone/>
            </a:pPr>
            <a:r>
              <a:rPr lang="lv-LV" sz="5500" u="sng" dirty="0" err="1" smtClean="0">
                <a:latin typeface="+mn-lt"/>
              </a:rPr>
              <a:t>Partner</a:t>
            </a:r>
            <a:r>
              <a:rPr lang="lv-LV" sz="5500" u="sng" dirty="0" smtClean="0">
                <a:latin typeface="+mn-lt"/>
              </a:rPr>
              <a:t> – Tartu </a:t>
            </a:r>
            <a:r>
              <a:rPr lang="lv-LV" sz="5500" u="sng" dirty="0" err="1" smtClean="0">
                <a:latin typeface="+mn-lt"/>
              </a:rPr>
              <a:t>Centre</a:t>
            </a:r>
            <a:r>
              <a:rPr lang="lv-LV" sz="5500" u="sng" dirty="0" smtClean="0">
                <a:latin typeface="+mn-lt"/>
              </a:rPr>
              <a:t> </a:t>
            </a:r>
            <a:r>
              <a:rPr lang="lv-LV" sz="5500" u="sng" dirty="0" err="1" smtClean="0">
                <a:latin typeface="+mn-lt"/>
              </a:rPr>
              <a:t>for</a:t>
            </a:r>
            <a:r>
              <a:rPr lang="lv-LV" sz="5500" u="sng" dirty="0" smtClean="0">
                <a:latin typeface="+mn-lt"/>
              </a:rPr>
              <a:t> </a:t>
            </a:r>
            <a:r>
              <a:rPr lang="lv-LV" sz="5500" u="sng" dirty="0" err="1" smtClean="0">
                <a:latin typeface="+mn-lt"/>
              </a:rPr>
              <a:t>Creative</a:t>
            </a:r>
            <a:r>
              <a:rPr lang="lv-LV" sz="5500" u="sng" dirty="0" smtClean="0">
                <a:latin typeface="+mn-lt"/>
              </a:rPr>
              <a:t> </a:t>
            </a:r>
            <a:r>
              <a:rPr lang="lv-LV" sz="5500" u="sng" dirty="0" err="1" smtClean="0">
                <a:latin typeface="+mn-lt"/>
              </a:rPr>
              <a:t>Industries</a:t>
            </a:r>
            <a:r>
              <a:rPr lang="lv-LV" sz="5500" u="sng" dirty="0" smtClean="0">
                <a:latin typeface="+mn-lt"/>
              </a:rPr>
              <a:t> (EE, </a:t>
            </a:r>
            <a:r>
              <a:rPr lang="lv-LV" sz="5500" u="sng" dirty="0" err="1" smtClean="0">
                <a:latin typeface="+mn-lt"/>
              </a:rPr>
              <a:t>abbreviation</a:t>
            </a:r>
            <a:r>
              <a:rPr lang="lv-LV" sz="5500" u="sng" dirty="0" smtClean="0">
                <a:latin typeface="+mn-lt"/>
              </a:rPr>
              <a:t> LMK)</a:t>
            </a:r>
          </a:p>
          <a:p>
            <a:pPr marL="0" indent="0">
              <a:buNone/>
            </a:pPr>
            <a:endParaRPr lang="lv-LV" sz="4200" dirty="0" smtClean="0">
              <a:latin typeface="+mn-lt"/>
            </a:endParaRPr>
          </a:p>
          <a:p>
            <a:pPr marL="0" indent="0">
              <a:buNone/>
            </a:pPr>
            <a:r>
              <a:rPr lang="en-US" sz="5000" dirty="0">
                <a:latin typeface="+mn-lt"/>
              </a:rPr>
              <a:t>The Tartu Centre for Creative Industries (TCCI) was founded </a:t>
            </a:r>
            <a:r>
              <a:rPr lang="en-US" sz="5000" dirty="0" smtClean="0">
                <a:latin typeface="+mn-lt"/>
              </a:rPr>
              <a:t>on</a:t>
            </a:r>
            <a:r>
              <a:rPr lang="lv-LV" sz="5000" dirty="0" smtClean="0">
                <a:latin typeface="+mn-lt"/>
              </a:rPr>
              <a:t> </a:t>
            </a:r>
            <a:r>
              <a:rPr lang="en-US" sz="5000" dirty="0" smtClean="0">
                <a:latin typeface="+mn-lt"/>
              </a:rPr>
              <a:t>May </a:t>
            </a:r>
            <a:r>
              <a:rPr lang="en-US" sz="5000" dirty="0">
                <a:latin typeface="+mn-lt"/>
              </a:rPr>
              <a:t>14th, 2009 by the Tartu City Council. TCCI operates as </a:t>
            </a:r>
            <a:r>
              <a:rPr lang="en-US" sz="5000" dirty="0" smtClean="0">
                <a:latin typeface="+mn-lt"/>
              </a:rPr>
              <a:t>the</a:t>
            </a:r>
            <a:r>
              <a:rPr lang="lv-LV" sz="5000" dirty="0" smtClean="0">
                <a:latin typeface="+mn-lt"/>
              </a:rPr>
              <a:t> </a:t>
            </a:r>
            <a:r>
              <a:rPr lang="en-US" sz="5000" dirty="0" smtClean="0">
                <a:latin typeface="+mn-lt"/>
              </a:rPr>
              <a:t>coordinator </a:t>
            </a:r>
            <a:r>
              <a:rPr lang="en-US" sz="5000" dirty="0">
                <a:latin typeface="+mn-lt"/>
              </a:rPr>
              <a:t>of creative industries in Tartu and South Estonia </a:t>
            </a:r>
            <a:r>
              <a:rPr lang="en-US" sz="5000" dirty="0" smtClean="0">
                <a:latin typeface="+mn-lt"/>
              </a:rPr>
              <a:t>by</a:t>
            </a:r>
            <a:r>
              <a:rPr lang="lv-LV" sz="5000" dirty="0" smtClean="0">
                <a:latin typeface="+mn-lt"/>
              </a:rPr>
              <a:t> </a:t>
            </a:r>
            <a:r>
              <a:rPr lang="en-US" sz="5000" dirty="0" smtClean="0">
                <a:latin typeface="+mn-lt"/>
              </a:rPr>
              <a:t>providing </a:t>
            </a:r>
            <a:r>
              <a:rPr lang="en-US" sz="5000" dirty="0">
                <a:latin typeface="+mn-lt"/>
              </a:rPr>
              <a:t>information and training, legal and </a:t>
            </a:r>
            <a:r>
              <a:rPr lang="en-US" sz="5000" dirty="0" smtClean="0">
                <a:latin typeface="+mn-lt"/>
              </a:rPr>
              <a:t>economic</a:t>
            </a:r>
            <a:r>
              <a:rPr lang="lv-LV" sz="5000" dirty="0" smtClean="0">
                <a:latin typeface="+mn-lt"/>
              </a:rPr>
              <a:t> </a:t>
            </a:r>
            <a:r>
              <a:rPr lang="en-US" sz="5000" dirty="0" smtClean="0">
                <a:latin typeface="+mn-lt"/>
              </a:rPr>
              <a:t>expertise </a:t>
            </a:r>
            <a:r>
              <a:rPr lang="en-US" sz="5000" dirty="0">
                <a:latin typeface="+mn-lt"/>
              </a:rPr>
              <a:t>for creative entrepreneurs, as well as </a:t>
            </a:r>
            <a:r>
              <a:rPr lang="en-US" sz="5000" dirty="0" smtClean="0">
                <a:latin typeface="+mn-lt"/>
              </a:rPr>
              <a:t>business</a:t>
            </a:r>
            <a:r>
              <a:rPr lang="lv-LV" sz="5000" dirty="0" smtClean="0">
                <a:latin typeface="+mn-lt"/>
              </a:rPr>
              <a:t> </a:t>
            </a:r>
            <a:r>
              <a:rPr lang="en-US" sz="5000" dirty="0" smtClean="0">
                <a:latin typeface="+mn-lt"/>
              </a:rPr>
              <a:t>incubation </a:t>
            </a:r>
            <a:r>
              <a:rPr lang="en-US" sz="5000" dirty="0">
                <a:latin typeface="+mn-lt"/>
              </a:rPr>
              <a:t>services. </a:t>
            </a:r>
            <a:endParaRPr lang="lv-LV" sz="5000" dirty="0" smtClean="0">
              <a:latin typeface="+mn-lt"/>
            </a:endParaRPr>
          </a:p>
          <a:p>
            <a:pPr marL="0" indent="0">
              <a:buNone/>
            </a:pPr>
            <a:r>
              <a:rPr lang="en-US" sz="5000" dirty="0" smtClean="0">
                <a:latin typeface="+mn-lt"/>
              </a:rPr>
              <a:t>One </a:t>
            </a:r>
            <a:r>
              <a:rPr lang="en-US" sz="5000" dirty="0">
                <a:latin typeface="+mn-lt"/>
              </a:rPr>
              <a:t>of the main focuses for </a:t>
            </a:r>
            <a:r>
              <a:rPr lang="en-US" sz="5000" dirty="0" smtClean="0">
                <a:latin typeface="+mn-lt"/>
              </a:rPr>
              <a:t>TCCI’s</a:t>
            </a:r>
            <a:r>
              <a:rPr lang="lv-LV" sz="5000" dirty="0" smtClean="0">
                <a:latin typeface="+mn-lt"/>
              </a:rPr>
              <a:t> </a:t>
            </a:r>
            <a:r>
              <a:rPr lang="en-US" sz="5000" dirty="0" smtClean="0">
                <a:latin typeface="+mn-lt"/>
              </a:rPr>
              <a:t>business </a:t>
            </a:r>
            <a:r>
              <a:rPr lang="en-US" sz="5000" dirty="0">
                <a:latin typeface="+mn-lt"/>
              </a:rPr>
              <a:t>incubator is to explore export markets and search </a:t>
            </a:r>
            <a:r>
              <a:rPr lang="en-US" sz="5000" dirty="0" smtClean="0">
                <a:latin typeface="+mn-lt"/>
              </a:rPr>
              <a:t>for</a:t>
            </a:r>
            <a:r>
              <a:rPr lang="lv-LV" sz="5000" dirty="0" smtClean="0">
                <a:latin typeface="+mn-lt"/>
              </a:rPr>
              <a:t> </a:t>
            </a:r>
            <a:r>
              <a:rPr lang="en-US" sz="5000" dirty="0" smtClean="0">
                <a:latin typeface="+mn-lt"/>
              </a:rPr>
              <a:t>partners </a:t>
            </a:r>
            <a:r>
              <a:rPr lang="en-US" sz="5000" dirty="0">
                <a:latin typeface="+mn-lt"/>
              </a:rPr>
              <a:t>that could collaborate with the young </a:t>
            </a:r>
            <a:r>
              <a:rPr lang="en-US" sz="5000" dirty="0" smtClean="0">
                <a:latin typeface="+mn-lt"/>
              </a:rPr>
              <a:t>creative</a:t>
            </a:r>
            <a:r>
              <a:rPr lang="lv-LV" sz="5000" dirty="0" smtClean="0">
                <a:latin typeface="+mn-lt"/>
              </a:rPr>
              <a:t> </a:t>
            </a:r>
            <a:r>
              <a:rPr lang="en-US" sz="5000" dirty="0" smtClean="0">
                <a:latin typeface="+mn-lt"/>
              </a:rPr>
              <a:t>industries</a:t>
            </a:r>
            <a:r>
              <a:rPr lang="en-US" sz="5000" dirty="0" smtClean="0">
                <a:latin typeface="+mn-lt"/>
              </a:rPr>
              <a:t>. </a:t>
            </a:r>
            <a:r>
              <a:rPr lang="en-US" sz="5000" dirty="0">
                <a:latin typeface="+mn-lt"/>
              </a:rPr>
              <a:t>These unique competencies also provide </a:t>
            </a:r>
            <a:r>
              <a:rPr lang="en-US" sz="5000" dirty="0" smtClean="0">
                <a:latin typeface="+mn-lt"/>
              </a:rPr>
              <a:t>a</a:t>
            </a:r>
            <a:r>
              <a:rPr lang="lv-LV" sz="5000" dirty="0" smtClean="0">
                <a:latin typeface="+mn-lt"/>
              </a:rPr>
              <a:t> </a:t>
            </a:r>
            <a:r>
              <a:rPr lang="en-US" sz="5000" dirty="0" smtClean="0">
                <a:latin typeface="+mn-lt"/>
              </a:rPr>
              <a:t>blend </a:t>
            </a:r>
            <a:r>
              <a:rPr lang="en-US" sz="5000" dirty="0">
                <a:latin typeface="+mn-lt"/>
              </a:rPr>
              <a:t>of knowledge and experience in the field of social </a:t>
            </a:r>
            <a:r>
              <a:rPr lang="en-US" sz="5000" dirty="0" smtClean="0">
                <a:latin typeface="+mn-lt"/>
              </a:rPr>
              <a:t>and</a:t>
            </a:r>
            <a:r>
              <a:rPr lang="lv-LV" sz="5000" dirty="0" smtClean="0">
                <a:latin typeface="+mn-lt"/>
              </a:rPr>
              <a:t> </a:t>
            </a:r>
            <a:r>
              <a:rPr lang="en-GB" sz="5000" dirty="0" smtClean="0">
                <a:latin typeface="+mn-lt"/>
              </a:rPr>
              <a:t>creative </a:t>
            </a:r>
            <a:r>
              <a:rPr lang="en-GB" sz="5000" dirty="0">
                <a:latin typeface="+mn-lt"/>
              </a:rPr>
              <a:t>entrepreneurs’ education, support and </a:t>
            </a:r>
            <a:r>
              <a:rPr lang="en-GB" sz="5000" dirty="0" smtClean="0">
                <a:latin typeface="+mn-lt"/>
              </a:rPr>
              <a:t>consulting</a:t>
            </a:r>
            <a:r>
              <a:rPr lang="lv-LV" sz="50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lv-LV" sz="5000" dirty="0" smtClean="0">
              <a:latin typeface="+mn-lt"/>
            </a:endParaRPr>
          </a:p>
          <a:p>
            <a:pPr marL="0" indent="0">
              <a:buNone/>
            </a:pPr>
            <a:r>
              <a:rPr lang="lv-LV" sz="5000" dirty="0" err="1" smtClean="0">
                <a:latin typeface="+mn-lt"/>
              </a:rPr>
              <a:t>Partner</a:t>
            </a:r>
            <a:r>
              <a:rPr lang="lv-LV" sz="5000" dirty="0" smtClean="0">
                <a:latin typeface="+mn-lt"/>
              </a:rPr>
              <a:t> </a:t>
            </a:r>
            <a:r>
              <a:rPr lang="lv-LV" sz="5000" dirty="0" err="1" smtClean="0">
                <a:latin typeface="+mn-lt"/>
              </a:rPr>
              <a:t>budget</a:t>
            </a:r>
            <a:r>
              <a:rPr lang="lv-LV" sz="5000" dirty="0" smtClean="0">
                <a:latin typeface="+mn-lt"/>
              </a:rPr>
              <a:t> </a:t>
            </a:r>
            <a:r>
              <a:rPr lang="lv-LV" sz="5000" dirty="0" err="1" smtClean="0">
                <a:latin typeface="+mn-lt"/>
              </a:rPr>
              <a:t>within</a:t>
            </a:r>
            <a:r>
              <a:rPr lang="lv-LV" sz="5000" dirty="0" smtClean="0">
                <a:latin typeface="+mn-lt"/>
              </a:rPr>
              <a:t> </a:t>
            </a:r>
            <a:r>
              <a:rPr lang="lv-LV" sz="5000" dirty="0" err="1" smtClean="0">
                <a:latin typeface="+mn-lt"/>
              </a:rPr>
              <a:t>the</a:t>
            </a:r>
            <a:r>
              <a:rPr lang="lv-LV" sz="5000" dirty="0" smtClean="0">
                <a:latin typeface="+mn-lt"/>
              </a:rPr>
              <a:t> Project – </a:t>
            </a:r>
          </a:p>
          <a:p>
            <a:pPr marL="0" indent="0">
              <a:buNone/>
            </a:pPr>
            <a:r>
              <a:rPr lang="lv-LV" sz="5000" dirty="0" smtClean="0">
                <a:latin typeface="+mn-lt"/>
              </a:rPr>
              <a:t>16,425.00 </a:t>
            </a:r>
            <a:r>
              <a:rPr lang="lv-LV" sz="5000" dirty="0" err="1" smtClean="0">
                <a:latin typeface="+mn-lt"/>
              </a:rPr>
              <a:t>Eur</a:t>
            </a:r>
            <a:r>
              <a:rPr lang="lv-LV" sz="5000" dirty="0" smtClean="0">
                <a:latin typeface="+mn-lt"/>
              </a:rPr>
              <a:t>, </a:t>
            </a:r>
            <a:r>
              <a:rPr lang="lv-LV" sz="5000" dirty="0" err="1" smtClean="0">
                <a:latin typeface="+mn-lt"/>
              </a:rPr>
              <a:t>including</a:t>
            </a:r>
            <a:r>
              <a:rPr lang="lv-LV" sz="5000" dirty="0" smtClean="0">
                <a:latin typeface="+mn-lt"/>
              </a:rPr>
              <a:t> 85% ERDF</a:t>
            </a:r>
          </a:p>
          <a:p>
            <a:pPr marL="0" indent="0">
              <a:buNone/>
            </a:pPr>
            <a:r>
              <a:rPr lang="lv-LV" sz="5000" dirty="0" smtClean="0">
                <a:latin typeface="+mn-lt"/>
              </a:rPr>
              <a:t> </a:t>
            </a:r>
            <a:r>
              <a:rPr lang="lv-LV" sz="5000" dirty="0" err="1" smtClean="0">
                <a:latin typeface="+mn-lt"/>
              </a:rPr>
              <a:t>co-financing.</a:t>
            </a:r>
            <a:endParaRPr lang="lv-LV" sz="5000" dirty="0" smtClean="0">
              <a:latin typeface="+mn-lt"/>
            </a:endParaRPr>
          </a:p>
          <a:p>
            <a:pPr marL="0" indent="0">
              <a:buNone/>
            </a:pPr>
            <a:endParaRPr lang="lv-LV" sz="16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Attēls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425557" y="6165304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Attēls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37112"/>
            <a:ext cx="1429385" cy="1621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99568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>
          <a:xfrm>
            <a:off x="323528" y="548680"/>
            <a:ext cx="8280920" cy="56886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lv-LV" sz="2200" b="1" dirty="0" smtClean="0">
                <a:latin typeface="+mn-lt"/>
              </a:rPr>
              <a:t>Project </a:t>
            </a:r>
            <a:r>
              <a:rPr lang="lv-LV" sz="2200" b="1" dirty="0" err="1" smtClean="0">
                <a:latin typeface="+mn-lt"/>
              </a:rPr>
              <a:t>Objective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dirty="0" smtClean="0"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lv-LV" sz="2200" dirty="0" err="1" smtClean="0">
                <a:latin typeface="+mn-lt"/>
              </a:rPr>
              <a:t>The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objective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of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the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project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is</a:t>
            </a:r>
            <a:r>
              <a:rPr lang="lv-LV" sz="2200" dirty="0" smtClean="0">
                <a:latin typeface="+mn-lt"/>
              </a:rPr>
              <a:t> to </a:t>
            </a:r>
            <a:r>
              <a:rPr lang="lv-LV" sz="2200" dirty="0" err="1" smtClean="0">
                <a:latin typeface="+mn-lt"/>
              </a:rPr>
              <a:t>establish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promote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cross-border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cooperation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among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social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creative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entrepreneurs</a:t>
            </a:r>
            <a:r>
              <a:rPr lang="lv-LV" sz="2200" dirty="0" smtClean="0">
                <a:latin typeface="+mn-lt"/>
              </a:rPr>
              <a:t>, </a:t>
            </a:r>
            <a:r>
              <a:rPr lang="lv-LV" sz="2200" dirty="0" err="1" smtClean="0">
                <a:latin typeface="+mn-lt"/>
              </a:rPr>
              <a:t>thus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propelling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these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business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areas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Latvia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Estonia</a:t>
            </a:r>
            <a:r>
              <a:rPr lang="lv-LV" sz="2200" dirty="0" smtClean="0">
                <a:latin typeface="+mn-lt"/>
              </a:rPr>
              <a:t>. </a:t>
            </a:r>
          </a:p>
          <a:p>
            <a:pPr marL="0" indent="0">
              <a:buNone/>
            </a:pP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The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project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will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strengthen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entrepreneurial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abilities</a:t>
            </a:r>
            <a:r>
              <a:rPr lang="lv-LV" sz="2200" dirty="0" smtClean="0">
                <a:latin typeface="+mn-lt"/>
              </a:rPr>
              <a:t> to </a:t>
            </a:r>
            <a:r>
              <a:rPr lang="lv-LV" sz="2200" dirty="0" err="1" smtClean="0">
                <a:latin typeface="+mn-lt"/>
              </a:rPr>
              <a:t>develop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joint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social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creative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collaboration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have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international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mind-set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by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joint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trainings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mentoring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respective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countries</a:t>
            </a:r>
            <a:r>
              <a:rPr lang="lv-LV" sz="2200" dirty="0" smtClean="0">
                <a:latin typeface="+mn-lt"/>
              </a:rPr>
              <a:t>,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spurring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the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sense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of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initiative</a:t>
            </a:r>
            <a:r>
              <a:rPr lang="lv-LV" sz="2200" dirty="0" smtClean="0">
                <a:latin typeface="+mn-lt"/>
              </a:rPr>
              <a:t>, </a:t>
            </a:r>
            <a:r>
              <a:rPr lang="lv-LV" sz="2200" dirty="0" err="1" smtClean="0">
                <a:latin typeface="+mn-lt"/>
              </a:rPr>
              <a:t>leadership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engagement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within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societal</a:t>
            </a:r>
            <a:r>
              <a:rPr lang="lv-LV" sz="2200" dirty="0" smtClean="0">
                <a:latin typeface="+mn-lt"/>
              </a:rPr>
              <a:t>, </a:t>
            </a:r>
            <a:r>
              <a:rPr lang="lv-LV" sz="2200" dirty="0" err="1" smtClean="0">
                <a:latin typeface="+mn-lt"/>
              </a:rPr>
              <a:t>creative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economical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processes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cross</a:t>
            </a:r>
            <a:r>
              <a:rPr lang="lv-LV" sz="2200" dirty="0" smtClean="0">
                <a:latin typeface="+mn-lt"/>
              </a:rPr>
              <a:t> – </a:t>
            </a:r>
            <a:r>
              <a:rPr lang="lv-LV" sz="2200" dirty="0" err="1" smtClean="0">
                <a:latin typeface="+mn-lt"/>
              </a:rPr>
              <a:t>border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sense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in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Latvia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Estonia</a:t>
            </a:r>
            <a:r>
              <a:rPr lang="lv-LV" sz="22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lv-LV" sz="2200" dirty="0" smtClean="0">
              <a:latin typeface="+mn-lt"/>
            </a:endParaRPr>
          </a:p>
          <a:p>
            <a:pPr marL="0" indent="0">
              <a:buNone/>
            </a:pPr>
            <a:r>
              <a:rPr lang="lv-LV" sz="2200" b="1" dirty="0" err="1" smtClean="0">
                <a:latin typeface="+mn-lt"/>
              </a:rPr>
              <a:t>Target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Group</a:t>
            </a:r>
            <a:endParaRPr lang="lv-LV" sz="2200" b="1" dirty="0" smtClean="0">
              <a:latin typeface="+mn-lt"/>
            </a:endParaRPr>
          </a:p>
          <a:p>
            <a:pPr marL="0" indent="0">
              <a:buNone/>
            </a:pPr>
            <a:r>
              <a:rPr lang="lv-LV" sz="2200" dirty="0" err="1" smtClean="0">
                <a:latin typeface="+mn-lt"/>
              </a:rPr>
              <a:t>Social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Creative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SME’s</a:t>
            </a:r>
            <a:r>
              <a:rPr lang="lv-LV" sz="2200" dirty="0" smtClean="0">
                <a:latin typeface="+mn-lt"/>
              </a:rPr>
              <a:t> – 60, </a:t>
            </a:r>
            <a:r>
              <a:rPr lang="lv-LV" sz="2200" dirty="0" err="1" smtClean="0">
                <a:latin typeface="+mn-lt"/>
              </a:rPr>
              <a:t>Social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and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Creative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business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ideas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owners</a:t>
            </a:r>
            <a:r>
              <a:rPr lang="lv-LV" sz="2200" dirty="0" smtClean="0">
                <a:latin typeface="+mn-lt"/>
              </a:rPr>
              <a:t> (</a:t>
            </a:r>
            <a:r>
              <a:rPr lang="lv-LV" sz="2200" dirty="0" err="1" smtClean="0">
                <a:latin typeface="+mn-lt"/>
              </a:rPr>
              <a:t>potential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start-ups</a:t>
            </a:r>
            <a:r>
              <a:rPr lang="lv-LV" sz="2200" dirty="0" smtClean="0">
                <a:latin typeface="+mn-lt"/>
              </a:rPr>
              <a:t>) – 8, </a:t>
            </a:r>
            <a:r>
              <a:rPr lang="lv-LV" sz="2200" dirty="0" err="1" smtClean="0">
                <a:latin typeface="+mn-lt"/>
              </a:rPr>
              <a:t>Local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public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Authorities</a:t>
            </a:r>
            <a:r>
              <a:rPr lang="lv-LV" sz="2200" dirty="0" smtClean="0">
                <a:latin typeface="+mn-lt"/>
              </a:rPr>
              <a:t> – 10, </a:t>
            </a:r>
            <a:r>
              <a:rPr lang="lv-LV" sz="2200" dirty="0" err="1" smtClean="0">
                <a:latin typeface="+mn-lt"/>
              </a:rPr>
              <a:t>General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err="1" smtClean="0">
                <a:latin typeface="+mn-lt"/>
              </a:rPr>
              <a:t>public</a:t>
            </a:r>
            <a:r>
              <a:rPr lang="lv-LV" sz="2200" dirty="0" smtClean="0">
                <a:latin typeface="+mn-lt"/>
              </a:rPr>
              <a:t> </a:t>
            </a:r>
            <a:r>
              <a:rPr lang="lv-LV" sz="2200" dirty="0" smtClean="0">
                <a:latin typeface="+mn-lt"/>
              </a:rPr>
              <a:t>– 300 </a:t>
            </a:r>
            <a:r>
              <a:rPr lang="lv-LV" sz="2200" dirty="0" err="1" smtClean="0">
                <a:latin typeface="+mn-lt"/>
              </a:rPr>
              <a:t>persons</a:t>
            </a:r>
            <a:r>
              <a:rPr lang="lv-LV" sz="2200" dirty="0" smtClean="0">
                <a:latin typeface="+mn-lt"/>
              </a:rPr>
              <a:t>.</a:t>
            </a:r>
            <a:endParaRPr lang="lv-LV" sz="2200" dirty="0">
              <a:latin typeface="+mn-lt"/>
            </a:endParaRPr>
          </a:p>
          <a:p>
            <a:pPr marL="0" lvl="0" indent="0">
              <a:buNone/>
            </a:pPr>
            <a:endParaRPr lang="lv-LV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7992888" cy="548680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en-US" sz="1400" dirty="0">
              <a:latin typeface="+mj-lt"/>
            </a:endParaRPr>
          </a:p>
        </p:txBody>
      </p:sp>
      <p:pic>
        <p:nvPicPr>
          <p:cNvPr id="4" name="Attēls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494721" y="6093296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5961494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Boosting Cross Border Entrepreneurial Activity in Social and Creative Industries Sector (</a:t>
            </a:r>
            <a:r>
              <a:rPr lang="en-GB" sz="1400" i="1" dirty="0" err="1" smtClean="0"/>
              <a:t>Social&amp;Creative</a:t>
            </a:r>
            <a:r>
              <a:rPr lang="en-GB" sz="1400" dirty="0" smtClean="0"/>
              <a:t>)</a:t>
            </a:r>
            <a:endParaRPr lang="lv-LV" sz="1400" dirty="0"/>
          </a:p>
        </p:txBody>
      </p:sp>
      <p:sp>
        <p:nvSpPr>
          <p:cNvPr id="7" name="Content Placeholder 1"/>
          <p:cNvSpPr>
            <a:spLocks noGrp="1"/>
          </p:cNvSpPr>
          <p:nvPr>
            <p:ph sz="quarter" idx="33"/>
          </p:nvPr>
        </p:nvSpPr>
        <p:spPr>
          <a:xfrm>
            <a:off x="395536" y="836712"/>
            <a:ext cx="7992888" cy="4752528"/>
          </a:xfrm>
        </p:spPr>
        <p:txBody>
          <a:bodyPr/>
          <a:lstStyle/>
          <a:p>
            <a:pPr>
              <a:buNone/>
            </a:pPr>
            <a:r>
              <a:rPr lang="lv-LV" sz="2200" b="1" dirty="0" err="1" smtClean="0">
                <a:latin typeface="+mn-lt"/>
              </a:rPr>
              <a:t>Programme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Output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Indicators</a:t>
            </a:r>
            <a:r>
              <a:rPr lang="lv-LV" sz="2200" b="1" dirty="0" smtClean="0">
                <a:latin typeface="+mn-lt"/>
              </a:rPr>
              <a:t> </a:t>
            </a:r>
            <a:r>
              <a:rPr lang="lv-LV" sz="2200" b="1" dirty="0" err="1" smtClean="0">
                <a:latin typeface="+mn-lt"/>
              </a:rPr>
              <a:t>and</a:t>
            </a:r>
            <a:r>
              <a:rPr lang="lv-LV" sz="2200" b="1" dirty="0" smtClean="0">
                <a:latin typeface="+mn-lt"/>
              </a:rPr>
              <a:t> Project </a:t>
            </a:r>
            <a:r>
              <a:rPr lang="lv-LV" sz="2200" b="1" dirty="0" err="1" smtClean="0">
                <a:latin typeface="+mn-lt"/>
              </a:rPr>
              <a:t>Contribution</a:t>
            </a:r>
            <a:r>
              <a:rPr lang="lv-LV" sz="2200" b="1" dirty="0" smtClean="0">
                <a:latin typeface="+mn-lt"/>
              </a:rPr>
              <a:t> </a:t>
            </a:r>
          </a:p>
          <a:p>
            <a:pPr>
              <a:buNone/>
            </a:pPr>
            <a:r>
              <a:rPr lang="lv-LV" dirty="0" smtClean="0"/>
              <a:t>  </a:t>
            </a:r>
            <a:endParaRPr lang="lv-LV" dirty="0"/>
          </a:p>
        </p:txBody>
      </p:sp>
      <p:pic>
        <p:nvPicPr>
          <p:cNvPr id="8" name="Attēls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4" t="14435" r="2749" b="12360"/>
          <a:stretch/>
        </p:blipFill>
        <p:spPr bwMode="auto">
          <a:xfrm>
            <a:off x="3579127" y="6293485"/>
            <a:ext cx="2154555" cy="564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0735267"/>
              </p:ext>
            </p:extLst>
          </p:nvPr>
        </p:nvGraphicFramePr>
        <p:xfrm>
          <a:off x="611560" y="1773912"/>
          <a:ext cx="7704857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7260"/>
                <a:gridCol w="1959311"/>
                <a:gridCol w="2568286"/>
              </a:tblGrid>
              <a:tr h="637521">
                <a:tc>
                  <a:txBody>
                    <a:bodyPr/>
                    <a:lstStyle/>
                    <a:p>
                      <a:pPr algn="ctr"/>
                      <a:r>
                        <a:rPr lang="lv-LV" dirty="0" err="1" smtClean="0"/>
                        <a:t>Programme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Output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Indicator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Project </a:t>
                      </a:r>
                      <a:r>
                        <a:rPr lang="lv-LV" dirty="0" err="1" smtClean="0"/>
                        <a:t>Target</a:t>
                      </a:r>
                      <a:r>
                        <a:rPr lang="lv-LV" dirty="0" smtClean="0"/>
                        <a:t> / </a:t>
                      </a:r>
                      <a:r>
                        <a:rPr lang="lv-LV" dirty="0" err="1" smtClean="0"/>
                        <a:t>Programme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Target</a:t>
                      </a:r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(</a:t>
                      </a:r>
                      <a:r>
                        <a:rPr lang="lv-LV" dirty="0" err="1" smtClean="0"/>
                        <a:t>Total</a:t>
                      </a:r>
                      <a:r>
                        <a:rPr lang="lv-LV" dirty="0" smtClean="0"/>
                        <a:t>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Project </a:t>
                      </a:r>
                      <a:r>
                        <a:rPr lang="lv-LV" dirty="0" err="1" smtClean="0"/>
                        <a:t>Target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by</a:t>
                      </a:r>
                      <a:r>
                        <a:rPr lang="lv-LV" dirty="0" smtClean="0"/>
                        <a:t> Project </a:t>
                      </a:r>
                      <a:r>
                        <a:rPr lang="lv-LV" dirty="0" err="1" smtClean="0"/>
                        <a:t>Activity</a:t>
                      </a:r>
                      <a:endParaRPr lang="lv-LV" dirty="0"/>
                    </a:p>
                  </a:txBody>
                  <a:tcPr/>
                </a:tc>
              </a:tr>
              <a:tr h="728071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Participants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at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project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events</a:t>
                      </a:r>
                      <a:r>
                        <a:rPr lang="lv-LV" dirty="0" smtClean="0"/>
                        <a:t>, </a:t>
                      </a:r>
                      <a:r>
                        <a:rPr lang="lv-LV" dirty="0" err="1" smtClean="0"/>
                        <a:t>except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management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meetings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170 / 500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80 - T1.1.1; 40 - T2.1.1; 50 - T3.1.1</a:t>
                      </a:r>
                    </a:p>
                    <a:p>
                      <a:endParaRPr lang="lv-LV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Jointly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organised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events</a:t>
                      </a:r>
                      <a:r>
                        <a:rPr lang="lv-LV" dirty="0" smtClean="0"/>
                        <a:t>, </a:t>
                      </a:r>
                      <a:r>
                        <a:rPr lang="lv-LV" dirty="0" err="1" smtClean="0"/>
                        <a:t>except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management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meetings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9 / 30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4 - T1.2.1; 4 - T2.2.1;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1 - T3.2.1</a:t>
                      </a:r>
                    </a:p>
                    <a:p>
                      <a:endParaRPr lang="lv-LV" dirty="0"/>
                    </a:p>
                  </a:txBody>
                  <a:tcPr/>
                </a:tc>
              </a:tr>
              <a:tr h="37864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Number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enterprises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receiving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non-financial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support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30 / 125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16611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. RPR PAMAT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 RPR PAMATA</Template>
  <TotalTime>5766</TotalTime>
  <Words>2720</Words>
  <Application>Microsoft Office PowerPoint</Application>
  <PresentationFormat>On-screen Show (4:3)</PresentationFormat>
  <Paragraphs>267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1. RPR PAMATA</vt:lpstr>
      <vt:lpstr>Boosting Cross Border Entrepreneurial Activity in Social and Creative Industries Sector (Social&amp;Creative) 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Boosting Cross Border Entrepreneurial Activity in Social and Creative Industries Sector (Social&amp;Creative)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RĪGAS PLĀNOŠANAS REĢIONA PROJEKTI</dc:title>
  <dc:creator>User</dc:creator>
  <cp:lastModifiedBy>User_10</cp:lastModifiedBy>
  <cp:revision>309</cp:revision>
  <cp:lastPrinted>2013-11-28T14:21:08Z</cp:lastPrinted>
  <dcterms:created xsi:type="dcterms:W3CDTF">2012-10-18T09:46:39Z</dcterms:created>
  <dcterms:modified xsi:type="dcterms:W3CDTF">2017-06-05T06:22:06Z</dcterms:modified>
</cp:coreProperties>
</file>