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57" r:id="rId3"/>
    <p:sldId id="268" r:id="rId4"/>
    <p:sldId id="269" r:id="rId5"/>
    <p:sldId id="270" r:id="rId6"/>
    <p:sldId id="273" r:id="rId7"/>
    <p:sldId id="272" r:id="rId8"/>
    <p:sldId id="271" r:id="rId9"/>
    <p:sldId id="265" r:id="rId10"/>
    <p:sldId id="259" r:id="rId11"/>
    <p:sldId id="260" r:id="rId12"/>
    <p:sldId id="261" r:id="rId13"/>
    <p:sldId id="262" r:id="rId14"/>
    <p:sldId id="263" r:id="rId15"/>
    <p:sldId id="264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finanses.lv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sfinanses.l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/>
            <a:t>Nodrošināta vienotas pašvaldību uzņēmējdarbības atbalsta sistēmas koordinācija, sadarbojoties ar reģiona pašvaldībām un citām uzņēmējdarbības atbalsta sniegšanā iesaistītajām  organizācijām-EM(LIAA),IZM(VIAA),ZM(LAD,LLKC,VRG),ALTUM (AFI), LTRK, LDDK u.c. uzņēmēju asociācijām</a:t>
          </a:r>
          <a:r>
            <a:rPr lang="lv-LV" sz="1300" dirty="0" smtClean="0"/>
            <a:t>.</a:t>
          </a:r>
          <a:endParaRPr lang="en-GB" sz="1300" dirty="0"/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105953" custLinFactNeighborX="-2083" custLinFactNeighborY="-10137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58BAC325-8FF3-4C01-8647-0375982B8C79}" type="presOf" srcId="{C089D93B-1C2C-4F7B-ACCF-E4B4CF57E588}" destId="{360622C5-150B-468D-87FD-E5FE6C74B1FA}" srcOrd="0" destOrd="0" presId="urn:microsoft.com/office/officeart/2005/8/layout/vList2"/>
    <dgm:cxn modelId="{DA270119-8D11-4CF3-897A-8AAE1567FCE7}" type="presOf" srcId="{BE5E90ED-CC50-4E5A-8734-42AE76DC031C}" destId="{91B6C2A5-3C4F-49D6-BB57-C4BFD3AEA4B6}" srcOrd="0" destOrd="0" presId="urn:microsoft.com/office/officeart/2005/8/layout/vList2"/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D86F179C-402D-4E23-A60D-01DEDFCFFACD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 custT="1"/>
      <dgm:spPr/>
      <dgm:t>
        <a:bodyPr/>
        <a:lstStyle/>
        <a:p>
          <a:pPr rtl="0"/>
          <a:r>
            <a:rPr lang="lv-LV" sz="1800" dirty="0" smtClean="0">
              <a:latin typeface="Arial" charset="0"/>
            </a:rPr>
            <a:t>Tiks stiprināta pašvaldību </a:t>
          </a:r>
          <a:r>
            <a:rPr lang="lv-LV" sz="1800" b="1" dirty="0" smtClean="0">
              <a:latin typeface="Arial" charset="0"/>
            </a:rPr>
            <a:t>uzņēmējdarbības speciālistu kapacitātes</a:t>
          </a:r>
          <a:r>
            <a:rPr lang="lv-LV" sz="18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seminārus, iesaistot pārrobezu projektos.</a:t>
          </a:r>
          <a:endParaRPr lang="en-GB" sz="1800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ScaleY="1123288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C425775B-096C-4824-B33E-471964C49FDC}" type="presOf" srcId="{663CD231-5441-40FC-9F29-E2D0B910FB8D}" destId="{2C8CBBC6-D315-4BF4-969C-0049AB216B52}" srcOrd="0" destOrd="0" presId="urn:microsoft.com/office/officeart/2005/8/layout/vList2"/>
    <dgm:cxn modelId="{FC195768-0250-44FE-8354-FFEB02C1C0D0}" type="presOf" srcId="{3FBB48FA-EDE8-49BB-BC09-3DE2B4AF3AA7}" destId="{B2434C5E-F9AA-45F8-B40D-6CF46F1DB32C}" srcOrd="0" destOrd="0" presId="urn:microsoft.com/office/officeart/2005/8/layout/vList2"/>
    <dgm:cxn modelId="{BD926850-5D4C-47C8-8EF2-E6F752094085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>
              <a:latin typeface="Arial" pitchFamily="34" charset="0"/>
              <a:cs typeface="Arial" pitchFamily="34" charset="0"/>
            </a:rPr>
            <a:t>Izstrādāts darba uzdevums Rīgas plānošanas reģiona interaktīvās saimniecisko un investīciju resursu platformas izstrādei, kas ietver informāciju par reģiona saimniecību, iedzīvotājiem, pašvaldībām, investīciju iespējām un inovācijas potenciālu.</a:t>
          </a:r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528689" custLinFactNeighborY="-4108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701535F-8B30-43E1-B768-8D17D22839A4}" type="presOf" srcId="{C089D93B-1C2C-4F7B-ACCF-E4B4CF57E588}" destId="{360622C5-150B-468D-87FD-E5FE6C74B1FA}" srcOrd="0" destOrd="0" presId="urn:microsoft.com/office/officeart/2005/8/layout/vList2"/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4FE2C6C3-EB26-4845-891D-47C291A3E9FF}" type="presOf" srcId="{BE5E90ED-CC50-4E5A-8734-42AE76DC031C}" destId="{91B6C2A5-3C4F-49D6-BB57-C4BFD3AEA4B6}" srcOrd="0" destOrd="0" presId="urn:microsoft.com/office/officeart/2005/8/layout/vList2"/>
    <dgm:cxn modelId="{8B117675-1927-46A6-8A89-1547FC4AC8C6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/>
      <dgm:spPr/>
      <dgm:t>
        <a:bodyPr/>
        <a:lstStyle/>
        <a:p>
          <a:pPr rtl="0"/>
          <a:r>
            <a:rPr lang="lv-LV" dirty="0" smtClean="0">
              <a:latin typeface="Arial" pitchFamily="34" charset="0"/>
              <a:cs typeface="Arial" pitchFamily="34" charset="0"/>
            </a:rPr>
            <a:t>Ieviesta un uzturēta </a:t>
          </a:r>
          <a:r>
            <a:rPr lang="lv-LV" b="1" dirty="0" smtClean="0">
              <a:latin typeface="Arial" pitchFamily="34" charset="0"/>
              <a:cs typeface="Arial" pitchFamily="34" charset="0"/>
            </a:rPr>
            <a:t>Rīgas plānošanas reģiona interaktīvās saimniecisko un investīciju resursu platforma.</a:t>
          </a:r>
          <a:endParaRPr lang="en-GB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ScaleY="372385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DC338287-7BCB-4F5E-B21E-F28A7C4EEC38}" type="presOf" srcId="{3FBB48FA-EDE8-49BB-BC09-3DE2B4AF3AA7}" destId="{B2434C5E-F9AA-45F8-B40D-6CF46F1DB32C}" srcOrd="0" destOrd="0" presId="urn:microsoft.com/office/officeart/2005/8/layout/vList2"/>
    <dgm:cxn modelId="{548471A3-1A85-4F31-B959-77CA2AF38EFB}" type="presOf" srcId="{663CD231-5441-40FC-9F29-E2D0B910FB8D}" destId="{2C8CBBC6-D315-4BF4-969C-0049AB216B52}" srcOrd="0" destOrd="0" presId="urn:microsoft.com/office/officeart/2005/8/layout/vList2"/>
    <dgm:cxn modelId="{4FA9C75E-3D13-43F3-BFC5-8BB37C3E0216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/>
      <dgm:spPr/>
      <dgm:t>
        <a:bodyPr/>
        <a:lstStyle/>
        <a:p>
          <a:pPr rtl="0"/>
          <a:r>
            <a:rPr lang="lv-LV" dirty="0" smtClean="0"/>
            <a:t>Izveidota un uzturēta kopīga Rīgas plānošanas reģiona interaktīva uzņēmējdarbības informatīvā platforma.</a:t>
          </a:r>
        </a:p>
        <a:p>
          <a:pPr rtl="0"/>
          <a:endParaRPr lang="en-GB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ScaleY="107765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6DEEFF7-7161-4E1D-BFEA-87AF5FED77F4}" type="presOf" srcId="{3FBB48FA-EDE8-49BB-BC09-3DE2B4AF3AA7}" destId="{B2434C5E-F9AA-45F8-B40D-6CF46F1DB32C}" srcOrd="0" destOrd="0" presId="urn:microsoft.com/office/officeart/2005/8/layout/vList2"/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8024C3B9-D15A-40DC-9C3E-A995B6B5B679}" type="presOf" srcId="{663CD231-5441-40FC-9F29-E2D0B910FB8D}" destId="{2C8CBBC6-D315-4BF4-969C-0049AB216B52}" srcOrd="0" destOrd="0" presId="urn:microsoft.com/office/officeart/2005/8/layout/vList2"/>
    <dgm:cxn modelId="{B69583A5-A2EA-4E84-BB63-B8F0BFD0E3F1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>
              <a:latin typeface="Arial" pitchFamily="34" charset="0"/>
              <a:cs typeface="Arial" pitchFamily="34" charset="0"/>
            </a:rPr>
            <a:t>Organizēta reģiona pašvaldību un uzņēmēju piedalīšanās starptautiskajā seminārā / tirdzniecības misijā “Nākotnes pašvaldības” Londonā un Bristolē – 27.09.2016.- 30.09.2016.;</a:t>
          </a:r>
        </a:p>
        <a:p>
          <a:r>
            <a:rPr lang="lv-LV" sz="1800" dirty="0" smtClean="0">
              <a:latin typeface="Arial" pitchFamily="34" charset="0"/>
              <a:cs typeface="Arial" pitchFamily="34" charset="0"/>
            </a:rPr>
            <a:t>Organizēta reģiona pašvaldību un uzņēmēju piedalīšanās starptautiskajā uzņēmējdarbības veicināšanas forumā Moldovā 18.10.2016.-23.10.2016;</a:t>
          </a:r>
          <a:endParaRPr lang="en-GB" sz="1800" dirty="0"/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026932" custLinFactNeighborY="-4108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920125F-82A5-421F-A2B1-15922A67146C}" type="presOf" srcId="{C089D93B-1C2C-4F7B-ACCF-E4B4CF57E588}" destId="{360622C5-150B-468D-87FD-E5FE6C74B1FA}" srcOrd="0" destOrd="0" presId="urn:microsoft.com/office/officeart/2005/8/layout/vList2"/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50D8C1A3-727C-43F4-8DE5-6E2F7A60FD92}" type="presOf" srcId="{BE5E90ED-CC50-4E5A-8734-42AE76DC031C}" destId="{91B6C2A5-3C4F-49D6-BB57-C4BFD3AEA4B6}" srcOrd="0" destOrd="0" presId="urn:microsoft.com/office/officeart/2005/8/layout/vList2"/>
    <dgm:cxn modelId="{4ABC5312-72BB-4060-8E4C-EF6363CC3348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 custT="1"/>
      <dgm:spPr/>
      <dgm:t>
        <a:bodyPr/>
        <a:lstStyle/>
        <a:p>
          <a:pPr rtl="0"/>
          <a:r>
            <a:rPr lang="lv-LV" sz="1600" dirty="0" smtClean="0">
              <a:latin typeface="Arial" pitchFamily="34" charset="0"/>
              <a:cs typeface="Arial" pitchFamily="34" charset="0"/>
            </a:rPr>
            <a:t>Tiks organizētas reģiona pašvaldību un uzņēmēju piedalīšanās starptautiskajos semināros / tirdzniecības misijās Gruzijā,Krievijā(Pleskavā),Vācijā, Somijā.</a:t>
          </a:r>
        </a:p>
        <a:p>
          <a:pPr rtl="0"/>
          <a:r>
            <a:rPr lang="lv-LV" sz="1600" dirty="0" smtClean="0">
              <a:latin typeface="Arial" pitchFamily="34" charset="0"/>
              <a:cs typeface="Arial" pitchFamily="34" charset="0"/>
            </a:rPr>
            <a:t>Tiks nodrošināti marketinga pasākumi, popularizējot vietējo produktu.</a:t>
          </a:r>
        </a:p>
        <a:p>
          <a:pPr rtl="0"/>
          <a:r>
            <a:rPr lang="lv-LV" sz="1600" dirty="0" smtClean="0">
              <a:latin typeface="Arial" pitchFamily="34" charset="0"/>
              <a:cs typeface="Arial" pitchFamily="34" charset="0"/>
            </a:rPr>
            <a:t>Tiks organizets Rigas plānošanas regiona Uzņēmēju nedēla. </a:t>
          </a:r>
          <a:endParaRPr lang="en-GB" sz="1600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ScaleY="978023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DD05D17-97C4-44A1-94B3-76B52875511A}" type="presOf" srcId="{3FBB48FA-EDE8-49BB-BC09-3DE2B4AF3AA7}" destId="{B2434C5E-F9AA-45F8-B40D-6CF46F1DB32C}" srcOrd="0" destOrd="0" presId="urn:microsoft.com/office/officeart/2005/8/layout/vList2"/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05B0BF9C-B6E4-4707-B2D2-A875DE0D5E60}" type="presOf" srcId="{663CD231-5441-40FC-9F29-E2D0B910FB8D}" destId="{2C8CBBC6-D315-4BF4-969C-0049AB216B52}" srcOrd="0" destOrd="0" presId="urn:microsoft.com/office/officeart/2005/8/layout/vList2"/>
    <dgm:cxn modelId="{E22A9988-0876-49D2-9E10-53C8452ABCFB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>
              <a:latin typeface="Arial" charset="0"/>
            </a:rPr>
            <a:t>Pašvaldību </a:t>
          </a:r>
          <a:r>
            <a:rPr lang="lv-LV" sz="1800" b="1" dirty="0" smtClean="0">
              <a:latin typeface="Arial" charset="0"/>
            </a:rPr>
            <a:t>uzņēmējdarbības speciālistu kapacitātes stiprināšana</a:t>
          </a:r>
          <a:r>
            <a:rPr lang="lv-LV" sz="18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seminārus.</a:t>
          </a:r>
          <a:endParaRPr lang="lv-LV" sz="1800" dirty="0" smtClean="0">
            <a:latin typeface="Arial" pitchFamily="34" charset="0"/>
            <a:cs typeface="Arial" pitchFamily="34" charset="0"/>
          </a:endParaRPr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026932" custLinFactNeighborY="-4108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93A7566-7879-4E67-A18A-6CFD2ED2F628}" type="presOf" srcId="{C089D93B-1C2C-4F7B-ACCF-E4B4CF57E588}" destId="{360622C5-150B-468D-87FD-E5FE6C74B1FA}" srcOrd="0" destOrd="0" presId="urn:microsoft.com/office/officeart/2005/8/layout/vList2"/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C8992414-714B-4DA8-A65C-66B08A8B728E}" type="presOf" srcId="{BE5E90ED-CC50-4E5A-8734-42AE76DC031C}" destId="{91B6C2A5-3C4F-49D6-BB57-C4BFD3AEA4B6}" srcOrd="0" destOrd="0" presId="urn:microsoft.com/office/officeart/2005/8/layout/vList2"/>
    <dgm:cxn modelId="{46922E90-C455-4D63-BD5A-A17EC77A22FF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 custT="1"/>
      <dgm:spPr/>
      <dgm:t>
        <a:bodyPr/>
        <a:lstStyle/>
        <a:p>
          <a:pPr rtl="0"/>
          <a:r>
            <a:rPr lang="lv-LV" sz="1600" dirty="0" smtClean="0">
              <a:latin typeface="Arial" charset="0"/>
            </a:rPr>
            <a:t>Tiks stiprināta pašvaldību </a:t>
          </a:r>
          <a:r>
            <a:rPr lang="lv-LV" sz="1600" b="1" dirty="0" smtClean="0">
              <a:latin typeface="Arial" charset="0"/>
            </a:rPr>
            <a:t>uzņēmējdarbības speciālistu kapacitātes</a:t>
          </a:r>
          <a:r>
            <a:rPr lang="lv-LV" sz="16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</a:t>
          </a:r>
          <a:r>
            <a:rPr lang="lv-LV" sz="1400" dirty="0" smtClean="0">
              <a:latin typeface="Arial" charset="0"/>
            </a:rPr>
            <a:t>.</a:t>
          </a:r>
          <a:r>
            <a:rPr lang="lv-LV" sz="1400" dirty="0" smtClean="0">
              <a:latin typeface="Arial" pitchFamily="34" charset="0"/>
              <a:cs typeface="Arial" pitchFamily="34" charset="0"/>
            </a:rPr>
            <a:t> </a:t>
          </a:r>
        </a:p>
        <a:p>
          <a:pPr rtl="0"/>
          <a:r>
            <a:rPr lang="lv-LV" sz="1600" dirty="0" smtClean="0">
              <a:latin typeface="Arial" pitchFamily="34" charset="0"/>
              <a:cs typeface="Arial" pitchFamily="34" charset="0"/>
            </a:rPr>
            <a:t>Atjaunota vienota informatīvā platforma ES  fondu iespējas uzņēmējiem </a:t>
          </a:r>
          <a:r>
            <a:rPr lang="lv-LV" sz="16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www.esfinanses.lv</a:t>
          </a:r>
          <a:r>
            <a:rPr lang="lv-LV" sz="1600" dirty="0" smtClean="0">
              <a:latin typeface="Arial" pitchFamily="34" charset="0"/>
              <a:cs typeface="Arial" pitchFamily="34" charset="0"/>
            </a:rPr>
            <a:t> </a:t>
          </a:r>
          <a:endParaRPr lang="en-GB" sz="1600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Ang="0" custScaleY="1173628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C61DAC2-96F8-404B-A9FD-C8DC0EA2480D}" type="presOf" srcId="{663CD231-5441-40FC-9F29-E2D0B910FB8D}" destId="{2C8CBBC6-D315-4BF4-969C-0049AB216B52}" srcOrd="0" destOrd="0" presId="urn:microsoft.com/office/officeart/2005/8/layout/vList2"/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620780B8-008D-46EA-B04C-5DBE725AA1C9}" type="presOf" srcId="{3FBB48FA-EDE8-49BB-BC09-3DE2B4AF3AA7}" destId="{B2434C5E-F9AA-45F8-B40D-6CF46F1DB32C}" srcOrd="0" destOrd="0" presId="urn:microsoft.com/office/officeart/2005/8/layout/vList2"/>
    <dgm:cxn modelId="{FF01CFA5-337E-4C15-9D05-EB2DB051F3A8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>
              <a:latin typeface="Arial" charset="0"/>
            </a:rPr>
            <a:t>Nodrošināta uzņēmēju, augstākās izglītības un pētniecības iestāžu pārstāvju piedalīšanās Uzņēmējdarbības centra koordinēto starptautiskās sadarbības projektu – </a:t>
          </a:r>
          <a:r>
            <a:rPr lang="lv-LV" sz="1800" i="1" dirty="0" smtClean="0">
              <a:latin typeface="Arial" charset="0"/>
            </a:rPr>
            <a:t>Live Baltic Campus</a:t>
          </a:r>
          <a:r>
            <a:rPr lang="lv-LV" sz="1800" dirty="0" smtClean="0">
              <a:latin typeface="Arial" charset="0"/>
            </a:rPr>
            <a:t> un </a:t>
          </a:r>
          <a:r>
            <a:rPr lang="lv-LV" sz="1800" i="1" dirty="0" smtClean="0">
              <a:latin typeface="Arial" charset="0"/>
            </a:rPr>
            <a:t>EmpInno</a:t>
          </a:r>
          <a:r>
            <a:rPr lang="lv-LV" sz="1800" dirty="0" smtClean="0">
              <a:latin typeface="Arial" charset="0"/>
            </a:rPr>
            <a:t> ietvaros rīkotajos pieredzes apmaiņas pasākumos; </a:t>
          </a:r>
          <a:endParaRPr lang="lv-LV" sz="1800" dirty="0" smtClean="0">
            <a:latin typeface="Arial" pitchFamily="34" charset="0"/>
            <a:cs typeface="Arial" pitchFamily="34" charset="0"/>
          </a:endParaRPr>
        </a:p>
        <a:p>
          <a:r>
            <a:rPr lang="lv-LV" sz="1800" dirty="0" smtClean="0">
              <a:latin typeface="Arial" pitchFamily="34" charset="0"/>
              <a:cs typeface="Arial" pitchFamily="34" charset="0"/>
            </a:rPr>
            <a:t>Izstrādāti sadarbības mehānismi Latvijas un Igaunijas</a:t>
          </a:r>
        </a:p>
        <a:p>
          <a:r>
            <a:rPr lang="lv-LV" sz="1800" dirty="0" smtClean="0">
              <a:latin typeface="Arial" pitchFamily="34" charset="0"/>
              <a:cs typeface="Arial" pitchFamily="34" charset="0"/>
            </a:rPr>
            <a:t>sociālās un radošās jomas uzņēmējiem u.c aktivitātes, </a:t>
          </a:r>
        </a:p>
        <a:p>
          <a:r>
            <a:rPr lang="lv-LV" sz="1800" dirty="0" smtClean="0">
              <a:latin typeface="Arial" pitchFamily="34" charset="0"/>
              <a:cs typeface="Arial" pitchFamily="34" charset="0"/>
            </a:rPr>
            <a:t>kuras veicina pārrobežu sadarbību uzņēmējdarbībā; </a:t>
          </a:r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026932" custLinFactNeighborY="-4108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7045A54A-02F6-4C60-AD25-6F31380E34E0}" type="presOf" srcId="{C089D93B-1C2C-4F7B-ACCF-E4B4CF57E588}" destId="{360622C5-150B-468D-87FD-E5FE6C74B1FA}" srcOrd="0" destOrd="0" presId="urn:microsoft.com/office/officeart/2005/8/layout/vList2"/>
    <dgm:cxn modelId="{FD232EB1-6DD2-442E-86F9-451B489E88E2}" type="presOf" srcId="{BE5E90ED-CC50-4E5A-8734-42AE76DC031C}" destId="{91B6C2A5-3C4F-49D6-BB57-C4BFD3AEA4B6}" srcOrd="0" destOrd="0" presId="urn:microsoft.com/office/officeart/2005/8/layout/vList2"/>
    <dgm:cxn modelId="{96AF652A-A0D7-4227-8425-F94F804F1E61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3CD231-5441-40FC-9F29-E2D0B910FB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BB48FA-EDE8-49BB-BC09-3DE2B4AF3AA7}">
      <dgm:prSet custT="1"/>
      <dgm:spPr/>
      <dgm:t>
        <a:bodyPr/>
        <a:lstStyle/>
        <a:p>
          <a:pPr rtl="0"/>
          <a:r>
            <a:rPr lang="lv-LV" sz="1800" b="1" dirty="0" smtClean="0">
              <a:latin typeface="Arial" pitchFamily="34" charset="0"/>
              <a:cs typeface="Arial" pitchFamily="34" charset="0"/>
            </a:rPr>
            <a:t>Pieredzes apmaiņas braucienu un uzņēmēju grupu vizīšu organizēšana 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– uzņēmēju grupu vizītes uz citiem reģioniem, uzņēmējdarbības veiksmes piemēru iepazīšana, kontaktu veidošana, sadarbības partneru meklēšana, tai skaitā starptautisko projektu ietvaros;</a:t>
          </a:r>
        </a:p>
        <a:p>
          <a:pPr rtl="0"/>
          <a:r>
            <a:rPr lang="lv-LV" sz="1800" dirty="0" smtClean="0">
              <a:latin typeface="Arial" pitchFamily="34" charset="0"/>
              <a:cs typeface="Arial" pitchFamily="34" charset="0"/>
            </a:rPr>
            <a:t>Universitāšu un pētniecības iestāžu iesaiste un sadarbības tīklu veidošana ar uzņēmējiem.</a:t>
          </a:r>
        </a:p>
        <a:p>
          <a:r>
            <a:rPr lang="lv-LV" sz="1800" dirty="0" smtClean="0">
              <a:latin typeface="Arial" pitchFamily="34" charset="0"/>
              <a:cs typeface="Arial" pitchFamily="34" charset="0"/>
            </a:rPr>
            <a:t>Turpināsies </a:t>
          </a:r>
          <a:r>
            <a:rPr lang="lv-LV" sz="1800" b="1" dirty="0" smtClean="0">
              <a:latin typeface="Arial" pitchFamily="34" charset="0"/>
              <a:cs typeface="Arial" pitchFamily="34" charset="0"/>
            </a:rPr>
            <a:t>pārrobežu sadarbības projektu pieteikumu sagatavošana </a:t>
          </a:r>
          <a:r>
            <a:rPr lang="lv-LV" sz="1800" dirty="0" smtClean="0">
              <a:latin typeface="Arial" pitchFamily="34" charset="0"/>
              <a:cs typeface="Arial" pitchFamily="34" charset="0"/>
            </a:rPr>
            <a:t>(sagatavošanas stadijā pašlaik ir divi projekti).  </a:t>
          </a:r>
          <a:endParaRPr lang="en-GB" sz="1800" dirty="0"/>
        </a:p>
      </dgm:t>
    </dgm:pt>
    <dgm:pt modelId="{79B330F7-8E4F-4402-B724-B60584F7A24B}" type="parTrans" cxnId="{6A9AB265-90D0-4A3B-ADA5-EAEB707F18E8}">
      <dgm:prSet/>
      <dgm:spPr/>
      <dgm:t>
        <a:bodyPr/>
        <a:lstStyle/>
        <a:p>
          <a:endParaRPr lang="en-GB"/>
        </a:p>
      </dgm:t>
    </dgm:pt>
    <dgm:pt modelId="{81D5CAD9-6583-4712-9548-123C0587B3B3}" type="sibTrans" cxnId="{6A9AB265-90D0-4A3B-ADA5-EAEB707F18E8}">
      <dgm:prSet/>
      <dgm:spPr/>
      <dgm:t>
        <a:bodyPr/>
        <a:lstStyle/>
        <a:p>
          <a:endParaRPr lang="en-GB"/>
        </a:p>
      </dgm:t>
    </dgm:pt>
    <dgm:pt modelId="{2C8CBBC6-D315-4BF4-969C-0049AB216B52}" type="pres">
      <dgm:prSet presAssocID="{663CD231-5441-40FC-9F29-E2D0B910F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2434C5E-F9AA-45F8-B40D-6CF46F1DB32C}" type="pres">
      <dgm:prSet presAssocID="{3FBB48FA-EDE8-49BB-BC09-3DE2B4AF3AA7}" presName="parentText" presStyleLbl="node1" presStyleIdx="0" presStyleCnt="1" custScaleY="1001878" custLinFactY="32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8EE6525-9182-4A49-BCB0-D5D700C6A4D0}" type="presOf" srcId="{3FBB48FA-EDE8-49BB-BC09-3DE2B4AF3AA7}" destId="{B2434C5E-F9AA-45F8-B40D-6CF46F1DB32C}" srcOrd="0" destOrd="0" presId="urn:microsoft.com/office/officeart/2005/8/layout/vList2"/>
    <dgm:cxn modelId="{FA50A1BA-BAF6-4588-9201-971A93975ED4}" type="presOf" srcId="{663CD231-5441-40FC-9F29-E2D0B910FB8D}" destId="{2C8CBBC6-D315-4BF4-969C-0049AB216B52}" srcOrd="0" destOrd="0" presId="urn:microsoft.com/office/officeart/2005/8/layout/vList2"/>
    <dgm:cxn modelId="{6A9AB265-90D0-4A3B-ADA5-EAEB707F18E8}" srcId="{663CD231-5441-40FC-9F29-E2D0B910FB8D}" destId="{3FBB48FA-EDE8-49BB-BC09-3DE2B4AF3AA7}" srcOrd="0" destOrd="0" parTransId="{79B330F7-8E4F-4402-B724-B60584F7A24B}" sibTransId="{81D5CAD9-6583-4712-9548-123C0587B3B3}"/>
    <dgm:cxn modelId="{3D53BC5B-A1D2-47BC-862C-68BCEEEDDC23}" type="presParOf" srcId="{2C8CBBC6-D315-4BF4-969C-0049AB216B52}" destId="{B2434C5E-F9AA-45F8-B40D-6CF46F1DB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E90ED-CC50-4E5A-8734-42AE76DC0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89D93B-1C2C-4F7B-ACCF-E4B4CF57E588}">
      <dgm:prSet custT="1"/>
      <dgm:spPr/>
      <dgm:t>
        <a:bodyPr/>
        <a:lstStyle/>
        <a:p>
          <a:pPr rtl="0"/>
          <a:r>
            <a:rPr lang="lv-LV" sz="1800" dirty="0" smtClean="0">
              <a:latin typeface="Arial" charset="0"/>
            </a:rPr>
            <a:t>Pašvaldību </a:t>
          </a:r>
          <a:r>
            <a:rPr lang="lv-LV" sz="1800" b="1" dirty="0" smtClean="0">
              <a:latin typeface="Arial" charset="0"/>
            </a:rPr>
            <a:t>uzņēmējdarbības speciālistu kapacitātes </a:t>
          </a:r>
          <a:r>
            <a:rPr lang="lv-LV" sz="1600" b="1" dirty="0" smtClean="0">
              <a:latin typeface="Arial" charset="0"/>
            </a:rPr>
            <a:t>stiprināšana</a:t>
          </a:r>
          <a:r>
            <a:rPr lang="lv-LV" sz="16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seminārus.</a:t>
          </a:r>
        </a:p>
        <a:p>
          <a:pPr rtl="0"/>
          <a:r>
            <a:rPr lang="lv-LV" sz="1600" dirty="0" smtClean="0">
              <a:latin typeface="Arial" pitchFamily="34" charset="0"/>
              <a:cs typeface="Arial" pitchFamily="34" charset="0"/>
            </a:rPr>
            <a:t>Noorganizēti Informatīvie semināri uzņēmējiem un pašvaldību uzņēmējdarbības speciālistiem par uzņēmējdarbības veidu tiesisko formu, nodokļiem un grāmatvedības aktualitātēm(3);</a:t>
          </a:r>
        </a:p>
        <a:p>
          <a:r>
            <a:rPr lang="lv-LV" sz="1600" dirty="0" smtClean="0">
              <a:latin typeface="Arial" pitchFamily="34" charset="0"/>
              <a:cs typeface="Arial" pitchFamily="34" charset="0"/>
            </a:rPr>
            <a:t>Nodrošināta līdzdalība VARAM organizētā reģionālo biznesa ideju konkursa “Biznesa ekspresis” īstenošanā u.c. uzņēmējdarbības atbalsta aktivitātēs</a:t>
          </a:r>
        </a:p>
      </dgm:t>
    </dgm:pt>
    <dgm:pt modelId="{21915D3A-E0B4-47A6-BBFA-AACA642789B5}" type="parTrans" cxnId="{A26EC3E4-90ED-4DA9-971E-101717739BA3}">
      <dgm:prSet/>
      <dgm:spPr/>
      <dgm:t>
        <a:bodyPr/>
        <a:lstStyle/>
        <a:p>
          <a:endParaRPr lang="en-GB"/>
        </a:p>
      </dgm:t>
    </dgm:pt>
    <dgm:pt modelId="{4B9EE908-668F-4B7E-8E03-9C87BD02E52A}" type="sibTrans" cxnId="{A26EC3E4-90ED-4DA9-971E-101717739BA3}">
      <dgm:prSet/>
      <dgm:spPr/>
      <dgm:t>
        <a:bodyPr/>
        <a:lstStyle/>
        <a:p>
          <a:endParaRPr lang="en-GB"/>
        </a:p>
      </dgm:t>
    </dgm:pt>
    <dgm:pt modelId="{91B6C2A5-3C4F-49D6-BB57-C4BFD3AEA4B6}" type="pres">
      <dgm:prSet presAssocID="{BE5E90ED-CC50-4E5A-8734-42AE76DC0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360622C5-150B-468D-87FD-E5FE6C74B1FA}" type="pres">
      <dgm:prSet presAssocID="{C089D93B-1C2C-4F7B-ACCF-E4B4CF57E588}" presName="parentText" presStyleLbl="node1" presStyleIdx="0" presStyleCnt="1" custScaleY="1026932" custLinFactNeighborY="-4108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5CA68EA-DF22-46D0-84D5-A24E35995DB5}" type="presOf" srcId="{C089D93B-1C2C-4F7B-ACCF-E4B4CF57E588}" destId="{360622C5-150B-468D-87FD-E5FE6C74B1FA}" srcOrd="0" destOrd="0" presId="urn:microsoft.com/office/officeart/2005/8/layout/vList2"/>
    <dgm:cxn modelId="{A26EC3E4-90ED-4DA9-971E-101717739BA3}" srcId="{BE5E90ED-CC50-4E5A-8734-42AE76DC031C}" destId="{C089D93B-1C2C-4F7B-ACCF-E4B4CF57E588}" srcOrd="0" destOrd="0" parTransId="{21915D3A-E0B4-47A6-BBFA-AACA642789B5}" sibTransId="{4B9EE908-668F-4B7E-8E03-9C87BD02E52A}"/>
    <dgm:cxn modelId="{6FD3EDDB-AE54-4866-A0C2-52954C87CB52}" type="presOf" srcId="{BE5E90ED-CC50-4E5A-8734-42AE76DC031C}" destId="{91B6C2A5-3C4F-49D6-BB57-C4BFD3AEA4B6}" srcOrd="0" destOrd="0" presId="urn:microsoft.com/office/officeart/2005/8/layout/vList2"/>
    <dgm:cxn modelId="{264DF909-6462-4408-AA92-E9715FD74B31}" type="presParOf" srcId="{91B6C2A5-3C4F-49D6-BB57-C4BFD3AEA4B6}" destId="{360622C5-150B-468D-87FD-E5FE6C74B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0"/>
          <a:ext cx="36576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/>
            <a:t>Nodrošināta vienotas pašvaldību uzņēmējdarbības atbalsta sistēmas koordinācija, sadarbojoties ar reģiona pašvaldībām un citām uzņēmējdarbības atbalsta sniegšanā iesaistītajām  organizācijām-EM(LIAA),IZM(VIAA),ZM(LAD,LLKC,VRG),ALTUM (AFI), LTRK, LDDK u.c. uzņēmēju asociācijām</a:t>
          </a:r>
          <a:r>
            <a:rPr lang="lv-LV" sz="1300" kern="1200" dirty="0" smtClean="0"/>
            <a:t>.</a:t>
          </a:r>
          <a:endParaRPr lang="en-GB" sz="1300" kern="1200" dirty="0"/>
        </a:p>
      </dsp:txBody>
      <dsp:txXfrm>
        <a:off x="178549" y="178549"/>
        <a:ext cx="3300502" cy="4439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337238"/>
          <a:ext cx="3733800" cy="4464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charset="0"/>
            </a:rPr>
            <a:t>Tiks stiprināta pašvaldību </a:t>
          </a:r>
          <a:r>
            <a:rPr lang="lv-LV" sz="1800" b="1" kern="1200" dirty="0" smtClean="0">
              <a:latin typeface="Arial" charset="0"/>
            </a:rPr>
            <a:t>uzņēmējdarbības speciālistu kapacitātes</a:t>
          </a:r>
          <a:r>
            <a:rPr lang="lv-LV" sz="1800" kern="12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seminārus, iesaistot pārrobezu projektos.</a:t>
          </a:r>
          <a:endParaRPr lang="en-GB" sz="1800" kern="1200" dirty="0"/>
        </a:p>
      </dsp:txBody>
      <dsp:txXfrm>
        <a:off x="182269" y="519507"/>
        <a:ext cx="3369262" cy="40995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1"/>
          <a:ext cx="3657600" cy="4556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Izstrādāts darba uzdevums Rīgas plānošanas reģiona interaktīvās saimniecisko un investīciju resursu platformas izstrādei, kas ietver informāciju par reģiona saimniecību, iedzīvotājiem, pašvaldībām, investīciju iespējām un inovācijas potenciālu.</a:t>
          </a:r>
        </a:p>
      </dsp:txBody>
      <dsp:txXfrm>
        <a:off x="178549" y="178550"/>
        <a:ext cx="3300502" cy="4199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209136"/>
          <a:ext cx="3733800" cy="4592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>
              <a:latin typeface="Arial" pitchFamily="34" charset="0"/>
              <a:cs typeface="Arial" pitchFamily="34" charset="0"/>
            </a:rPr>
            <a:t>Ieviesta un uzturēta </a:t>
          </a:r>
          <a:r>
            <a:rPr lang="lv-LV" sz="1700" b="1" kern="1200" dirty="0" smtClean="0">
              <a:latin typeface="Arial" pitchFamily="34" charset="0"/>
              <a:cs typeface="Arial" pitchFamily="34" charset="0"/>
            </a:rPr>
            <a:t>Rīgas plānošanas reģiona interaktīvās saimniecisko un investīciju resursu platforma.</a:t>
          </a:r>
          <a:endParaRPr lang="en-GB" sz="1700" kern="1200" dirty="0"/>
        </a:p>
      </dsp:txBody>
      <dsp:txXfrm>
        <a:off x="182269" y="391405"/>
        <a:ext cx="3369262" cy="4227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136167"/>
          <a:ext cx="3733800" cy="46651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dirty="0" smtClean="0"/>
            <a:t>Izveidota un uzturēta kopīga Rīgas plānošanas reģiona interaktīva uzņēmējdarbības informatīvā platforma.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182269" y="318436"/>
        <a:ext cx="3369262" cy="4300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0"/>
          <a:ext cx="36576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Organizēta reģiona pašvaldību un uzņēmēju piedalīšanās starptautiskajā seminārā / tirdzniecības misijā “Nākotnes pašvaldības” Londonā un Bristolē – 27.09.2016.- 30.09.2016.;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Organizēta reģiona pašvaldību un uzņēmēju piedalīšanās starptautiskajā uzņēmējdarbības veicināšanas forumā Moldovā 18.10.2016.-23.10.2016;</a:t>
          </a:r>
          <a:endParaRPr lang="en-GB" sz="1800" kern="1200" dirty="0"/>
        </a:p>
      </dsp:txBody>
      <dsp:txXfrm>
        <a:off x="178549" y="178549"/>
        <a:ext cx="3300502" cy="4439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4688"/>
          <a:ext cx="37338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Tiks organizētas reģiona pašvaldību un uzņēmēju piedalīšanās starptautiskajos semināros / tirdzniecības misijās Gruzijā,Krievijā(Pleskavā),Vācijā, Somijā.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Tiks nodrošināti marketinga pasākumi, popularizējot vietējo produktu.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Tiks organizets Rigas plānošanas regiona Uzņēmēju nedēla. </a:t>
          </a:r>
          <a:endParaRPr lang="en-GB" sz="1600" kern="1200" dirty="0"/>
        </a:p>
      </dsp:txBody>
      <dsp:txXfrm>
        <a:off x="182269" y="186957"/>
        <a:ext cx="3369262" cy="4432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747766"/>
          <a:ext cx="3657600" cy="3060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charset="0"/>
            </a:rPr>
            <a:t>Pašvaldību </a:t>
          </a:r>
          <a:r>
            <a:rPr lang="lv-LV" sz="1800" b="1" kern="1200" dirty="0" smtClean="0">
              <a:latin typeface="Arial" charset="0"/>
            </a:rPr>
            <a:t>uzņēmējdarbības speciālistu kapacitātes stiprināšana</a:t>
          </a:r>
          <a:r>
            <a:rPr lang="lv-LV" sz="1800" kern="12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seminārus.</a:t>
          </a:r>
          <a:endParaRPr lang="lv-LV" sz="1800" kern="1200" dirty="0" smtClean="0">
            <a:latin typeface="Arial" pitchFamily="34" charset="0"/>
            <a:cs typeface="Arial" pitchFamily="34" charset="0"/>
          </a:endParaRPr>
        </a:p>
      </dsp:txBody>
      <dsp:txXfrm>
        <a:off x="149419" y="897185"/>
        <a:ext cx="3358762" cy="2762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4688"/>
          <a:ext cx="37338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charset="0"/>
            </a:rPr>
            <a:t>Tiks stiprināta pašvaldību </a:t>
          </a:r>
          <a:r>
            <a:rPr lang="lv-LV" sz="1600" b="1" kern="1200" dirty="0" smtClean="0">
              <a:latin typeface="Arial" charset="0"/>
            </a:rPr>
            <a:t>uzņēmējdarbības speciālistu kapacitātes</a:t>
          </a:r>
          <a:r>
            <a:rPr lang="lv-LV" sz="1600" kern="12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</a:t>
          </a:r>
          <a:r>
            <a:rPr lang="lv-LV" sz="1400" kern="1200" dirty="0" smtClean="0">
              <a:latin typeface="Arial" charset="0"/>
            </a:rPr>
            <a:t>.</a:t>
          </a:r>
          <a:r>
            <a:rPr lang="lv-LV" sz="14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Atjaunota vienota informatīvā platforma ES  fondu iespējas uzņēmējiem </a:t>
          </a:r>
          <a:r>
            <a:rPr lang="lv-LV" sz="16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www.esfinanses.lv</a:t>
          </a:r>
          <a:r>
            <a:rPr lang="lv-LV" sz="1600" kern="1200" dirty="0" smtClean="0">
              <a:latin typeface="Arial" pitchFamily="34" charset="0"/>
              <a:cs typeface="Arial" pitchFamily="34" charset="0"/>
            </a:rPr>
            <a:t> </a:t>
          </a:r>
          <a:endParaRPr lang="en-GB" sz="1600" kern="1200" dirty="0"/>
        </a:p>
      </dsp:txBody>
      <dsp:txXfrm>
        <a:off x="182269" y="186957"/>
        <a:ext cx="3369262" cy="4432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0"/>
          <a:ext cx="36576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charset="0"/>
            </a:rPr>
            <a:t>Nodrošināta uzņēmēju, augstākās izglītības un pētniecības iestāžu pārstāvju piedalīšanās Uzņēmējdarbības centra koordinēto starptautiskās sadarbības projektu – </a:t>
          </a:r>
          <a:r>
            <a:rPr lang="lv-LV" sz="1800" i="1" kern="1200" dirty="0" smtClean="0">
              <a:latin typeface="Arial" charset="0"/>
            </a:rPr>
            <a:t>Live Baltic Campus</a:t>
          </a:r>
          <a:r>
            <a:rPr lang="lv-LV" sz="1800" kern="1200" dirty="0" smtClean="0">
              <a:latin typeface="Arial" charset="0"/>
            </a:rPr>
            <a:t> un </a:t>
          </a:r>
          <a:r>
            <a:rPr lang="lv-LV" sz="1800" i="1" kern="1200" dirty="0" smtClean="0">
              <a:latin typeface="Arial" charset="0"/>
            </a:rPr>
            <a:t>EmpInno</a:t>
          </a:r>
          <a:r>
            <a:rPr lang="lv-LV" sz="1800" kern="1200" dirty="0" smtClean="0">
              <a:latin typeface="Arial" charset="0"/>
            </a:rPr>
            <a:t> ietvaros rīkotajos pieredzes apmaiņas pasākumos; </a:t>
          </a:r>
          <a:endParaRPr lang="lv-LV" sz="1800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Izstrādāti sadarbības mehānismi Latvijas un Igaunijas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sociālās un radošās jomas uzņēmējiem u.c aktivitātes,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kuras veicina pārrobežu sadarbību uzņēmējdarbībā; </a:t>
          </a:r>
        </a:p>
      </dsp:txBody>
      <dsp:txXfrm>
        <a:off x="178549" y="178549"/>
        <a:ext cx="3300502" cy="44395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C5E-F9AA-45F8-B40D-6CF46F1DB32C}">
      <dsp:nvSpPr>
        <dsp:cNvPr id="0" name=""/>
        <dsp:cNvSpPr/>
      </dsp:nvSpPr>
      <dsp:spPr>
        <a:xfrm>
          <a:off x="0" y="4688"/>
          <a:ext cx="37338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Arial" pitchFamily="34" charset="0"/>
              <a:cs typeface="Arial" pitchFamily="34" charset="0"/>
            </a:rPr>
            <a:t>Pieredzes apmaiņas braucienu un uzņēmēju grupu vizīšu organizēšana </a:t>
          </a:r>
          <a:r>
            <a:rPr lang="lv-LV" sz="1800" kern="1200" dirty="0" smtClean="0">
              <a:latin typeface="Arial" pitchFamily="34" charset="0"/>
              <a:cs typeface="Arial" pitchFamily="34" charset="0"/>
            </a:rPr>
            <a:t>– uzņēmēju grupu vizītes uz citiem reģioniem, uzņēmējdarbības veiksmes piemēru iepazīšana, kontaktu veidošana, sadarbības partneru meklēšana, tai skaitā starptautisko projektu ietvaros;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Universitāšu un pētniecības iestāžu iesaiste un sadarbības tīklu veidošana ar uzņēmējiem.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itchFamily="34" charset="0"/>
              <a:cs typeface="Arial" pitchFamily="34" charset="0"/>
            </a:rPr>
            <a:t>Turpināsies </a:t>
          </a:r>
          <a:r>
            <a:rPr lang="lv-LV" sz="1800" b="1" kern="1200" dirty="0" smtClean="0">
              <a:latin typeface="Arial" pitchFamily="34" charset="0"/>
              <a:cs typeface="Arial" pitchFamily="34" charset="0"/>
            </a:rPr>
            <a:t>pārrobežu sadarbības projektu pieteikumu sagatavošana </a:t>
          </a:r>
          <a:r>
            <a:rPr lang="lv-LV" sz="1800" kern="1200" dirty="0" smtClean="0">
              <a:latin typeface="Arial" pitchFamily="34" charset="0"/>
              <a:cs typeface="Arial" pitchFamily="34" charset="0"/>
            </a:rPr>
            <a:t>(sagatavošanas stadijā pašlaik ir divi projekti).  </a:t>
          </a:r>
          <a:endParaRPr lang="en-GB" sz="1800" kern="1200" dirty="0"/>
        </a:p>
      </dsp:txBody>
      <dsp:txXfrm>
        <a:off x="182269" y="186957"/>
        <a:ext cx="3369262" cy="4432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22C5-150B-468D-87FD-E5FE6C74B1FA}">
      <dsp:nvSpPr>
        <dsp:cNvPr id="0" name=""/>
        <dsp:cNvSpPr/>
      </dsp:nvSpPr>
      <dsp:spPr>
        <a:xfrm>
          <a:off x="0" y="0"/>
          <a:ext cx="3657600" cy="479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charset="0"/>
            </a:rPr>
            <a:t>Pašvaldību </a:t>
          </a:r>
          <a:r>
            <a:rPr lang="lv-LV" sz="1800" b="1" kern="1200" dirty="0" smtClean="0">
              <a:latin typeface="Arial" charset="0"/>
            </a:rPr>
            <a:t>uzņēmējdarbības speciālistu kapacitātes </a:t>
          </a:r>
          <a:r>
            <a:rPr lang="lv-LV" sz="1600" b="1" kern="1200" dirty="0" smtClean="0">
              <a:latin typeface="Arial" charset="0"/>
            </a:rPr>
            <a:t>stiprināšana</a:t>
          </a:r>
          <a:r>
            <a:rPr lang="lv-LV" sz="1600" kern="1200" dirty="0" smtClean="0">
              <a:latin typeface="Arial" charset="0"/>
            </a:rPr>
            <a:t>, stiprinot uzņēmējdarbības atbalsta tīklu Rīgas reģiona teritorijā un organizējot regulāras informatīvas tikšanās un pieredzes apmaiņas un kapacitātes celšanas seminārus.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Noorganizēti Informatīvie semināri uzņēmējiem un pašvaldību uzņēmējdarbības speciālistiem par uzņēmējdarbības veidu tiesisko formu, nodokļiem un grāmatvedības aktualitātēm(3);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Arial" pitchFamily="34" charset="0"/>
              <a:cs typeface="Arial" pitchFamily="34" charset="0"/>
            </a:rPr>
            <a:t>Nodrošināta līdzdalība VARAM organizētā reģionālo biznesa ideju konkursa “Biznesa ekspresis” īstenošanā u.c. uzņēmējdarbības atbalsta aktivitātēs</a:t>
          </a:r>
        </a:p>
      </dsp:txBody>
      <dsp:txXfrm>
        <a:off x="178549" y="178549"/>
        <a:ext cx="3300502" cy="443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n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124744"/>
            <a:ext cx="7992888" cy="47525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CBC09D-1B3D-4944-94F0-1B628E5C98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70643A-97AF-4242-B2A5-66E0DECEE2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33"/>
          </p:nvPr>
        </p:nvSpPr>
        <p:spPr>
          <a:xfrm>
            <a:off x="395288" y="836613"/>
            <a:ext cx="3986212" cy="4378325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Rīgas plānošanas reģiona uzņēmējdarbības centra darbība</a:t>
            </a:r>
          </a:p>
          <a:p>
            <a:pPr algn="ctr">
              <a:buFont typeface="Arial" pitchFamily="34" charset="0"/>
              <a:buNone/>
              <a:defRPr/>
            </a:pPr>
            <a:r>
              <a:rPr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lv-LV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lv-LV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Izaicinājumi 2017</a:t>
            </a:r>
            <a:endParaRPr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endParaRPr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r>
              <a:rPr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5" name="Picture 6" descr="uzneme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908050"/>
            <a:ext cx="32496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	</a:t>
            </a:r>
            <a:r>
              <a:rPr lang="lv-LV" sz="3200" u="sng" dirty="0" smtClean="0"/>
              <a:t> </a:t>
            </a:r>
            <a:r>
              <a:rPr lang="lv-LV" sz="2700" u="sng" dirty="0" smtClean="0"/>
              <a:t>RUC </a:t>
            </a:r>
            <a:r>
              <a:rPr lang="lv-LV" sz="2700" dirty="0" smtClean="0"/>
              <a:t>- institūcija, kura veicina starpnacionālas sadarbības izveidošanos starp reģiona un ārvalstu uzņēmējiem, organizējot kontaktbiržas, seminārus un tirdzniecības mijsijas Latvijā un ārvalstīs</a:t>
            </a:r>
            <a:endParaRPr lang="en-GB" sz="27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2017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	</a:t>
            </a:r>
            <a:r>
              <a:rPr lang="lv-LV" sz="3200" u="sng" dirty="0" smtClean="0"/>
              <a:t> </a:t>
            </a:r>
            <a:r>
              <a:rPr lang="lv-LV" sz="2800" u="sng" dirty="0" smtClean="0">
                <a:latin typeface="Arial" charset="0"/>
                <a:cs typeface="Arial" charset="0"/>
              </a:rPr>
              <a:t>Rīgas plānošanas reģiona uzņēmējdarbības centrs </a:t>
            </a:r>
            <a:r>
              <a:rPr lang="lv-LV" sz="2800" dirty="0" smtClean="0">
                <a:latin typeface="Arial" charset="0"/>
                <a:cs typeface="Arial" charset="0"/>
              </a:rPr>
              <a:t>- institūcija,darbojas kā zināšanu un resursu birža</a:t>
            </a:r>
            <a:endParaRPr lang="en-GB" sz="27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2017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	</a:t>
            </a:r>
            <a:r>
              <a:rPr lang="lv-LV" sz="3200" u="sng" dirty="0" smtClean="0"/>
              <a:t> </a:t>
            </a:r>
            <a:r>
              <a:rPr lang="lv-LV" sz="2800" u="sng" dirty="0" smtClean="0">
                <a:latin typeface="Arial" charset="0"/>
                <a:cs typeface="Arial" charset="0"/>
              </a:rPr>
              <a:t>Rīgas plānošanas reģiona uzņēmējdarbības centrs </a:t>
            </a:r>
            <a:r>
              <a:rPr lang="lv-LV" sz="2800" dirty="0" smtClean="0">
                <a:latin typeface="Arial" charset="0"/>
                <a:cs typeface="Arial" charset="0"/>
              </a:rPr>
              <a:t>– inovāciju veicināšanas centrs</a:t>
            </a:r>
            <a:endParaRPr lang="en-GB" sz="27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2017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	</a:t>
            </a:r>
            <a:r>
              <a:rPr lang="lv-LV" sz="3200" u="sng" dirty="0" smtClean="0"/>
              <a:t> </a:t>
            </a:r>
            <a:r>
              <a:rPr lang="lv-LV" sz="2800" u="sng" dirty="0" smtClean="0">
                <a:latin typeface="Arial" charset="0"/>
                <a:cs typeface="Arial" charset="0"/>
              </a:rPr>
              <a:t>Rīgas plānošanas reģiona uzņēmējdarbības centrs </a:t>
            </a:r>
            <a:r>
              <a:rPr lang="lv-LV" sz="2800" dirty="0" smtClean="0">
                <a:latin typeface="Arial" charset="0"/>
                <a:cs typeface="Arial" charset="0"/>
              </a:rPr>
              <a:t>- institūcija,darbojas kā zināšanu un resursu birža</a:t>
            </a:r>
            <a:endParaRPr lang="en-GB" sz="27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2017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800" u="sng" dirty="0" smtClean="0"/>
              <a:t>Rīgas plānošanas reģiona uzņēmējdarbības centrs </a:t>
            </a:r>
            <a:r>
              <a:rPr lang="lv-LV" sz="2800" dirty="0" smtClean="0"/>
              <a:t>- institūcija, kura meklē inovatīvus risinājumus uzņēmējdarbību raksturojošu interaktīvu rīku izstrādē</a:t>
            </a:r>
            <a:endParaRPr lang="en-GB" sz="27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2017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6926" b="2400"/>
          <a:stretch>
            <a:fillRect/>
          </a:stretch>
        </p:blipFill>
        <p:spPr bwMode="auto">
          <a:xfrm>
            <a:off x="228600" y="0"/>
            <a:ext cx="8229600" cy="657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sz="1800" smtClean="0"/>
          </a:p>
          <a:p>
            <a:pPr eaLnBrk="1" hangingPunct="1"/>
            <a:endParaRPr lang="lv-LV" sz="1800" smtClean="0"/>
          </a:p>
          <a:p>
            <a:pPr eaLnBrk="1" hangingPunct="1"/>
            <a:endParaRPr lang="lv-LV" sz="1800" smtClean="0"/>
          </a:p>
          <a:p>
            <a:pPr eaLnBrk="1" hangingPunct="1">
              <a:buFont typeface="Wingdings 3" pitchFamily="18" charset="2"/>
              <a:buNone/>
            </a:pPr>
            <a:endParaRPr lang="lv-LV" sz="1800" smtClean="0"/>
          </a:p>
          <a:p>
            <a:pPr eaLnBrk="1" hangingPunct="1">
              <a:buFont typeface="Wingdings 3" pitchFamily="18" charset="2"/>
              <a:buNone/>
            </a:pPr>
            <a:endParaRPr lang="lv-LV" sz="1800" smtClean="0"/>
          </a:p>
          <a:p>
            <a:pPr eaLnBrk="1" hangingPunct="1">
              <a:buFont typeface="Wingdings 3" pitchFamily="18" charset="2"/>
              <a:buNone/>
            </a:pPr>
            <a:r>
              <a:rPr lang="lv-LV" sz="1800" smtClean="0"/>
              <a:t>					</a:t>
            </a:r>
            <a:r>
              <a:rPr lang="lv-LV" sz="2000" smtClean="0"/>
              <a:t>Paldies!</a:t>
            </a:r>
          </a:p>
          <a:p>
            <a:pPr eaLnBrk="1" hangingPunct="1">
              <a:buFont typeface="Wingdings 3" pitchFamily="18" charset="2"/>
              <a:buNone/>
            </a:pPr>
            <a:endParaRPr lang="lv-LV" sz="2000" smtClean="0"/>
          </a:p>
          <a:p>
            <a:pPr eaLnBrk="1" hangingPunct="1">
              <a:buFont typeface="Wingdings 3" pitchFamily="18" charset="2"/>
              <a:buNone/>
            </a:pPr>
            <a:endParaRPr lang="lv-LV" sz="1800" smtClean="0"/>
          </a:p>
          <a:p>
            <a:pPr eaLnBrk="1" hangingPunct="1">
              <a:buFont typeface="Wingdings 3" pitchFamily="18" charset="2"/>
              <a:buNone/>
            </a:pPr>
            <a:r>
              <a:rPr lang="lv-LV" sz="1800" smtClean="0"/>
              <a:t>Dace Grīnberga</a:t>
            </a:r>
          </a:p>
          <a:p>
            <a:pPr eaLnBrk="1" hangingPunct="1">
              <a:buFont typeface="Wingdings 3" pitchFamily="18" charset="2"/>
              <a:buNone/>
            </a:pPr>
            <a:r>
              <a:rPr lang="lv-LV" sz="1800" smtClean="0"/>
              <a:t>Rīgas plānošanas regiona ES SF IUC vadītāja</a:t>
            </a:r>
          </a:p>
          <a:p>
            <a:pPr eaLnBrk="1" hangingPunct="1">
              <a:buFont typeface="Wingdings 3" pitchFamily="18" charset="2"/>
              <a:buNone/>
            </a:pPr>
            <a:r>
              <a:rPr lang="lv-LV" sz="1800" smtClean="0"/>
              <a:t>Rīga, 16.12.2016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 smtClean="0"/>
              <a:t>	</a:t>
            </a:r>
            <a:r>
              <a:rPr lang="lv-LV" sz="3100" u="sng" dirty="0" smtClean="0"/>
              <a:t>Rīgas plānošanas reģiona uzņēmējdarbības centrs </a:t>
            </a:r>
            <a:r>
              <a:rPr lang="lv-LV" sz="3100" dirty="0" smtClean="0"/>
              <a:t>- institūcija, kura koordinē reģionālu pārnozaru uzņēmēju atbalsta tīklu</a:t>
            </a:r>
            <a:endParaRPr lang="en-GB" sz="31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45930"/>
              </p:ext>
            </p:extLst>
          </p:nvPr>
        </p:nvGraphicFramePr>
        <p:xfrm>
          <a:off x="381000" y="1752600"/>
          <a:ext cx="36576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5805586"/>
              </p:ext>
            </p:extLst>
          </p:nvPr>
        </p:nvGraphicFramePr>
        <p:xfrm>
          <a:off x="5029200" y="1745673"/>
          <a:ext cx="373380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031673" y="30480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038600" y="4800600"/>
            <a:ext cx="9906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1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69"/>
            <a:ext cx="9144000" cy="80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Information 3">
            <a:hlinkClick r:id="" action="ppaction://noaction" highlightClick="1"/>
          </p:cNvPr>
          <p:cNvSpPr/>
          <p:nvPr/>
        </p:nvSpPr>
        <p:spPr>
          <a:xfrm>
            <a:off x="4800600" y="4953000"/>
            <a:ext cx="228600" cy="228600"/>
          </a:xfrm>
          <a:prstGeom prst="actionButtonInformation">
            <a:avLst/>
          </a:prstGeom>
          <a:solidFill>
            <a:srgbClr val="2EF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7575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5146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99" y="6245224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2192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0" y="4267200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85" y="4178753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58" y="6403975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74718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72" y="6357936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4937377" cy="954107"/>
          </a:xfrm>
          <a:prstGeom prst="rect">
            <a:avLst/>
          </a:prstGeom>
          <a:solidFill>
            <a:srgbClr val="2EF237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Latvijas lauku konsultāciju centrs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un Lauku atbalsta dienests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4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69"/>
            <a:ext cx="9144000" cy="80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9178" y="1828800"/>
            <a:ext cx="3603422" cy="138499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Vietējās rīcības grupas, </a:t>
            </a:r>
            <a:br>
              <a:rPr lang="lv-LV" sz="2800" dirty="0">
                <a:solidFill>
                  <a:prstClr val="white"/>
                </a:solidFill>
                <a:latin typeface="Calibri"/>
              </a:rPr>
            </a:br>
            <a:r>
              <a:rPr lang="lv-LV" sz="2800" dirty="0">
                <a:solidFill>
                  <a:prstClr val="white"/>
                </a:solidFill>
                <a:latin typeface="Calibri"/>
              </a:rPr>
              <a:t>kas realizē projektus </a:t>
            </a:r>
            <a:br>
              <a:rPr lang="lv-LV" sz="2800" dirty="0">
                <a:solidFill>
                  <a:prstClr val="white"/>
                </a:solidFill>
                <a:latin typeface="Calibri"/>
              </a:rPr>
            </a:br>
            <a:r>
              <a:rPr lang="lv-LV" sz="2800" dirty="0">
                <a:solidFill>
                  <a:prstClr val="white"/>
                </a:solidFill>
                <a:latin typeface="Calibri"/>
              </a:rPr>
              <a:t>ar LEADER pieeju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5370512" y="4727574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95" y="1310647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603304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51" y="453517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4392682" y="5483225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6721055" y="4931543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6721055" y="6470649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Action Button: Home 23">
            <a:hlinkClick r:id="" action="ppaction://hlinkshowjump?jump=firstslide" highlightClick="1"/>
          </p:cNvPr>
          <p:cNvSpPr/>
          <p:nvPr/>
        </p:nvSpPr>
        <p:spPr>
          <a:xfrm>
            <a:off x="5014563" y="4714506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99037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5451527" y="5565775"/>
            <a:ext cx="190500" cy="225425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68"/>
            <a:ext cx="9144000" cy="808026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557113" y="1828800"/>
            <a:ext cx="6139053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Latvijas Investīciju un attīstības aģentūra 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876800" y="4933809"/>
            <a:ext cx="304800" cy="304800"/>
          </a:xfrm>
          <a:prstGeom prst="irregularSeal1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38609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50" y="5943600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68"/>
            <a:ext cx="9144000" cy="808026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4778744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Nodarbinātības valsts aģentūra 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953000" y="4876800"/>
            <a:ext cx="228600" cy="3048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72" y="5169693"/>
            <a:ext cx="24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6400800" y="2448580"/>
            <a:ext cx="228600" cy="3048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172200" y="5867400"/>
            <a:ext cx="228600" cy="3048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781800" y="4166429"/>
            <a:ext cx="228600" cy="3048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209800" y="5092840"/>
            <a:ext cx="228600" cy="30480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8" y="-238368"/>
            <a:ext cx="9144000" cy="808026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838200" y="1799273"/>
            <a:ext cx="493487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dirty="0">
                <a:solidFill>
                  <a:prstClr val="white"/>
                </a:solidFill>
                <a:latin typeface="Calibri"/>
              </a:rPr>
              <a:t>Valsts un pašvaldību vienotais </a:t>
            </a:r>
            <a:br>
              <a:rPr lang="lv-LV" sz="2800" dirty="0">
                <a:solidFill>
                  <a:prstClr val="white"/>
                </a:solidFill>
                <a:latin typeface="Calibri"/>
              </a:rPr>
            </a:br>
            <a:r>
              <a:rPr lang="lv-LV" sz="2800" dirty="0">
                <a:solidFill>
                  <a:prstClr val="white"/>
                </a:solidFill>
                <a:latin typeface="Calibri"/>
              </a:rPr>
              <a:t>klientu apkalpošanas centru tīkls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ube 5"/>
          <p:cNvSpPr/>
          <p:nvPr/>
        </p:nvSpPr>
        <p:spPr>
          <a:xfrm>
            <a:off x="6781800" y="1219200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8725"/>
            <a:ext cx="280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83" y="4267200"/>
            <a:ext cx="280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be 14"/>
          <p:cNvSpPr/>
          <p:nvPr/>
        </p:nvSpPr>
        <p:spPr>
          <a:xfrm>
            <a:off x="5257800" y="4190739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5913570" y="4648200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143000" y="4865518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Cube 17"/>
          <p:cNvSpPr/>
          <p:nvPr/>
        </p:nvSpPr>
        <p:spPr>
          <a:xfrm>
            <a:off x="4876800" y="5715000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>
            <a:off x="6664569" y="6449582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Cube 19"/>
          <p:cNvSpPr/>
          <p:nvPr/>
        </p:nvSpPr>
        <p:spPr>
          <a:xfrm>
            <a:off x="5503764" y="1267965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Cube 20"/>
          <p:cNvSpPr/>
          <p:nvPr/>
        </p:nvSpPr>
        <p:spPr>
          <a:xfrm>
            <a:off x="5398207" y="5823659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5644257" y="3801766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6042389" y="3800289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5359553" y="5181600"/>
            <a:ext cx="257638" cy="21731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68"/>
            <a:ext cx="9144000" cy="808026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557113" y="1828800"/>
            <a:ext cx="538570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2800" b="1" dirty="0">
                <a:solidFill>
                  <a:prstClr val="black"/>
                </a:solidFill>
                <a:latin typeface="Calibri"/>
              </a:rPr>
              <a:t>Valsts izglītības attīstības aģentūra 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68" y="518736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81" y="62685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99" y="47206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68" y="48969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61" y="3727286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99" y="3666333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54" y="478093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22" y="4564544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52" y="502711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23" y="4202210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68" y="414129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5" y="420943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33" y="5248320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29" y="6412359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11" y="5663129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12" y="589706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36" y="574149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24" y="54303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68" y="580181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81" y="611296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88" y="12393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7" y="12393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39" y="2534742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10" y="4806193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48" y="5982164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49" y="6424117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62" y="6312364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98" y="4175240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08" y="5373576"/>
            <a:ext cx="125459" cy="1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96942"/>
            <a:ext cx="1222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2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Expat\Dropbox\RPR plans\RPR administrativais iedaliju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25"/>
            <a:ext cx="9144000" cy="80803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263" y="5187950"/>
            <a:ext cx="1254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75" y="6269038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4721225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4897438"/>
            <a:ext cx="1254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3727450"/>
            <a:ext cx="1254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3667125"/>
            <a:ext cx="1254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4781550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4564063"/>
            <a:ext cx="125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5027613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150" y="4202113"/>
            <a:ext cx="125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463" y="4141788"/>
            <a:ext cx="1254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4210050"/>
            <a:ext cx="1254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5248275"/>
            <a:ext cx="125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6411913"/>
            <a:ext cx="1254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5662613"/>
            <a:ext cx="1254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00" y="5897563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5741988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525" y="5430838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802313"/>
            <a:ext cx="1254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6113463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3" y="1239838"/>
            <a:ext cx="1254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1239838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813" y="2535238"/>
            <a:ext cx="1254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4806950"/>
            <a:ext cx="1254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981700"/>
            <a:ext cx="125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400" y="6424613"/>
            <a:ext cx="12541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6311900"/>
            <a:ext cx="1254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175125"/>
            <a:ext cx="125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5373688"/>
            <a:ext cx="1254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897438"/>
            <a:ext cx="1222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388" y="1223963"/>
            <a:ext cx="5919787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625" y="2439988"/>
            <a:ext cx="48228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1213" y="4953000"/>
            <a:ext cx="2555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8163" y="4219575"/>
            <a:ext cx="38354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6275" y="2386013"/>
            <a:ext cx="4627563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8238" y="1312863"/>
            <a:ext cx="5780087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5138" y="1312863"/>
            <a:ext cx="512127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489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 Rīgas plānošanas reģiona uzņēmējdarbības centrs - institūcija, kura koordinē reģionālu pārnozaru uzņēmēju atbalsta tīklu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RUC - institūcija, kura veicina starpnacionālas sadarbības izveidošanos starp reģiona un ārvalstu uzņēmējiem, organizējot kontaktbiržas, seminārus un tirdzniecības mijsijas Latvijā un ārvalstīs</vt:lpstr>
      <vt:lpstr>  Rīgas plānošanas reģiona uzņēmējdarbības centrs - institūcija,darbojas kā zināšanu un resursu birža</vt:lpstr>
      <vt:lpstr>  Rīgas plānošanas reģiona uzņēmējdarbības centrs – inovāciju veicināšanas centrs</vt:lpstr>
      <vt:lpstr>  Rīgas plānošanas reģiona uzņēmējdarbības centrs - institūcija,darbojas kā zināšanu un resursu birža</vt:lpstr>
      <vt:lpstr>Rīgas plānošanas reģiona uzņēmējdarbības centrs - institūcija, kura meklē inovatīvus risinājumus uzņēmējdarbību raksturojošu interaktīvu rīku izstrādē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Nosaukums</dc:title>
  <dc:creator>Expat</dc:creator>
  <cp:lastModifiedBy>User</cp:lastModifiedBy>
  <cp:revision>17</cp:revision>
  <dcterms:created xsi:type="dcterms:W3CDTF">2016-12-06T17:34:01Z</dcterms:created>
  <dcterms:modified xsi:type="dcterms:W3CDTF">2016-12-15T20:55:27Z</dcterms:modified>
</cp:coreProperties>
</file>