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0" r:id="rId2"/>
    <p:sldId id="317" r:id="rId3"/>
    <p:sldId id="333" r:id="rId4"/>
    <p:sldId id="320" r:id="rId5"/>
    <p:sldId id="325" r:id="rId6"/>
    <p:sldId id="328" r:id="rId7"/>
    <p:sldId id="330" r:id="rId8"/>
    <p:sldId id="319" r:id="rId9"/>
    <p:sldId id="322" r:id="rId10"/>
    <p:sldId id="332" r:id="rId11"/>
    <p:sldId id="323" r:id="rId12"/>
    <p:sldId id="324" r:id="rId13"/>
    <p:sldId id="310" r:id="rId14"/>
  </p:sldIdLst>
  <p:sldSz cx="9144000" cy="6858000" type="screen4x3"/>
  <p:notesSz cx="6807200" cy="99393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 A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8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92" autoAdjust="0"/>
  </p:normalViewPr>
  <p:slideViewPr>
    <p:cSldViewPr>
      <p:cViewPr>
        <p:scale>
          <a:sx n="134" d="100"/>
          <a:sy n="134" d="100"/>
        </p:scale>
        <p:origin x="-216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0083" cy="496311"/>
          </a:xfrm>
          <a:prstGeom prst="rect">
            <a:avLst/>
          </a:prstGeom>
        </p:spPr>
        <p:txBody>
          <a:bodyPr vert="horz" lIns="92941" tIns="46470" rIns="92941" bIns="4647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641" y="1"/>
            <a:ext cx="2950083" cy="496311"/>
          </a:xfrm>
          <a:prstGeom prst="rect">
            <a:avLst/>
          </a:prstGeom>
        </p:spPr>
        <p:txBody>
          <a:bodyPr vert="horz" lIns="92941" tIns="46470" rIns="92941" bIns="46470" rtlCol="0"/>
          <a:lstStyle>
            <a:lvl1pPr algn="r">
              <a:defRPr sz="1200"/>
            </a:lvl1pPr>
          </a:lstStyle>
          <a:p>
            <a:fld id="{039B5343-1D18-4A3A-A72E-933BEEFD701C}" type="datetimeFigureOut">
              <a:rPr lang="lv-LV" smtClean="0"/>
              <a:pPr/>
              <a:t>5/24/16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1387"/>
            <a:ext cx="2950083" cy="496311"/>
          </a:xfrm>
          <a:prstGeom prst="rect">
            <a:avLst/>
          </a:prstGeom>
        </p:spPr>
        <p:txBody>
          <a:bodyPr vert="horz" lIns="92941" tIns="46470" rIns="92941" bIns="4647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641" y="9441387"/>
            <a:ext cx="2950083" cy="496311"/>
          </a:xfrm>
          <a:prstGeom prst="rect">
            <a:avLst/>
          </a:prstGeom>
        </p:spPr>
        <p:txBody>
          <a:bodyPr vert="horz" lIns="92941" tIns="46470" rIns="92941" bIns="46470" rtlCol="0" anchor="b"/>
          <a:lstStyle>
            <a:lvl1pPr algn="r">
              <a:defRPr sz="1200"/>
            </a:lvl1pPr>
          </a:lstStyle>
          <a:p>
            <a:fld id="{7A6FAC1F-3A91-4C13-A8C7-267DFE8B154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176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8247" tIns="49124" rIns="98247" bIns="491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8247" tIns="49124" rIns="98247" bIns="49124" rtlCol="0"/>
          <a:lstStyle>
            <a:lvl1pPr algn="r">
              <a:defRPr sz="1300"/>
            </a:lvl1pPr>
          </a:lstStyle>
          <a:p>
            <a:fld id="{13A63B8E-D68A-4485-B935-B188273053E4}" type="datetimeFigureOut">
              <a:rPr lang="en-US" smtClean="0"/>
              <a:pPr/>
              <a:t>5/24/16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47" tIns="49124" rIns="98247" bIns="491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8247" tIns="49124" rIns="98247" bIns="491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8247" tIns="49124" rIns="98247" bIns="491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8247" tIns="49124" rIns="98247" bIns="49124" rtlCol="0" anchor="b"/>
          <a:lstStyle>
            <a:lvl1pPr algn="r">
              <a:defRPr sz="1300"/>
            </a:lvl1pPr>
          </a:lstStyle>
          <a:p>
            <a:fld id="{98677851-9A39-43B3-ACF6-1CFF7FAF6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7851-9A39-43B3-ACF6-1CFF7FAF63D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57" descr="RPR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991225"/>
            <a:ext cx="7207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2"/>
          <p:cNvSpPr/>
          <p:nvPr/>
        </p:nvSpPr>
        <p:spPr>
          <a:xfrm>
            <a:off x="0" y="1816100"/>
            <a:ext cx="9144000" cy="936625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0" name="Rectangle 10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12863"/>
            <a:ext cx="356393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692150"/>
            <a:ext cx="3276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ontent Placeholder 31"/>
          <p:cNvSpPr>
            <a:spLocks noGrp="1"/>
          </p:cNvSpPr>
          <p:nvPr>
            <p:ph sz="quarter" idx="27"/>
          </p:nvPr>
        </p:nvSpPr>
        <p:spPr>
          <a:xfrm>
            <a:off x="4139952" y="5949279"/>
            <a:ext cx="1584096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Content Placeholder 31"/>
          <p:cNvSpPr>
            <a:spLocks noGrp="1"/>
          </p:cNvSpPr>
          <p:nvPr>
            <p:ph sz="quarter" idx="28"/>
          </p:nvPr>
        </p:nvSpPr>
        <p:spPr>
          <a:xfrm>
            <a:off x="5796136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9"/>
          </p:nvPr>
        </p:nvSpPr>
        <p:spPr>
          <a:xfrm>
            <a:off x="6588224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30"/>
          </p:nvPr>
        </p:nvSpPr>
        <p:spPr>
          <a:xfrm>
            <a:off x="7380312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4824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eaLnBrk="1" latinLnBrk="0" hangingPunct="1">
              <a:buNone/>
              <a:defRPr kumimoji="0" lang="lv-LV" sz="1100" b="0" baseline="0">
                <a:solidFill>
                  <a:srgbClr val="003456"/>
                </a:solidFill>
                <a:effectLst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179512" y="1816521"/>
            <a:ext cx="8712968" cy="936104"/>
          </a:xfrm>
          <a:prstGeom prst="rect">
            <a:avLst/>
          </a:prstGeom>
          <a:noFill/>
        </p:spPr>
        <p:txBody>
          <a:bodyPr vert="horz" anchor="ctr" anchorCtr="0"/>
          <a:lstStyle>
            <a:lvl1pPr algn="l" eaLnBrk="1" latinLnBrk="0" hangingPunct="1">
              <a:defRPr kumimoji="0" lang="lv-LV" sz="2000" b="0" cap="all" spc="1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īsdaļīgs: 1 augšā, 2 apakš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15"/>
          <p:cNvSpPr>
            <a:spLocks noGrp="1"/>
          </p:cNvSpPr>
          <p:nvPr>
            <p:ph sz="quarter" idx="37"/>
          </p:nvPr>
        </p:nvSpPr>
        <p:spPr>
          <a:xfrm>
            <a:off x="395536" y="1124743"/>
            <a:ext cx="7992888" cy="237626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1B32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1B32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1B32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1B32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1B3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3501008"/>
            <a:ext cx="3960118" cy="230425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0" lang="lv-LV" sz="1800" dirty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6"/>
          </p:nvPr>
        </p:nvSpPr>
        <p:spPr>
          <a:xfrm>
            <a:off x="4427984" y="3501009"/>
            <a:ext cx="3960118" cy="230425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0" lang="lv-LV" sz="1800" dirty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707904" y="6021368"/>
            <a:ext cx="144008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Rectangle 8"/>
          <p:cNvSpPr>
            <a:spLocks noGrp="1"/>
          </p:cNvSpPr>
          <p:nvPr>
            <p:ph type="body" sz="quarter" idx="32"/>
          </p:nvPr>
        </p:nvSpPr>
        <p:spPr>
          <a:xfrm>
            <a:off x="390528" y="1124745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Rectangle 8"/>
          <p:cNvSpPr>
            <a:spLocks noGrp="1"/>
          </p:cNvSpPr>
          <p:nvPr>
            <p:ph type="body" sz="quarter" idx="44"/>
          </p:nvPr>
        </p:nvSpPr>
        <p:spPr>
          <a:xfrm>
            <a:off x="4427984" y="1124745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Rectangle 8"/>
          <p:cNvSpPr>
            <a:spLocks noGrp="1"/>
          </p:cNvSpPr>
          <p:nvPr>
            <p:ph type="body" sz="quarter" idx="45"/>
          </p:nvPr>
        </p:nvSpPr>
        <p:spPr>
          <a:xfrm>
            <a:off x="390528" y="2636913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Rectangle 8"/>
          <p:cNvSpPr>
            <a:spLocks noGrp="1"/>
          </p:cNvSpPr>
          <p:nvPr>
            <p:ph type="body" sz="quarter" idx="46"/>
          </p:nvPr>
        </p:nvSpPr>
        <p:spPr>
          <a:xfrm>
            <a:off x="4427984" y="2636913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Rectangle 8"/>
          <p:cNvSpPr>
            <a:spLocks noGrp="1"/>
          </p:cNvSpPr>
          <p:nvPr>
            <p:ph type="body" sz="quarter" idx="47"/>
          </p:nvPr>
        </p:nvSpPr>
        <p:spPr>
          <a:xfrm>
            <a:off x="390528" y="4293097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Rectangle 8"/>
          <p:cNvSpPr>
            <a:spLocks noGrp="1"/>
          </p:cNvSpPr>
          <p:nvPr>
            <p:ph type="body" sz="quarter" idx="48"/>
          </p:nvPr>
        </p:nvSpPr>
        <p:spPr>
          <a:xfrm>
            <a:off x="4427984" y="4293097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340768"/>
            <a:ext cx="3960118" cy="12961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36"/>
          </p:nvPr>
        </p:nvSpPr>
        <p:spPr>
          <a:xfrm>
            <a:off x="4427984" y="1340769"/>
            <a:ext cx="3960118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9"/>
          </p:nvPr>
        </p:nvSpPr>
        <p:spPr>
          <a:xfrm>
            <a:off x="395536" y="2852937"/>
            <a:ext cx="3960118" cy="144015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50"/>
          </p:nvPr>
        </p:nvSpPr>
        <p:spPr>
          <a:xfrm>
            <a:off x="4427984" y="2852937"/>
            <a:ext cx="3960118" cy="1440159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9" name="Content Placeholder 15"/>
          <p:cNvSpPr>
            <a:spLocks noGrp="1"/>
          </p:cNvSpPr>
          <p:nvPr>
            <p:ph sz="quarter" idx="51"/>
          </p:nvPr>
        </p:nvSpPr>
        <p:spPr>
          <a:xfrm>
            <a:off x="395536" y="4509121"/>
            <a:ext cx="3960118" cy="1368150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30" name="Content Placeholder 15"/>
          <p:cNvSpPr>
            <a:spLocks noGrp="1"/>
          </p:cNvSpPr>
          <p:nvPr>
            <p:ph sz="quarter" idx="52"/>
          </p:nvPr>
        </p:nvSpPr>
        <p:spPr>
          <a:xfrm>
            <a:off x="4427984" y="4509121"/>
            <a:ext cx="3960118" cy="1368151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32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41"/>
          </p:nvPr>
        </p:nvSpPr>
        <p:spPr>
          <a:xfrm>
            <a:off x="39553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0" name="Content Placeholder 15"/>
          <p:cNvSpPr>
            <a:spLocks noGrp="1"/>
          </p:cNvSpPr>
          <p:nvPr>
            <p:ph sz="quarter" idx="43"/>
          </p:nvPr>
        </p:nvSpPr>
        <p:spPr>
          <a:xfrm>
            <a:off x="39553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5"/>
          </p:nvPr>
        </p:nvSpPr>
        <p:spPr>
          <a:xfrm>
            <a:off x="442830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46"/>
          </p:nvPr>
        </p:nvSpPr>
        <p:spPr>
          <a:xfrm>
            <a:off x="442830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052736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052736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45"/>
          </p:nvPr>
        </p:nvSpPr>
        <p:spPr>
          <a:xfrm>
            <a:off x="395536" y="3501008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4428306" y="3501008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432048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96752"/>
            <a:ext cx="3960118" cy="44644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96752"/>
            <a:ext cx="3960118" cy="44644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to slaid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96752"/>
            <a:ext cx="3960118" cy="309634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 algn="l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96752"/>
            <a:ext cx="3960118" cy="309634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 algn="l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47"/>
          </p:nvPr>
        </p:nvSpPr>
        <p:spPr>
          <a:xfrm>
            <a:off x="4427985" y="4365104"/>
            <a:ext cx="3960439" cy="1511821"/>
          </a:xfrm>
          <a:prstGeom prst="rect">
            <a:avLst/>
          </a:prstGeom>
          <a:ln w="3175">
            <a:solidFill>
              <a:srgbClr val="002060">
                <a:alpha val="16000"/>
              </a:srgbClr>
            </a:solidFill>
          </a:ln>
        </p:spPr>
        <p:txBody>
          <a:bodyPr anchor="t" anchorCtr="0">
            <a:normAutofit/>
          </a:bodyPr>
          <a:lstStyle>
            <a:lvl1pPr algn="ctr">
              <a:defRPr sz="1800">
                <a:solidFill>
                  <a:srgbClr val="000B22"/>
                </a:solidFill>
                <a:effectLst/>
              </a:defRPr>
            </a:lvl1pPr>
            <a:lvl2pPr algn="ctr">
              <a:defRPr sz="1800">
                <a:solidFill>
                  <a:srgbClr val="000B22"/>
                </a:solidFill>
                <a:effectLst/>
              </a:defRPr>
            </a:lvl2pPr>
            <a:lvl3pPr algn="ctr">
              <a:defRPr sz="1800">
                <a:solidFill>
                  <a:srgbClr val="000B22"/>
                </a:solidFill>
                <a:effectLst/>
              </a:defRPr>
            </a:lvl3pPr>
            <a:lvl4pPr algn="ctr">
              <a:defRPr sz="1800">
                <a:solidFill>
                  <a:srgbClr val="000B22"/>
                </a:solidFill>
                <a:effectLst/>
              </a:defRPr>
            </a:lvl4pPr>
            <a:lvl5pPr algn="ctr">
              <a:defRPr sz="1800">
                <a:solidFill>
                  <a:srgbClr val="000B22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8"/>
          </p:nvPr>
        </p:nvSpPr>
        <p:spPr>
          <a:xfrm>
            <a:off x="395536" y="4365104"/>
            <a:ext cx="3959796" cy="1511821"/>
          </a:xfrm>
          <a:prstGeom prst="rect">
            <a:avLst/>
          </a:prstGeom>
          <a:ln w="3175">
            <a:solidFill>
              <a:srgbClr val="002060">
                <a:alpha val="16000"/>
              </a:srgbClr>
            </a:solidFill>
          </a:ln>
        </p:spPr>
        <p:txBody>
          <a:bodyPr anchor="t" anchorCtr="0">
            <a:normAutofit/>
          </a:bodyPr>
          <a:lstStyle>
            <a:lvl1pPr algn="ctr">
              <a:defRPr sz="1800">
                <a:solidFill>
                  <a:srgbClr val="000B22"/>
                </a:solidFill>
                <a:effectLst/>
              </a:defRPr>
            </a:lvl1pPr>
            <a:lvl2pPr algn="ctr">
              <a:defRPr sz="1800">
                <a:solidFill>
                  <a:srgbClr val="000B22"/>
                </a:solidFill>
                <a:effectLst/>
              </a:defRPr>
            </a:lvl2pPr>
            <a:lvl3pPr algn="ctr">
              <a:defRPr sz="1800">
                <a:solidFill>
                  <a:srgbClr val="000B22"/>
                </a:solidFill>
                <a:effectLst/>
              </a:defRPr>
            </a:lvl3pPr>
            <a:lvl4pPr algn="ctr">
              <a:defRPr sz="1800">
                <a:solidFill>
                  <a:srgbClr val="000B22"/>
                </a:solidFill>
                <a:effectLst/>
              </a:defRPr>
            </a:lvl4pPr>
            <a:lvl5pPr algn="ctr">
              <a:defRPr sz="1800">
                <a:solidFill>
                  <a:srgbClr val="000B22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467544" y="1124744"/>
            <a:ext cx="7920880" cy="475252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1 +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0" descr="Ielādē attēlu...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467544" y="1124744"/>
            <a:ext cx="5256584" cy="475252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7"/>
          </p:nvPr>
        </p:nvSpPr>
        <p:spPr>
          <a:xfrm>
            <a:off x="5795963" y="1125538"/>
            <a:ext cx="2592461" cy="4751387"/>
          </a:xfrm>
          <a:prstGeom prst="rect">
            <a:avLst/>
          </a:prstGeom>
          <a:ln w="3175">
            <a:solidFill>
              <a:srgbClr val="002060">
                <a:alpha val="16000"/>
              </a:srgbClr>
            </a:solidFill>
          </a:ln>
        </p:spPr>
        <p:txBody>
          <a:bodyPr anchor="t" anchorCtr="0">
            <a:normAutofit/>
          </a:bodyPr>
          <a:lstStyle>
            <a:lvl1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Tx/>
              <a:buNone/>
              <a:defRPr kumimoji="0" lang="lv-LV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- logo daud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683568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15"/>
          <p:cNvSpPr>
            <a:spLocks noGrp="1"/>
          </p:cNvSpPr>
          <p:nvPr>
            <p:ph sz="quarter" idx="47"/>
          </p:nvPr>
        </p:nvSpPr>
        <p:spPr>
          <a:xfrm>
            <a:off x="1979712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sz="quarter" idx="48"/>
          </p:nvPr>
        </p:nvSpPr>
        <p:spPr>
          <a:xfrm>
            <a:off x="3275856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5"/>
          <p:cNvSpPr>
            <a:spLocks noGrp="1"/>
          </p:cNvSpPr>
          <p:nvPr>
            <p:ph sz="quarter" idx="49"/>
          </p:nvPr>
        </p:nvSpPr>
        <p:spPr>
          <a:xfrm>
            <a:off x="4572000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50"/>
          </p:nvPr>
        </p:nvSpPr>
        <p:spPr>
          <a:xfrm>
            <a:off x="5868144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51"/>
          </p:nvPr>
        </p:nvSpPr>
        <p:spPr>
          <a:xfrm>
            <a:off x="7164288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52"/>
          </p:nvPr>
        </p:nvSpPr>
        <p:spPr>
          <a:xfrm>
            <a:off x="683568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53"/>
          </p:nvPr>
        </p:nvSpPr>
        <p:spPr>
          <a:xfrm>
            <a:off x="1979712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5"/>
          <p:cNvSpPr>
            <a:spLocks noGrp="1"/>
          </p:cNvSpPr>
          <p:nvPr>
            <p:ph sz="quarter" idx="54"/>
          </p:nvPr>
        </p:nvSpPr>
        <p:spPr>
          <a:xfrm>
            <a:off x="3275856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55"/>
          </p:nvPr>
        </p:nvSpPr>
        <p:spPr>
          <a:xfrm>
            <a:off x="4572000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Content Placeholder 15"/>
          <p:cNvSpPr>
            <a:spLocks noGrp="1"/>
          </p:cNvSpPr>
          <p:nvPr>
            <p:ph sz="quarter" idx="56"/>
          </p:nvPr>
        </p:nvSpPr>
        <p:spPr>
          <a:xfrm>
            <a:off x="5868144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15"/>
          <p:cNvSpPr>
            <a:spLocks noGrp="1"/>
          </p:cNvSpPr>
          <p:nvPr>
            <p:ph sz="quarter" idx="57"/>
          </p:nvPr>
        </p:nvSpPr>
        <p:spPr>
          <a:xfrm>
            <a:off x="7164288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15"/>
          <p:cNvSpPr>
            <a:spLocks noGrp="1"/>
          </p:cNvSpPr>
          <p:nvPr>
            <p:ph sz="quarter" idx="58"/>
          </p:nvPr>
        </p:nvSpPr>
        <p:spPr>
          <a:xfrm>
            <a:off x="683568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Content Placeholder 15"/>
          <p:cNvSpPr>
            <a:spLocks noGrp="1"/>
          </p:cNvSpPr>
          <p:nvPr>
            <p:ph sz="quarter" idx="59"/>
          </p:nvPr>
        </p:nvSpPr>
        <p:spPr>
          <a:xfrm>
            <a:off x="1979712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15"/>
          <p:cNvSpPr>
            <a:spLocks noGrp="1"/>
          </p:cNvSpPr>
          <p:nvPr>
            <p:ph sz="quarter" idx="60"/>
          </p:nvPr>
        </p:nvSpPr>
        <p:spPr>
          <a:xfrm>
            <a:off x="3275856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15"/>
          <p:cNvSpPr>
            <a:spLocks noGrp="1"/>
          </p:cNvSpPr>
          <p:nvPr>
            <p:ph sz="quarter" idx="61"/>
          </p:nvPr>
        </p:nvSpPr>
        <p:spPr>
          <a:xfrm>
            <a:off x="4572000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Content Placeholder 15"/>
          <p:cNvSpPr>
            <a:spLocks noGrp="1"/>
          </p:cNvSpPr>
          <p:nvPr>
            <p:ph sz="quarter" idx="62"/>
          </p:nvPr>
        </p:nvSpPr>
        <p:spPr>
          <a:xfrm>
            <a:off x="5868144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Content Placeholder 15"/>
          <p:cNvSpPr>
            <a:spLocks noGrp="1"/>
          </p:cNvSpPr>
          <p:nvPr>
            <p:ph sz="quarter" idx="63"/>
          </p:nvPr>
        </p:nvSpPr>
        <p:spPr>
          <a:xfrm>
            <a:off x="7164288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Content Placeholder 15"/>
          <p:cNvSpPr>
            <a:spLocks noGrp="1"/>
          </p:cNvSpPr>
          <p:nvPr>
            <p:ph sz="quarter" idx="64"/>
          </p:nvPr>
        </p:nvSpPr>
        <p:spPr>
          <a:xfrm>
            <a:off x="683568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Content Placeholder 15"/>
          <p:cNvSpPr>
            <a:spLocks noGrp="1"/>
          </p:cNvSpPr>
          <p:nvPr>
            <p:ph sz="quarter" idx="65"/>
          </p:nvPr>
        </p:nvSpPr>
        <p:spPr>
          <a:xfrm>
            <a:off x="1979712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Content Placeholder 15"/>
          <p:cNvSpPr>
            <a:spLocks noGrp="1"/>
          </p:cNvSpPr>
          <p:nvPr>
            <p:ph sz="quarter" idx="66"/>
          </p:nvPr>
        </p:nvSpPr>
        <p:spPr>
          <a:xfrm>
            <a:off x="3275856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Content Placeholder 15"/>
          <p:cNvSpPr>
            <a:spLocks noGrp="1"/>
          </p:cNvSpPr>
          <p:nvPr>
            <p:ph sz="quarter" idx="67"/>
          </p:nvPr>
        </p:nvSpPr>
        <p:spPr>
          <a:xfrm>
            <a:off x="4572000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Content Placeholder 15"/>
          <p:cNvSpPr>
            <a:spLocks noGrp="1"/>
          </p:cNvSpPr>
          <p:nvPr>
            <p:ph sz="quarter" idx="68"/>
          </p:nvPr>
        </p:nvSpPr>
        <p:spPr>
          <a:xfrm>
            <a:off x="5868144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Content Placeholder 15"/>
          <p:cNvSpPr>
            <a:spLocks noGrp="1"/>
          </p:cNvSpPr>
          <p:nvPr>
            <p:ph sz="quarter" idx="69"/>
          </p:nvPr>
        </p:nvSpPr>
        <p:spPr>
          <a:xfrm>
            <a:off x="7164288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Content Placeholder 15"/>
          <p:cNvSpPr>
            <a:spLocks noGrp="1"/>
          </p:cNvSpPr>
          <p:nvPr>
            <p:ph sz="quarter" idx="70"/>
          </p:nvPr>
        </p:nvSpPr>
        <p:spPr>
          <a:xfrm>
            <a:off x="683568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Content Placeholder 15"/>
          <p:cNvSpPr>
            <a:spLocks noGrp="1"/>
          </p:cNvSpPr>
          <p:nvPr>
            <p:ph sz="quarter" idx="71"/>
          </p:nvPr>
        </p:nvSpPr>
        <p:spPr>
          <a:xfrm>
            <a:off x="1979712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Content Placeholder 15"/>
          <p:cNvSpPr>
            <a:spLocks noGrp="1"/>
          </p:cNvSpPr>
          <p:nvPr>
            <p:ph sz="quarter" idx="72"/>
          </p:nvPr>
        </p:nvSpPr>
        <p:spPr>
          <a:xfrm>
            <a:off x="3275856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Content Placeholder 15"/>
          <p:cNvSpPr>
            <a:spLocks noGrp="1"/>
          </p:cNvSpPr>
          <p:nvPr>
            <p:ph sz="quarter" idx="73"/>
          </p:nvPr>
        </p:nvSpPr>
        <p:spPr>
          <a:xfrm>
            <a:off x="4572000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Content Placeholder 15"/>
          <p:cNvSpPr>
            <a:spLocks noGrp="1"/>
          </p:cNvSpPr>
          <p:nvPr>
            <p:ph sz="quarter" idx="74"/>
          </p:nvPr>
        </p:nvSpPr>
        <p:spPr>
          <a:xfrm>
            <a:off x="5868144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Content Placeholder 15"/>
          <p:cNvSpPr>
            <a:spLocks noGrp="1"/>
          </p:cNvSpPr>
          <p:nvPr>
            <p:ph sz="quarter" idx="75"/>
          </p:nvPr>
        </p:nvSpPr>
        <p:spPr>
          <a:xfrm>
            <a:off x="7164288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Content Placeholder 157" descr="RP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50" y="5991092"/>
            <a:ext cx="720725" cy="6368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4" name="Rectangle 10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5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179512" y="2852936"/>
            <a:ext cx="4824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eaLnBrk="1" latinLnBrk="0" hangingPunct="1">
              <a:buNone/>
              <a:defRPr kumimoji="0" lang="lv-LV" sz="1100" b="0" baseline="0">
                <a:solidFill>
                  <a:srgbClr val="003456"/>
                </a:solidFill>
                <a:effectLst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lv-LV" dirty="0" smtClean="0"/>
              <a:t>Informācija par autoru</a:t>
            </a:r>
            <a:endParaRPr kumimoji="0" lang="lv-LV" dirty="0"/>
          </a:p>
        </p:txBody>
      </p:sp>
      <p:sp>
        <p:nvSpPr>
          <p:cNvPr id="17" name="Rectangle 2"/>
          <p:cNvSpPr>
            <a:spLocks noGrp="1"/>
          </p:cNvSpPr>
          <p:nvPr>
            <p:ph type="ctrTitle" hasCustomPrompt="1"/>
          </p:nvPr>
        </p:nvSpPr>
        <p:spPr>
          <a:xfrm>
            <a:off x="179512" y="1816521"/>
            <a:ext cx="8712968" cy="936104"/>
          </a:xfrm>
          <a:prstGeom prst="rect">
            <a:avLst/>
          </a:prstGeom>
          <a:noFill/>
        </p:spPr>
        <p:txBody>
          <a:bodyPr vert="horz" anchor="ctr" anchorCtr="0"/>
          <a:lstStyle>
            <a:lvl1pPr algn="l" eaLnBrk="1" latinLnBrk="0" hangingPunct="1">
              <a:defRPr kumimoji="0" lang="lv-LV" sz="3200" b="0" cap="all" spc="1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pPr eaLnBrk="1" latinLnBrk="0" hangingPunct="1"/>
            <a:r>
              <a:rPr lang="lv-LV" dirty="0" smtClean="0"/>
              <a:t>Prezentācijas nosaukums...</a:t>
            </a:r>
            <a:endParaRPr dirty="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12465"/>
            <a:ext cx="3563888" cy="50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92696"/>
            <a:ext cx="3276364" cy="111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750303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157" descr="RPR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991225"/>
            <a:ext cx="7207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8"/>
          <p:cNvSpPr/>
          <p:nvPr/>
        </p:nvSpPr>
        <p:spPr>
          <a:xfrm>
            <a:off x="0" y="1816100"/>
            <a:ext cx="9144000" cy="936625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0" name="Rectangle 10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12863"/>
            <a:ext cx="356393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Content Placeholder 157" descr="RPR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991225"/>
            <a:ext cx="7207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12863"/>
            <a:ext cx="356393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695325"/>
            <a:ext cx="3276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31"/>
          <p:cNvSpPr>
            <a:spLocks noGrp="1"/>
          </p:cNvSpPr>
          <p:nvPr>
            <p:ph sz="quarter" idx="27"/>
          </p:nvPr>
        </p:nvSpPr>
        <p:spPr>
          <a:xfrm>
            <a:off x="4211960" y="5949279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31"/>
          <p:cNvSpPr>
            <a:spLocks noGrp="1"/>
          </p:cNvSpPr>
          <p:nvPr>
            <p:ph sz="quarter" idx="28"/>
          </p:nvPr>
        </p:nvSpPr>
        <p:spPr>
          <a:xfrm>
            <a:off x="5796136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9"/>
          </p:nvPr>
        </p:nvSpPr>
        <p:spPr>
          <a:xfrm>
            <a:off x="6588224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1"/>
          <p:cNvSpPr>
            <a:spLocks noGrp="1"/>
          </p:cNvSpPr>
          <p:nvPr>
            <p:ph sz="quarter" idx="30"/>
          </p:nvPr>
        </p:nvSpPr>
        <p:spPr>
          <a:xfrm>
            <a:off x="7380312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Rectangle 2"/>
          <p:cNvSpPr>
            <a:spLocks noGrp="1"/>
          </p:cNvSpPr>
          <p:nvPr>
            <p:ph type="ctrTitle"/>
          </p:nvPr>
        </p:nvSpPr>
        <p:spPr>
          <a:xfrm>
            <a:off x="179512" y="1816521"/>
            <a:ext cx="8712968" cy="936104"/>
          </a:xfrm>
          <a:prstGeom prst="rect">
            <a:avLst/>
          </a:prstGeom>
          <a:noFill/>
        </p:spPr>
        <p:txBody>
          <a:bodyPr vert="horz" anchor="ctr" anchorCtr="0"/>
          <a:lstStyle>
            <a:lvl1pPr algn="l" rtl="0" eaLnBrk="1" latinLnBrk="0" hangingPunct="1">
              <a:spcBef>
                <a:spcPct val="0"/>
              </a:spcBef>
              <a:buNone/>
              <a:defRPr kumimoji="0" lang="lv-LV" sz="2000" b="0" cap="all" spc="15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Vien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5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7992888" cy="4752528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2800"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438347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31"/>
          <p:cNvSpPr>
            <a:spLocks noGrp="1"/>
          </p:cNvSpPr>
          <p:nvPr>
            <p:ph sz="quarter" idx="27"/>
          </p:nvPr>
        </p:nvSpPr>
        <p:spPr>
          <a:xfrm>
            <a:off x="3563888" y="6021368"/>
            <a:ext cx="1584096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7992888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n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7992888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Rectangle 8"/>
          <p:cNvSpPr>
            <a:spLocks noGrp="1"/>
          </p:cNvSpPr>
          <p:nvPr>
            <p:ph type="body" sz="quarter" idx="31"/>
          </p:nvPr>
        </p:nvSpPr>
        <p:spPr>
          <a:xfrm>
            <a:off x="301521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32"/>
          </p:nvPr>
        </p:nvSpPr>
        <p:spPr>
          <a:xfrm>
            <a:off x="4427984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3"/>
          </p:nvPr>
        </p:nvSpPr>
        <p:spPr>
          <a:xfrm>
            <a:off x="323850" y="1340544"/>
            <a:ext cx="3960118" cy="4464719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4"/>
          </p:nvPr>
        </p:nvSpPr>
        <p:spPr>
          <a:xfrm>
            <a:off x="4427984" y="1340768"/>
            <a:ext cx="3960118" cy="4464719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31"/>
          <p:cNvSpPr>
            <a:spLocks noGrp="1"/>
          </p:cNvSpPr>
          <p:nvPr>
            <p:ph sz="quarter" idx="27"/>
          </p:nvPr>
        </p:nvSpPr>
        <p:spPr>
          <a:xfrm>
            <a:off x="3707904" y="6021368"/>
            <a:ext cx="144008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1"/>
          </p:nvPr>
        </p:nvSpPr>
        <p:spPr>
          <a:xfrm>
            <a:off x="323850" y="1124520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32"/>
          </p:nvPr>
        </p:nvSpPr>
        <p:spPr>
          <a:xfrm>
            <a:off x="4427984" y="1124744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īsdaļīgs: 1 pa kreisi, 2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8"/>
          <p:cNvSpPr>
            <a:spLocks noGrp="1"/>
          </p:cNvSpPr>
          <p:nvPr>
            <p:ph type="body" sz="quarter" idx="31"/>
          </p:nvPr>
        </p:nvSpPr>
        <p:spPr>
          <a:xfrm>
            <a:off x="301521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32"/>
          </p:nvPr>
        </p:nvSpPr>
        <p:spPr>
          <a:xfrm>
            <a:off x="323528" y="3429000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3"/>
          </p:nvPr>
        </p:nvSpPr>
        <p:spPr>
          <a:xfrm>
            <a:off x="4427984" y="1124744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4"/>
          </p:nvPr>
        </p:nvSpPr>
        <p:spPr>
          <a:xfrm>
            <a:off x="323528" y="1340768"/>
            <a:ext cx="3960118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5"/>
          </p:nvPr>
        </p:nvSpPr>
        <p:spPr>
          <a:xfrm>
            <a:off x="323528" y="3645024"/>
            <a:ext cx="3960118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īsdaļīgs: 1 pa kreisi, 2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sz="quarter" idx="33"/>
          </p:nvPr>
        </p:nvSpPr>
        <p:spPr>
          <a:xfrm>
            <a:off x="4427984" y="1124744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34"/>
          </p:nvPr>
        </p:nvSpPr>
        <p:spPr>
          <a:xfrm>
            <a:off x="395536" y="3501008"/>
            <a:ext cx="3960118" cy="230425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24745"/>
            <a:ext cx="3960118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īsdaļīgs: 1 augšā, 2 apakš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8"/>
          <p:cNvSpPr>
            <a:spLocks noGrp="1"/>
          </p:cNvSpPr>
          <p:nvPr>
            <p:ph type="body" sz="quarter" idx="33"/>
          </p:nvPr>
        </p:nvSpPr>
        <p:spPr>
          <a:xfrm>
            <a:off x="395536" y="1124744"/>
            <a:ext cx="799288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Rectangle 8"/>
          <p:cNvSpPr>
            <a:spLocks noGrp="1"/>
          </p:cNvSpPr>
          <p:nvPr>
            <p:ph type="body" sz="quarter" idx="32"/>
          </p:nvPr>
        </p:nvSpPr>
        <p:spPr>
          <a:xfrm>
            <a:off x="390528" y="3501008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7" name="Rectangle 8"/>
          <p:cNvSpPr>
            <a:spLocks noGrp="1"/>
          </p:cNvSpPr>
          <p:nvPr>
            <p:ph type="body" sz="quarter" idx="34"/>
          </p:nvPr>
        </p:nvSpPr>
        <p:spPr>
          <a:xfrm>
            <a:off x="4427984" y="3501008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3717031"/>
            <a:ext cx="3960118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6"/>
          </p:nvPr>
        </p:nvSpPr>
        <p:spPr>
          <a:xfrm>
            <a:off x="4427984" y="3717031"/>
            <a:ext cx="3960118" cy="208823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37"/>
          </p:nvPr>
        </p:nvSpPr>
        <p:spPr>
          <a:xfrm>
            <a:off x="395536" y="1340768"/>
            <a:ext cx="7992888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eg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rot="5400000">
            <a:off x="5445125" y="3159125"/>
            <a:ext cx="6858000" cy="539750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3" name="Rectangle 10"/>
          <p:cNvSpPr/>
          <p:nvPr/>
        </p:nvSpPr>
        <p:spPr>
          <a:xfrm rot="5400000">
            <a:off x="5445224" y="3159224"/>
            <a:ext cx="6858000" cy="539552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5" name="Rectangle 14"/>
          <p:cNvSpPr/>
          <p:nvPr/>
        </p:nvSpPr>
        <p:spPr>
          <a:xfrm rot="16200000">
            <a:off x="-3375025" y="3375025"/>
            <a:ext cx="6858000" cy="107950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032" name="Content Placeholder 157" descr="RPR2.jpg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667625" y="6021388"/>
            <a:ext cx="72072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0"/>
          <p:cNvSpPr/>
          <p:nvPr/>
        </p:nvSpPr>
        <p:spPr>
          <a:xfrm rot="5400000">
            <a:off x="-3375248" y="3375248"/>
            <a:ext cx="6858000" cy="1075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7" name="Rectangle 16"/>
          <p:cNvSpPr/>
          <p:nvPr/>
        </p:nvSpPr>
        <p:spPr>
          <a:xfrm rot="16200000">
            <a:off x="-3375025" y="3375025"/>
            <a:ext cx="6858000" cy="107950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037" name="Content Placeholder 157" descr="RPR2.jpg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667625" y="6021388"/>
            <a:ext cx="72072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0"/>
          <p:cNvSpPr/>
          <p:nvPr/>
        </p:nvSpPr>
        <p:spPr>
          <a:xfrm rot="5400000">
            <a:off x="-3375248" y="3375248"/>
            <a:ext cx="6858000" cy="1075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041" name="Picture 5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68" r:id="rId20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lv-LV" sz="2400" cap="small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lv-LV" sz="11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91880" y="4581128"/>
            <a:ext cx="4536504" cy="2566857"/>
          </a:xfrm>
        </p:spPr>
        <p:txBody>
          <a:bodyPr/>
          <a:lstStyle/>
          <a:p>
            <a:pPr algn="r"/>
            <a:r>
              <a:rPr lang="lv-LV" sz="1800" dirty="0" smtClean="0">
                <a:solidFill>
                  <a:schemeClr val="accent2">
                    <a:lumMod val="50000"/>
                  </a:schemeClr>
                </a:solidFill>
              </a:rPr>
              <a:t>Rīgas </a:t>
            </a:r>
            <a:r>
              <a:rPr lang="lv-LV" sz="1800" dirty="0">
                <a:solidFill>
                  <a:schemeClr val="accent2">
                    <a:lumMod val="50000"/>
                  </a:schemeClr>
                </a:solidFill>
              </a:rPr>
              <a:t>plānošanas reģiona </a:t>
            </a:r>
          </a:p>
          <a:p>
            <a:pPr algn="r"/>
            <a:r>
              <a:rPr lang="lv-LV" sz="1800" dirty="0">
                <a:solidFill>
                  <a:schemeClr val="accent2">
                    <a:lumMod val="50000"/>
                  </a:schemeClr>
                </a:solidFill>
              </a:rPr>
              <a:t>Attīstības padomes sēde</a:t>
            </a:r>
          </a:p>
          <a:p>
            <a:pPr algn="r"/>
            <a:r>
              <a:rPr lang="lv-LV" sz="1800" dirty="0" smtClean="0">
                <a:solidFill>
                  <a:schemeClr val="accent2">
                    <a:lumMod val="50000"/>
                  </a:schemeClr>
                </a:solidFill>
              </a:rPr>
              <a:t>24.05.2016.</a:t>
            </a:r>
            <a:endParaRPr lang="lv-LV" sz="1800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lv-LV" sz="1800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lv-LV" sz="1200" dirty="0">
                <a:solidFill>
                  <a:schemeClr val="accent2">
                    <a:lumMod val="50000"/>
                  </a:schemeClr>
                </a:solidFill>
              </a:rPr>
              <a:t>Inga Brieze</a:t>
            </a:r>
          </a:p>
          <a:p>
            <a:pPr algn="r"/>
            <a:r>
              <a:rPr lang="lv-LV" sz="1200" dirty="0">
                <a:solidFill>
                  <a:schemeClr val="accent2">
                    <a:lumMod val="50000"/>
                  </a:schemeClr>
                </a:solidFill>
              </a:rPr>
              <a:t>Starptautisko projektu nodaļas vadītāja</a:t>
            </a:r>
          </a:p>
          <a:p>
            <a:pPr algn="r"/>
            <a:r>
              <a:rPr lang="lv-LV" sz="1200" dirty="0" err="1">
                <a:solidFill>
                  <a:schemeClr val="accent2">
                    <a:lumMod val="50000"/>
                  </a:schemeClr>
                </a:solidFill>
              </a:rPr>
              <a:t>Inga.brieze@rpr.gov.lv</a:t>
            </a:r>
            <a:endParaRPr lang="lv-LV" sz="1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lv-LV" sz="1800" dirty="0">
              <a:latin typeface="+mn-lt"/>
            </a:endParaRPr>
          </a:p>
          <a:p>
            <a:endParaRPr lang="lv-LV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712968" cy="936104"/>
          </a:xfrm>
        </p:spPr>
        <p:txBody>
          <a:bodyPr/>
          <a:lstStyle/>
          <a:p>
            <a:r>
              <a:rPr lang="lv-LV" sz="2400" b="1" dirty="0" smtClean="0"/>
              <a:t>Eiropas teritoriālās sadarbības projekti RPR: aktualitātes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4140157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b="1" dirty="0" smtClean="0"/>
              <a:t>INTERREG 4.1</a:t>
            </a:r>
            <a:r>
              <a:rPr lang="lv-LV" b="1" dirty="0"/>
              <a:t>. Dabas un kultūrvēsturiskā mantojuma uzlabošana </a:t>
            </a:r>
            <a:r>
              <a:rPr lang="lv-LV" b="1" dirty="0" smtClean="0"/>
              <a:t>š.g.12.maijā</a:t>
            </a:r>
            <a:endParaRPr lang="lv-LV" b="1" dirty="0"/>
          </a:p>
          <a:p>
            <a:pPr marL="0" indent="0">
              <a:buNone/>
            </a:pPr>
            <a:endParaRPr lang="lv-LV" b="1" dirty="0" smtClean="0"/>
          </a:p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3.</a:t>
            </a:r>
            <a:r>
              <a:rPr lang="lv-LV" dirty="0" smtClean="0"/>
              <a:t> “</a:t>
            </a:r>
            <a:r>
              <a:rPr lang="lv-LV" dirty="0"/>
              <a:t>Reģionālā attīstība sekmējot  piekrastes zvejniecības kultūras mantojuma potenciālu Eiropā/ Creating opportunities for regional growth through boosting cultural heritage of fishing communities in Europe</a:t>
            </a:r>
            <a:r>
              <a:rPr lang="lv-LV" dirty="0" smtClean="0"/>
              <a:t>”/ </a:t>
            </a:r>
            <a:r>
              <a:rPr lang="lv-LV" b="1" dirty="0"/>
              <a:t>CHERISH</a:t>
            </a:r>
            <a:endParaRPr lang="lv-LV" b="1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Projekta CHERISH vispārējais mērķis ir reģionālo politiku uzlabošana, lai sekmētu piekrastes zivsaimniecības kopienu attīstību un kultūrvēsturiskā zivsaimniecības mantojuma aizsardzību un popularizēšanu. </a:t>
            </a:r>
          </a:p>
          <a:p>
            <a:pPr marL="0" indent="0">
              <a:buNone/>
            </a:pPr>
            <a:r>
              <a:rPr lang="lv-LV" dirty="0"/>
              <a:t> </a:t>
            </a:r>
          </a:p>
          <a:p>
            <a:pPr marL="0" indent="0">
              <a:buNone/>
            </a:pPr>
            <a:r>
              <a:rPr lang="lv-LV" dirty="0" smtClean="0"/>
              <a:t>Fokuss </a:t>
            </a:r>
            <a:r>
              <a:rPr lang="lv-LV" dirty="0"/>
              <a:t>Rīgas plānošanas reģionā ir sekmēt zivsaimniecības rīcības grupu </a:t>
            </a:r>
            <a:r>
              <a:rPr lang="lv-LV" dirty="0" smtClean="0"/>
              <a:t>zināšanas </a:t>
            </a:r>
            <a:r>
              <a:rPr lang="lv-LV" b="1" dirty="0"/>
              <a:t>kvalitatīvu projektu </a:t>
            </a:r>
            <a:r>
              <a:rPr lang="lv-LV" b="1" dirty="0" smtClean="0"/>
              <a:t>sagatavošanā un invest</a:t>
            </a:r>
            <a:r>
              <a:rPr lang="lv-LV" b="1" dirty="0" smtClean="0"/>
              <a:t>īciju piesaistē</a:t>
            </a:r>
            <a:r>
              <a:rPr lang="lv-LV" dirty="0" smtClean="0"/>
              <a:t>, piekrastes </a:t>
            </a:r>
            <a:r>
              <a:rPr lang="lv-LV" dirty="0"/>
              <a:t>zivsaimniecības aktivitāšu </a:t>
            </a:r>
            <a:r>
              <a:rPr lang="lv-LV" dirty="0" smtClean="0"/>
              <a:t>dažādošanai, jaunu </a:t>
            </a:r>
            <a:r>
              <a:rPr lang="lv-LV" dirty="0"/>
              <a:t>darba vietu radīšanu, jaunās paaudzes </a:t>
            </a:r>
            <a:r>
              <a:rPr lang="lv-LV" dirty="0" smtClean="0"/>
              <a:t>iesaistei </a:t>
            </a:r>
            <a:r>
              <a:rPr lang="lv-LV" dirty="0"/>
              <a:t>zivsaimniecības aktivitātēs piekrastē, jaunu zivsaimniecības (tūrisma) produktu radīšanu un popularizēšanu. 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smtClean="0"/>
              <a:t>Pieredzes apmai</a:t>
            </a:r>
            <a:r>
              <a:rPr lang="lv-LV" dirty="0" smtClean="0"/>
              <a:t>ņa par reģionālām politikām un instrumentiem </a:t>
            </a:r>
            <a:r>
              <a:rPr lang="lv-LV" b="1" dirty="0" smtClean="0"/>
              <a:t>piekrastes kultūrvēsturiskā mantojuma attīstībai</a:t>
            </a:r>
            <a:r>
              <a:rPr lang="lv-LV" dirty="0" smtClean="0"/>
              <a:t>, aizsradzībai un izaugsmei.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endParaRPr lang="lv-LV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Sagatavoti un iesniegti 3 projekti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42845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Igaunijas-Latvijas programma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“Jahtu ostu </a:t>
            </a:r>
            <a:r>
              <a:rPr lang="lv-LV" dirty="0" smtClean="0"/>
              <a:t>tīkla </a:t>
            </a:r>
            <a:r>
              <a:rPr lang="lv-LV" dirty="0"/>
              <a:t>attīstība” </a:t>
            </a:r>
            <a:r>
              <a:rPr lang="lv-LV" dirty="0" smtClean="0"/>
              <a:t>izstrāde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b="1" dirty="0"/>
              <a:t>Uzlabots mazo ostu tīkls Latvijā un Igaunijā ar augstu pakalpojumu līmeni. 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smtClean="0"/>
              <a:t>Vid</a:t>
            </a:r>
            <a:r>
              <a:rPr lang="lv-LV" dirty="0" smtClean="0"/>
              <a:t>ējais </a:t>
            </a:r>
            <a:r>
              <a:rPr lang="lv-LV" dirty="0" smtClean="0"/>
              <a:t>investīciju </a:t>
            </a:r>
            <a:r>
              <a:rPr lang="lv-LV" dirty="0" smtClean="0"/>
              <a:t>apjoms uz </a:t>
            </a:r>
            <a:r>
              <a:rPr lang="lv-LV" dirty="0" smtClean="0"/>
              <a:t>ostas teritoriju </a:t>
            </a:r>
            <a:r>
              <a:rPr lang="lv-LV" dirty="0" smtClean="0"/>
              <a:t>– 300 000 </a:t>
            </a:r>
            <a:r>
              <a:rPr lang="lv-LV" dirty="0" smtClean="0"/>
              <a:t>eiro</a:t>
            </a:r>
          </a:p>
          <a:p>
            <a:pPr marL="0" indent="0">
              <a:buNone/>
            </a:pPr>
            <a:r>
              <a:rPr lang="lv-LV" dirty="0" smtClean="0"/>
              <a:t>Re</a:t>
            </a:r>
            <a:r>
              <a:rPr lang="lv-LV" dirty="0" smtClean="0"/>
              <a:t>ģionālā mārketinga aktivitātes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smtClean="0"/>
              <a:t>Ostas: Engure, Jūrmala, Rīga, Skulte, Salacgrīva/Kuiviži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smtClean="0"/>
              <a:t>Projekta </a:t>
            </a:r>
            <a:r>
              <a:rPr lang="lv-LV" dirty="0" smtClean="0"/>
              <a:t>iesniegšana 2016.gada oktobris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Uzsākam 1 apjomīga investīciju projekta sagatavošanu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674724"/>
      </p:ext>
    </p:extLst>
  </p:cSld>
  <p:clrMapOvr>
    <a:masterClrMapping/>
  </p:clrMapOvr>
  <p:transition xmlns:p14="http://schemas.microsoft.com/office/powerpoint/2010/main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lv-LV" dirty="0" smtClean="0">
                <a:solidFill>
                  <a:srgbClr val="000066"/>
                </a:solidFill>
              </a:rPr>
              <a:t>Eiropas </a:t>
            </a:r>
            <a:r>
              <a:rPr lang="lv-LV" dirty="0">
                <a:solidFill>
                  <a:srgbClr val="000066"/>
                </a:solidFill>
              </a:rPr>
              <a:t>Kopienas vides un klimata pasākumu programma LIFE 2014.-2017.</a:t>
            </a:r>
          </a:p>
          <a:p>
            <a:pPr marL="0" indent="0">
              <a:buNone/>
            </a:pPr>
            <a:r>
              <a:rPr lang="lv-LV" b="1" i="1" dirty="0">
                <a:solidFill>
                  <a:srgbClr val="00B050"/>
                </a:solidFill>
              </a:rPr>
              <a:t>15.09.2015.</a:t>
            </a:r>
          </a:p>
          <a:p>
            <a:pPr marL="0" indent="0">
              <a:buNone/>
            </a:pPr>
            <a:endParaRPr lang="lv-LV" b="1" i="1" dirty="0" smtClean="0"/>
          </a:p>
          <a:p>
            <a:pPr marL="0" indent="0">
              <a:buNone/>
            </a:pPr>
            <a:r>
              <a:rPr lang="lv-LV" b="1" i="1" dirty="0" smtClean="0"/>
              <a:t>LIFE </a:t>
            </a:r>
            <a:r>
              <a:rPr lang="lv-LV" b="1" i="1" dirty="0"/>
              <a:t>Zaļo klimata pielāgošanās pasākumu integrācija teritoriju plānošanā un plūdu pārvaldībā un novēršanā</a:t>
            </a:r>
          </a:p>
          <a:p>
            <a:pPr marL="0" indent="0">
              <a:buNone/>
            </a:pPr>
            <a:r>
              <a:rPr lang="en-US" i="1" dirty="0"/>
              <a:t>Integration of green climate adaption solutions into urban land use planning for flood management and</a:t>
            </a:r>
            <a:r>
              <a:rPr lang="lv-LV" i="1" dirty="0"/>
              <a:t> </a:t>
            </a:r>
            <a:r>
              <a:rPr lang="en-GB" i="1" dirty="0"/>
              <a:t>protection</a:t>
            </a:r>
            <a:r>
              <a:rPr lang="lv-LV" i="1" dirty="0"/>
              <a:t>/</a:t>
            </a:r>
            <a:r>
              <a:rPr lang="en-GB" dirty="0"/>
              <a:t>LIFE Green </a:t>
            </a:r>
            <a:r>
              <a:rPr lang="en-GB" dirty="0" err="1"/>
              <a:t>PreFlood</a:t>
            </a:r>
            <a:endParaRPr lang="en-GB" i="1" dirty="0"/>
          </a:p>
          <a:p>
            <a:endParaRPr lang="lv-LV" b="1" i="1" dirty="0"/>
          </a:p>
          <a:p>
            <a:pPr marL="0" indent="0">
              <a:buNone/>
            </a:pPr>
            <a:r>
              <a:rPr lang="lv-LV" b="1" i="1" dirty="0"/>
              <a:t>Mērķis:</a:t>
            </a:r>
            <a:r>
              <a:rPr lang="lv-LV" b="1" dirty="0"/>
              <a:t> </a:t>
            </a:r>
            <a:r>
              <a:rPr lang="lv-LV" dirty="0"/>
              <a:t>samazināt augsta gruntsūdens līmeņa ietekmi uz RPR izmantojot zaļās infrastruktūras iespējas gruntsūdens uzplūdu riska minimizēšanai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Sagatavots, </a:t>
            </a:r>
            <a:r>
              <a:rPr lang="lv-LV" dirty="0" smtClean="0"/>
              <a:t>noraidīts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107567"/>
      </p:ext>
    </p:extLst>
  </p:cSld>
  <p:clrMapOvr>
    <a:masterClrMapping/>
  </p:clrMapOvr>
  <p:transition xmlns:p14="http://schemas.microsoft.com/office/powerpoint/2010/main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endParaRPr lang="en-GB" dirty="0" smtClean="0">
              <a:solidFill>
                <a:srgbClr val="244583"/>
              </a:solidFill>
              <a:latin typeface="+mn-lt"/>
            </a:endParaRPr>
          </a:p>
          <a:p>
            <a:pPr marL="0" indent="0">
              <a:buNone/>
            </a:pPr>
            <a:endParaRPr lang="lv-LV" sz="15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en-US" sz="1500" b="1" dirty="0" smtClean="0">
                <a:solidFill>
                  <a:srgbClr val="008000"/>
                </a:solidFill>
                <a:latin typeface="Arial"/>
                <a:cs typeface="Arial"/>
              </a:rPr>
              <a:t>V</a:t>
            </a:r>
            <a:r>
              <a:rPr lang="lv-LV" sz="1500" b="1" dirty="0" smtClean="0">
                <a:solidFill>
                  <a:srgbClr val="008000"/>
                </a:solidFill>
                <a:latin typeface="Arial"/>
                <a:cs typeface="Arial"/>
              </a:rPr>
              <a:t>airak inform</a:t>
            </a:r>
            <a:r>
              <a:rPr lang="lv-LV" sz="1500" b="1" dirty="0" smtClean="0">
                <a:solidFill>
                  <a:srgbClr val="008000"/>
                </a:solidFill>
                <a:latin typeface="Arial"/>
                <a:cs typeface="Arial"/>
              </a:rPr>
              <a:t>ācijas par RPR īstenotajiem projektiem: www.rpr.gov.lv</a:t>
            </a:r>
            <a:endParaRPr lang="lv-LV" sz="1500" b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lv-LV" sz="15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lv-LV" sz="1500" dirty="0" smtClean="0">
                <a:solidFill>
                  <a:srgbClr val="800000"/>
                </a:solidFill>
                <a:latin typeface="Arial"/>
                <a:cs typeface="Arial"/>
              </a:rPr>
              <a:t>Paldies </a:t>
            </a:r>
            <a:r>
              <a:rPr lang="lv-LV" sz="1500" dirty="0" smtClean="0">
                <a:solidFill>
                  <a:srgbClr val="800000"/>
                </a:solidFill>
                <a:latin typeface="Arial"/>
                <a:cs typeface="Arial"/>
              </a:rPr>
              <a:t>par uzmanību!</a:t>
            </a:r>
          </a:p>
          <a:p>
            <a:pPr marL="0" indent="0" algn="ctr">
              <a:buNone/>
            </a:pP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Inga </a:t>
            </a: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Brieze</a:t>
            </a:r>
            <a:endParaRPr lang="lv-LV" sz="1600" dirty="0">
              <a:solidFill>
                <a:schemeClr val="accent2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inga.brieze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@rpr.gov.lv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053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3"/>
          </p:nvPr>
        </p:nvSpPr>
        <p:spPr/>
        <p:txBody>
          <a:bodyPr>
            <a:normAutofit/>
          </a:bodyPr>
          <a:lstStyle/>
          <a:p>
            <a:pPr marL="342900" indent="-342900" algn="ctr">
              <a:buFont typeface="+mj-lt"/>
              <a:buAutoNum type="arabicPeriod"/>
            </a:pPr>
            <a:endParaRPr lang="lv-LV" dirty="0" smtClean="0"/>
          </a:p>
          <a:p>
            <a:pPr marL="342900" indent="-342900" algn="ctr">
              <a:buFont typeface="+mj-lt"/>
              <a:buAutoNum type="arabicPeriod"/>
            </a:pPr>
            <a:endParaRPr lang="lv-LV" dirty="0"/>
          </a:p>
          <a:p>
            <a:pPr marL="342900" indent="-342900" algn="ctr">
              <a:buFont typeface="+mj-lt"/>
              <a:buAutoNum type="arabicPeriod"/>
            </a:pPr>
            <a:endParaRPr lang="lv-LV" dirty="0" smtClean="0"/>
          </a:p>
          <a:p>
            <a:pPr>
              <a:buFont typeface="Wingdings" charset="2"/>
              <a:buChar char="ü"/>
            </a:pPr>
            <a:r>
              <a:rPr lang="lv-LV" dirty="0" smtClean="0"/>
              <a:t>Aktualit</a:t>
            </a:r>
            <a:r>
              <a:rPr lang="lv-LV" dirty="0" smtClean="0"/>
              <a:t>ātes par ETS Programmām</a:t>
            </a:r>
          </a:p>
          <a:p>
            <a:pPr>
              <a:buFont typeface="Wingdings" charset="2"/>
              <a:buChar char="ü"/>
            </a:pPr>
            <a:r>
              <a:rPr lang="lv-LV" dirty="0" smtClean="0"/>
              <a:t>Projekti ieviešanā </a:t>
            </a:r>
            <a:r>
              <a:rPr lang="lv-LV" b="1" dirty="0" smtClean="0">
                <a:solidFill>
                  <a:srgbClr val="008000"/>
                </a:solidFill>
              </a:rPr>
              <a:t>6</a:t>
            </a:r>
          </a:p>
          <a:p>
            <a:pPr>
              <a:buFont typeface="Wingdings" charset="2"/>
              <a:buChar char="ü"/>
            </a:pPr>
            <a:r>
              <a:rPr lang="lv-LV" dirty="0" smtClean="0"/>
              <a:t>Jaunu projektu ieviešanas uzsākšana </a:t>
            </a:r>
            <a:r>
              <a:rPr lang="lv-LV" b="1" dirty="0" smtClean="0">
                <a:solidFill>
                  <a:srgbClr val="008000"/>
                </a:solidFill>
              </a:rPr>
              <a:t>4</a:t>
            </a:r>
          </a:p>
          <a:p>
            <a:pPr>
              <a:buFont typeface="Wingdings" charset="2"/>
              <a:buChar char="ü"/>
            </a:pPr>
            <a:r>
              <a:rPr lang="lv-LV" dirty="0" smtClean="0"/>
              <a:t>Sagatavoti, iesniegti projekti, gaidām vērtējumu </a:t>
            </a:r>
            <a:r>
              <a:rPr lang="lv-LV" b="1" dirty="0" smtClean="0">
                <a:solidFill>
                  <a:srgbClr val="008000"/>
                </a:solidFill>
              </a:rPr>
              <a:t>3</a:t>
            </a:r>
          </a:p>
          <a:p>
            <a:pPr>
              <a:buFont typeface="Wingdings" charset="2"/>
              <a:buChar char="ü"/>
            </a:pPr>
            <a:r>
              <a:rPr lang="lv-LV" dirty="0" smtClean="0"/>
              <a:t>Uzsākta </a:t>
            </a:r>
            <a:r>
              <a:rPr lang="lv-LV" b="1" dirty="0" smtClean="0">
                <a:solidFill>
                  <a:srgbClr val="008000"/>
                </a:solidFill>
              </a:rPr>
              <a:t>1</a:t>
            </a:r>
            <a:r>
              <a:rPr lang="lv-LV" dirty="0" smtClean="0"/>
              <a:t> projekta sagatvošana</a:t>
            </a:r>
          </a:p>
          <a:p>
            <a:pPr>
              <a:buFont typeface="Wingdings" charset="2"/>
              <a:buChar char="ü"/>
            </a:pPr>
            <a:r>
              <a:rPr lang="lv-LV" dirty="0" smtClean="0"/>
              <a:t>Sagatavots, noraidīts </a:t>
            </a:r>
            <a:r>
              <a:rPr lang="lv-LV" b="1" dirty="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Prezent</a:t>
            </a:r>
            <a:r>
              <a:rPr lang="lv-LV" dirty="0" smtClean="0"/>
              <a:t>ācijā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660302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Igaunijas-Latvijas programma</a:t>
            </a:r>
          </a:p>
          <a:p>
            <a:pPr lvl="1"/>
            <a:r>
              <a:rPr lang="lv-LV" dirty="0" smtClean="0">
                <a:latin typeface="Arial" panose="020B0604020202020204" pitchFamily="34" charset="0"/>
              </a:rPr>
              <a:t>ideju iesniegšana š.g.22.aprīlis; rezultāti: jūlija vidus; oktobra beigas projekta iesniegumi</a:t>
            </a:r>
          </a:p>
          <a:p>
            <a:pPr marL="0" indent="0">
              <a:buNone/>
            </a:pPr>
            <a:r>
              <a:rPr lang="lv-LV" dirty="0" smtClean="0"/>
              <a:t>Centrālā Baltijas jūras reģiona programma</a:t>
            </a:r>
          </a:p>
          <a:p>
            <a:pPr lvl="1"/>
            <a:r>
              <a:rPr lang="lv-LV" dirty="0"/>
              <a:t>	</a:t>
            </a:r>
            <a:r>
              <a:rPr lang="lv-LV" dirty="0">
                <a:latin typeface="Arial" panose="020B0604020202020204" pitchFamily="34" charset="0"/>
              </a:rPr>
              <a:t>2.projektu konkursa rezultāti š.g.14.jūlijs</a:t>
            </a:r>
          </a:p>
          <a:p>
            <a:pPr lvl="1"/>
            <a:r>
              <a:rPr lang="lv-LV" dirty="0">
                <a:latin typeface="Arial" panose="020B0604020202020204" pitchFamily="34" charset="0"/>
              </a:rPr>
              <a:t>	3.projektu konkurss 2017.g.1.cet.</a:t>
            </a:r>
          </a:p>
          <a:p>
            <a:pPr marL="0" indent="0">
              <a:buNone/>
            </a:pPr>
            <a:r>
              <a:rPr lang="lv-LV" dirty="0" smtClean="0"/>
              <a:t>Baltijas jūras reģiona programma</a:t>
            </a:r>
          </a:p>
          <a:p>
            <a:pPr lvl="1"/>
            <a:r>
              <a:rPr lang="lv-LV" dirty="0"/>
              <a:t>	</a:t>
            </a:r>
            <a:r>
              <a:rPr lang="lv-LV" dirty="0">
                <a:latin typeface="Arial" panose="020B0604020202020204" pitchFamily="34" charset="0"/>
              </a:rPr>
              <a:t>2.projektu konkurss noslēdzas š.g.1.jūnijā</a:t>
            </a:r>
          </a:p>
          <a:p>
            <a:pPr marL="0" indent="0">
              <a:buNone/>
            </a:pPr>
            <a:r>
              <a:rPr lang="lv-LV" dirty="0" smtClean="0"/>
              <a:t>INTERREG </a:t>
            </a:r>
            <a:r>
              <a:rPr lang="lv-LV" dirty="0" err="1" smtClean="0"/>
              <a:t>Europe</a:t>
            </a:r>
            <a:endParaRPr lang="lv-LV" dirty="0" smtClean="0"/>
          </a:p>
          <a:p>
            <a:pPr lvl="1"/>
            <a:r>
              <a:rPr lang="lv-LV" dirty="0"/>
              <a:t>	</a:t>
            </a:r>
            <a:r>
              <a:rPr lang="lv-LV" dirty="0">
                <a:latin typeface="Arial" panose="020B0604020202020204" pitchFamily="34" charset="0"/>
              </a:rPr>
              <a:t>2.projektu konkurss noslēdzās š.g.13.maijā</a:t>
            </a:r>
          </a:p>
          <a:p>
            <a:pPr marL="0" indent="0">
              <a:buNone/>
            </a:pPr>
            <a:r>
              <a:rPr lang="lv-LV" dirty="0" smtClean="0"/>
              <a:t>URBACT III</a:t>
            </a:r>
          </a:p>
          <a:p>
            <a:pPr lvl="1"/>
            <a:r>
              <a:rPr lang="lv-LV" dirty="0">
                <a:latin typeface="Arial" panose="020B0604020202020204" pitchFamily="34" charset="0"/>
              </a:rPr>
              <a:t>sadarbības tīklu ieviešanas projektu iesniegšana līdz š.g.22.jūnijam</a:t>
            </a:r>
          </a:p>
          <a:p>
            <a:pPr marL="0" indent="0">
              <a:buNone/>
            </a:pPr>
            <a:r>
              <a:rPr lang="lv-LV" dirty="0" smtClean="0"/>
              <a:t>Latvijas-Krievijas programma</a:t>
            </a:r>
          </a:p>
          <a:p>
            <a:pPr lvl="1"/>
            <a:r>
              <a:rPr lang="lv-LV" dirty="0"/>
              <a:t>	</a:t>
            </a:r>
            <a:r>
              <a:rPr lang="lv-LV" dirty="0">
                <a:latin typeface="Arial" panose="020B0604020202020204" pitchFamily="34" charset="0"/>
              </a:rPr>
              <a:t>1.UK 31.05.-</a:t>
            </a:r>
            <a:r>
              <a:rPr lang="lv-LV" dirty="0" smtClean="0">
                <a:latin typeface="Arial" panose="020B0604020202020204" pitchFamily="34" charset="0"/>
              </a:rPr>
              <a:t>01.06.2016. </a:t>
            </a:r>
            <a:r>
              <a:rPr lang="lv-LV" dirty="0" smtClean="0">
                <a:latin typeface="Arial" panose="020B0604020202020204" pitchFamily="34" charset="0"/>
              </a:rPr>
              <a:t>Jūrmala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Aktualitātes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46688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>
          <a:xfrm>
            <a:off x="395536" y="980728"/>
            <a:ext cx="7992888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1.</a:t>
            </a:r>
            <a:r>
              <a:rPr lang="lv-LV" dirty="0" smtClean="0"/>
              <a:t> Lietus </a:t>
            </a:r>
            <a:r>
              <a:rPr lang="lv-LV" dirty="0"/>
              <a:t>ūdens plūsmas apsaimniekošana un uzraudzība Baltijas jūras sateces baseinā (</a:t>
            </a:r>
            <a:r>
              <a:rPr lang="lv-LV" b="1" dirty="0" err="1"/>
              <a:t>BalticFlows</a:t>
            </a:r>
            <a:r>
              <a:rPr lang="lv-LV" b="1" dirty="0" smtClean="0"/>
              <a:t>)</a:t>
            </a:r>
            <a:r>
              <a:rPr lang="lv-LV" dirty="0" smtClean="0"/>
              <a:t>, </a:t>
            </a:r>
            <a:r>
              <a:rPr lang="lv-LV" dirty="0"/>
              <a:t>7. Pamatprogramma Pētniecības un tehnoloģiju </a:t>
            </a:r>
            <a:r>
              <a:rPr lang="lv-LV" dirty="0" smtClean="0"/>
              <a:t>attīstībai. Ilgtspējīgas </a:t>
            </a:r>
            <a:r>
              <a:rPr lang="lv-LV" dirty="0"/>
              <a:t>un </a:t>
            </a:r>
            <a:r>
              <a:rPr lang="lv-LV" dirty="0" smtClean="0"/>
              <a:t>konkurētspējīgas </a:t>
            </a:r>
            <a:r>
              <a:rPr lang="lv-LV" sz="1900" b="1" dirty="0"/>
              <a:t>lietus ūdens uzraudzības un apsaimniekošanas sistēmas </a:t>
            </a:r>
            <a:r>
              <a:rPr lang="lv-LV" sz="1900" b="1" dirty="0" smtClean="0"/>
              <a:t>izveide.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2. </a:t>
            </a:r>
            <a:r>
              <a:rPr lang="lv-LV" dirty="0" smtClean="0"/>
              <a:t>Publiskā </a:t>
            </a:r>
            <a:r>
              <a:rPr lang="lv-LV" dirty="0"/>
              <a:t>iepirkuma atbalsta institūcijas inovatīvām un ilgtspējīgām institucionālām pārmaiņām (</a:t>
            </a:r>
            <a:r>
              <a:rPr lang="lv-LV" b="1" dirty="0" err="1"/>
              <a:t>GreenS</a:t>
            </a:r>
            <a:r>
              <a:rPr lang="lv-LV" dirty="0" smtClean="0"/>
              <a:t>), ES “</a:t>
            </a:r>
            <a:r>
              <a:rPr lang="lv-LV" dirty="0"/>
              <a:t>Apvārsnis 2020” </a:t>
            </a:r>
            <a:r>
              <a:rPr lang="lv-LV" dirty="0" smtClean="0"/>
              <a:t>programma. Stiprināt </a:t>
            </a:r>
            <a:r>
              <a:rPr lang="lv-LV" dirty="0"/>
              <a:t>valsts un pašvaldību iestāžu kapacitāti, pielietojot inovatīvus risinājumus, veiksmīgi ieviest </a:t>
            </a:r>
            <a:r>
              <a:rPr lang="lv-LV" sz="1900" b="1" dirty="0"/>
              <a:t>zaļo publisko </a:t>
            </a:r>
            <a:r>
              <a:rPr lang="lv-LV" sz="1900" b="1" dirty="0" smtClean="0"/>
              <a:t>iepirkumu.</a:t>
            </a:r>
            <a:endParaRPr lang="lv-LV" sz="1900" b="1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3. </a:t>
            </a:r>
            <a:r>
              <a:rPr lang="lv-LV" dirty="0" smtClean="0"/>
              <a:t>Tālākizglītības </a:t>
            </a:r>
            <a:r>
              <a:rPr lang="lv-LV" dirty="0"/>
              <a:t>programmas energoefektīvai būvniecībai </a:t>
            </a:r>
            <a:r>
              <a:rPr lang="lv-LV" dirty="0" smtClean="0"/>
              <a:t>Latvijā </a:t>
            </a:r>
            <a:r>
              <a:rPr lang="lv-LV" dirty="0"/>
              <a:t>(</a:t>
            </a:r>
            <a:r>
              <a:rPr lang="lv-LV" b="1" dirty="0" err="1"/>
              <a:t>Build</a:t>
            </a:r>
            <a:r>
              <a:rPr lang="lv-LV" b="1" dirty="0"/>
              <a:t> </a:t>
            </a:r>
            <a:r>
              <a:rPr lang="lv-LV" b="1" dirty="0" err="1"/>
              <a:t>up</a:t>
            </a:r>
            <a:r>
              <a:rPr lang="lv-LV" b="1" dirty="0"/>
              <a:t> </a:t>
            </a:r>
            <a:r>
              <a:rPr lang="lv-LV" b="1" dirty="0" err="1"/>
              <a:t>Skills</a:t>
            </a:r>
            <a:r>
              <a:rPr lang="lv-LV" b="1" dirty="0"/>
              <a:t> FORCE</a:t>
            </a:r>
            <a:r>
              <a:rPr lang="lv-LV" dirty="0"/>
              <a:t>) </a:t>
            </a:r>
            <a:r>
              <a:rPr lang="lv-LV" dirty="0" err="1"/>
              <a:t>Intelligent</a:t>
            </a:r>
            <a:r>
              <a:rPr lang="lv-LV" dirty="0"/>
              <a:t> </a:t>
            </a:r>
            <a:r>
              <a:rPr lang="lv-LV" dirty="0" err="1"/>
              <a:t>Energy</a:t>
            </a:r>
            <a:r>
              <a:rPr lang="lv-LV" dirty="0"/>
              <a:t> </a:t>
            </a:r>
            <a:r>
              <a:rPr lang="lv-LV" dirty="0" err="1" smtClean="0"/>
              <a:t>Europe</a:t>
            </a:r>
            <a:r>
              <a:rPr lang="lv-LV" dirty="0" smtClean="0"/>
              <a:t>. izstrādātas un izmēģinātas </a:t>
            </a:r>
            <a:r>
              <a:rPr lang="lv-LV" sz="2100" b="1" dirty="0" smtClean="0"/>
              <a:t>divas </a:t>
            </a:r>
            <a:r>
              <a:rPr lang="lv-LV" sz="2100" b="1" dirty="0"/>
              <a:t>profesionālās pilnveides izglītības programmas:</a:t>
            </a:r>
            <a:r>
              <a:rPr lang="lv-LV" dirty="0"/>
              <a:t> </a:t>
            </a:r>
            <a:r>
              <a:rPr lang="lv-LV" dirty="0" smtClean="0"/>
              <a:t>inženierkomunikāciju </a:t>
            </a:r>
            <a:r>
              <a:rPr lang="lv-LV" dirty="0"/>
              <a:t>siltināšanas darbi </a:t>
            </a:r>
            <a:r>
              <a:rPr lang="lv-LV" dirty="0" smtClean="0"/>
              <a:t>un ēku </a:t>
            </a:r>
            <a:r>
              <a:rPr lang="lv-LV" dirty="0"/>
              <a:t>energoefektīva </a:t>
            </a:r>
            <a:r>
              <a:rPr lang="lv-LV" dirty="0" smtClean="0"/>
              <a:t>atjaunošanas </a:t>
            </a:r>
            <a:r>
              <a:rPr lang="lv-LV" dirty="0"/>
              <a:t>un </a:t>
            </a:r>
            <a:r>
              <a:rPr lang="lv-LV" dirty="0" smtClean="0"/>
              <a:t>siltināšanas </a:t>
            </a:r>
            <a:r>
              <a:rPr lang="lv-LV" dirty="0" smtClean="0"/>
              <a:t>darbi (nosl</a:t>
            </a:r>
            <a:r>
              <a:rPr lang="lv-LV" dirty="0" smtClean="0"/>
              <a:t>ēdzās 30.04.2016.)</a:t>
            </a:r>
            <a:r>
              <a:rPr lang="lv-LV" dirty="0" smtClean="0"/>
              <a:t>.</a:t>
            </a: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4. </a:t>
            </a:r>
            <a:r>
              <a:rPr lang="lv-LV" dirty="0" smtClean="0"/>
              <a:t>Atjaunojamo </a:t>
            </a:r>
            <a:r>
              <a:rPr lang="lv-LV" dirty="0"/>
              <a:t>energoresursu izmantošana siltumapgādē un dzesēšanā - stratēģiskas pieejas </a:t>
            </a:r>
            <a:r>
              <a:rPr lang="lv-LV" dirty="0" smtClean="0"/>
              <a:t>attīstība. </a:t>
            </a:r>
            <a:r>
              <a:rPr lang="lv-LV" dirty="0" err="1"/>
              <a:t>Intelligent</a:t>
            </a:r>
            <a:r>
              <a:rPr lang="lv-LV" dirty="0"/>
              <a:t> </a:t>
            </a:r>
            <a:r>
              <a:rPr lang="lv-LV" dirty="0" err="1"/>
              <a:t>Energy</a:t>
            </a:r>
            <a:r>
              <a:rPr lang="lv-LV" dirty="0"/>
              <a:t> </a:t>
            </a:r>
            <a:r>
              <a:rPr lang="lv-LV" dirty="0" err="1"/>
              <a:t>Europe</a:t>
            </a:r>
            <a:r>
              <a:rPr lang="lv-LV" dirty="0"/>
              <a:t> </a:t>
            </a:r>
            <a:r>
              <a:rPr lang="lv-LV" dirty="0" smtClean="0"/>
              <a:t>projekts (</a:t>
            </a:r>
            <a:r>
              <a:rPr lang="lv-LV" b="1" dirty="0"/>
              <a:t>RES.H-C.SPREAD</a:t>
            </a:r>
            <a:r>
              <a:rPr lang="lv-LV" dirty="0"/>
              <a:t>). </a:t>
            </a:r>
            <a:r>
              <a:rPr lang="lv-LV" dirty="0" smtClean="0"/>
              <a:t>Izstrādātas Rīgas plānošanas reģiona </a:t>
            </a:r>
            <a:r>
              <a:rPr lang="lv-LV" b="1" dirty="0" smtClean="0"/>
              <a:t>Siltumapgādes vadlīnijas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Ieviešam 6 projektus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795063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dirty="0"/>
              <a:t>Centrālā Baltijas jūras reģiona programma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5. </a:t>
            </a:r>
            <a:r>
              <a:rPr lang="lv-LV" dirty="0" smtClean="0"/>
              <a:t>„</a:t>
            </a:r>
            <a:r>
              <a:rPr lang="lv-LV" dirty="0"/>
              <a:t> Moderns un pievilcīgs mazo ostu tīkls ar interaktīvu pārrobežu informācijas sistēmu, kopēju mārketingu un uzlabotiem ostu pakalpojumiem (</a:t>
            </a:r>
            <a:r>
              <a:rPr lang="lv-LV" b="1" dirty="0" err="1"/>
              <a:t>SmartPorts</a:t>
            </a:r>
            <a:r>
              <a:rPr lang="lv-LV" dirty="0"/>
              <a:t>). Izveidot </a:t>
            </a:r>
            <a:r>
              <a:rPr lang="lv-LV" b="1" dirty="0"/>
              <a:t>pievilcīgu jahtu ostu tīklu </a:t>
            </a:r>
            <a:r>
              <a:rPr lang="lv-LV" dirty="0"/>
              <a:t>Centrālā Baltijas jūras reģionā (Latvija, Igaunija, Somija un Zviedrija) ar kvalitatīviem pakalpojumiem, kā arī sekmēt to starptautisko atpazīstamību. Rīgas reģionā iesaistītas Engures, Jūrmalas, Rīgas, Skultes un Salacgrīvas/Kuivižu ostas. </a:t>
            </a:r>
            <a:r>
              <a:rPr lang="lv-LV" b="1" dirty="0"/>
              <a:t>Investīcijas navigācijas drošībai un vides aizsardzības prasību izpildei un ostu pakalpojumu dažādošanai, interaktīvu tūrisma un kuģošanas informācijas stendu iegāde, mārketinga aktivitātes. 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6. </a:t>
            </a:r>
            <a:r>
              <a:rPr lang="lv-LV" dirty="0" smtClean="0"/>
              <a:t>„</a:t>
            </a:r>
            <a:r>
              <a:rPr lang="lv-LV" dirty="0"/>
              <a:t>Akadēmiskās pilsētiņas – līdzdalīga </a:t>
            </a:r>
            <a:r>
              <a:rPr lang="lv-LV" dirty="0" err="1"/>
              <a:t>pilsētdizaina</a:t>
            </a:r>
            <a:r>
              <a:rPr lang="lv-LV" dirty="0"/>
              <a:t> laboratorijas (</a:t>
            </a:r>
            <a:r>
              <a:rPr lang="lv-LV" dirty="0" err="1"/>
              <a:t>Live</a:t>
            </a:r>
            <a:r>
              <a:rPr lang="lv-LV" dirty="0"/>
              <a:t> </a:t>
            </a:r>
            <a:r>
              <a:rPr lang="lv-LV" dirty="0" err="1"/>
              <a:t>Baltic</a:t>
            </a:r>
            <a:r>
              <a:rPr lang="lv-LV" dirty="0"/>
              <a:t> </a:t>
            </a:r>
            <a:r>
              <a:rPr lang="lv-LV" dirty="0" err="1"/>
              <a:t>Campus</a:t>
            </a:r>
            <a:r>
              <a:rPr lang="lv-LV" dirty="0"/>
              <a:t>: </a:t>
            </a:r>
            <a:r>
              <a:rPr lang="lv-LV" dirty="0" err="1"/>
              <a:t>Campus</a:t>
            </a:r>
            <a:r>
              <a:rPr lang="lv-LV" dirty="0"/>
              <a:t> </a:t>
            </a:r>
            <a:r>
              <a:rPr lang="lv-LV" dirty="0" err="1"/>
              <a:t>Areas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Labs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Participative</a:t>
            </a:r>
            <a:r>
              <a:rPr lang="lv-LV" dirty="0"/>
              <a:t> Urban </a:t>
            </a:r>
            <a:r>
              <a:rPr lang="lv-LV" dirty="0" err="1"/>
              <a:t>Design</a:t>
            </a:r>
            <a:r>
              <a:rPr lang="lv-LV" dirty="0"/>
              <a:t>)" </a:t>
            </a:r>
            <a:r>
              <a:rPr lang="lv-LV" dirty="0" err="1" smtClean="0"/>
              <a:t>Centrālbaltijas</a:t>
            </a:r>
            <a:r>
              <a:rPr lang="lv-LV" dirty="0" smtClean="0"/>
              <a:t> </a:t>
            </a:r>
            <a:r>
              <a:rPr lang="lv-LV" dirty="0"/>
              <a:t>reģiona </a:t>
            </a:r>
            <a:r>
              <a:rPr lang="lv-LV" b="1" dirty="0"/>
              <a:t>akadēmisko pilsētiņu (</a:t>
            </a:r>
            <a:r>
              <a:rPr lang="lv-LV" b="1" dirty="0" err="1"/>
              <a:t>campus</a:t>
            </a:r>
            <a:r>
              <a:rPr lang="lv-LV" b="1" dirty="0"/>
              <a:t>) </a:t>
            </a:r>
            <a:r>
              <a:rPr lang="lv-LV" b="1" dirty="0" smtClean="0"/>
              <a:t>plānošana </a:t>
            </a:r>
            <a:r>
              <a:rPr lang="lv-LV" b="1" dirty="0"/>
              <a:t>un </a:t>
            </a:r>
            <a:r>
              <a:rPr lang="lv-LV" b="1" dirty="0" smtClean="0"/>
              <a:t>integrēšana kopējā </a:t>
            </a:r>
            <a:r>
              <a:rPr lang="lv-LV" b="1" dirty="0"/>
              <a:t>pilsētas plānojumā. </a:t>
            </a:r>
            <a:endParaRPr lang="en-GB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Ieviešam 6 projektus</a:t>
            </a:r>
            <a:endParaRPr lang="en-GB" dirty="0"/>
          </a:p>
        </p:txBody>
      </p:sp>
      <p:pic>
        <p:nvPicPr>
          <p:cNvPr id="8" name="Picture 2" descr="C:\Users\User\Document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6093297"/>
            <a:ext cx="1368152" cy="30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877981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lv-LV" dirty="0" err="1" smtClean="0"/>
              <a:t>Smart</a:t>
            </a:r>
            <a:r>
              <a:rPr lang="lv-LV" dirty="0" smtClean="0"/>
              <a:t> </a:t>
            </a:r>
            <a:r>
              <a:rPr lang="lv-LV" dirty="0" err="1" smtClean="0"/>
              <a:t>Blue</a:t>
            </a:r>
            <a:r>
              <a:rPr lang="lv-LV" dirty="0" smtClean="0"/>
              <a:t> </a:t>
            </a:r>
            <a:r>
              <a:rPr lang="lv-LV" dirty="0" err="1" smtClean="0"/>
              <a:t>Regions</a:t>
            </a:r>
            <a:endParaRPr lang="lv-LV" dirty="0"/>
          </a:p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3"/>
          </p:nvPr>
        </p:nvSpPr>
        <p:spPr>
          <a:xfrm>
            <a:off x="395536" y="1628800"/>
            <a:ext cx="7992888" cy="4248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b="1" dirty="0">
                <a:solidFill>
                  <a:srgbClr val="008000"/>
                </a:solidFill>
              </a:rPr>
              <a:t>1. </a:t>
            </a:r>
            <a:r>
              <a:rPr lang="lv-LV" dirty="0" smtClean="0"/>
              <a:t>Viedie </a:t>
            </a:r>
            <a:r>
              <a:rPr lang="lv-LV" dirty="0"/>
              <a:t>piejūras reģioni: viedā specializācija un zilā izaugsme Baltijas jūras reģionā/ </a:t>
            </a:r>
            <a:r>
              <a:rPr lang="lv-LV" i="1" dirty="0"/>
              <a:t>Smart Blue Regions: smart specialisation and blue growth in the </a:t>
            </a:r>
            <a:r>
              <a:rPr lang="lv-LV" i="1" dirty="0" smtClean="0"/>
              <a:t>BSR/ </a:t>
            </a:r>
            <a:r>
              <a:rPr lang="lv-LV" dirty="0" smtClean="0"/>
              <a:t>Smart </a:t>
            </a:r>
            <a:r>
              <a:rPr lang="lv-LV" dirty="0"/>
              <a:t>Blue </a:t>
            </a:r>
            <a:r>
              <a:rPr lang="lv-LV" dirty="0" smtClean="0"/>
              <a:t>Regions</a:t>
            </a:r>
            <a:endParaRPr lang="lv-LV" dirty="0"/>
          </a:p>
          <a:p>
            <a:pPr marL="0" lvl="0" indent="0">
              <a:buNone/>
            </a:pPr>
            <a:r>
              <a:rPr lang="lv-LV" b="1" dirty="0" smtClean="0"/>
              <a:t>Izstrādāts tematiska strat</a:t>
            </a:r>
            <a:r>
              <a:rPr lang="lv-LV" b="1" dirty="0" smtClean="0"/>
              <a:t>ēģija </a:t>
            </a:r>
            <a:r>
              <a:rPr lang="lv-LV" b="1" dirty="0" smtClean="0"/>
              <a:t>Rīgas </a:t>
            </a:r>
            <a:r>
              <a:rPr lang="lv-LV" b="1" dirty="0"/>
              <a:t>reģiona </a:t>
            </a:r>
            <a:r>
              <a:rPr lang="lv-LV" b="1" dirty="0" smtClean="0"/>
              <a:t>piekrastes teritoriju ekonomiskai att</a:t>
            </a:r>
            <a:r>
              <a:rPr lang="lv-LV" b="1" dirty="0" smtClean="0"/>
              <a:t>īstībai izantojot piekrastes resursus (jūra, dabas resursi, dziedniecība u.c.)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Ieviešanā</a:t>
            </a:r>
            <a:r>
              <a:rPr lang="lv-LV" dirty="0" smtClean="0"/>
              <a:t>: 01.03.2016.-28.02.2019.</a:t>
            </a:r>
          </a:p>
          <a:p>
            <a:pPr marL="0" indent="0">
              <a:buNone/>
            </a:pPr>
            <a:r>
              <a:rPr lang="lv-LV" dirty="0" smtClean="0"/>
              <a:t>RPR budžets: 220 000 </a:t>
            </a:r>
            <a:r>
              <a:rPr lang="lv-LV" dirty="0" smtClean="0"/>
              <a:t>eiro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b="1" dirty="0">
                <a:solidFill>
                  <a:srgbClr val="008000"/>
                </a:solidFill>
              </a:rPr>
              <a:t>2.</a:t>
            </a:r>
            <a:r>
              <a:rPr lang="lv-LV" dirty="0"/>
              <a:t> Ziemeļjūras – Baltijas jūras transporta koridors kā reģiona savienotājs/North Sea Baltic Connector of RegionsAkronīms: NSB CoRe</a:t>
            </a:r>
          </a:p>
          <a:p>
            <a:pPr marL="0" lvl="0" indent="0">
              <a:buNone/>
            </a:pPr>
            <a:r>
              <a:rPr lang="lv-LV" b="1" dirty="0"/>
              <a:t>Ziemeļjūras – Baltijas jūras transporta koridora tīklu telpiskās attīstības plānošana, paredzot savienojumus ar pilsētu transporta infrastruktūru un otrā līmeņa mezgliem un tīkliem koridora ietvaros (t.sk. Via Baltica, Rail Baltica), kā arī Austrumu-Rietumu virzienā;</a:t>
            </a:r>
          </a:p>
          <a:p>
            <a:pPr marL="0" indent="0">
              <a:buNone/>
            </a:pPr>
            <a:r>
              <a:rPr lang="lv-LV" dirty="0"/>
              <a:t>RPR budžets: 120 000 EUR</a:t>
            </a:r>
          </a:p>
          <a:p>
            <a:pPr marL="0" indent="0">
              <a:buNone/>
            </a:pPr>
            <a:r>
              <a:rPr lang="lv-LV" dirty="0"/>
              <a:t>Ieviešanā: 01.03.2016.-28.02.2019.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Uzsākam 4 projektu ieviešanu</a:t>
            </a:r>
            <a:endParaRPr lang="en-GB" dirty="0"/>
          </a:p>
        </p:txBody>
      </p:sp>
      <p:pic>
        <p:nvPicPr>
          <p:cNvPr id="8" name="Inhaltsplatzhalter 9"/>
          <p:cNvPicPr>
            <a:picLocks noChangeAspect="1"/>
          </p:cNvPicPr>
          <p:nvPr/>
        </p:nvPicPr>
        <p:blipFill>
          <a:blip r:embed="rId2"/>
          <a:srcRect t="-22726" b="-22726"/>
          <a:stretch>
            <a:fillRect/>
          </a:stretch>
        </p:blipFill>
        <p:spPr>
          <a:xfrm>
            <a:off x="6948264" y="908720"/>
            <a:ext cx="1463947" cy="805114"/>
          </a:xfrm>
          <a:prstGeom prst="rect">
            <a:avLst/>
          </a:prstGeom>
        </p:spPr>
      </p:pic>
      <p:pic>
        <p:nvPicPr>
          <p:cNvPr id="9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03" y="5517232"/>
            <a:ext cx="1656184" cy="1017690"/>
          </a:xfrm>
          <a:prstGeom prst="rect">
            <a:avLst/>
          </a:prstGeom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068960"/>
            <a:ext cx="1739321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180853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>
          <a:xfrm>
            <a:off x="395536" y="908720"/>
            <a:ext cx="7992888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lv-LV" sz="20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lv-LV" sz="2000" b="1" dirty="0" smtClean="0">
                <a:solidFill>
                  <a:srgbClr val="008000"/>
                </a:solidFill>
              </a:rPr>
              <a:t>3</a:t>
            </a:r>
            <a:r>
              <a:rPr lang="lv-LV" sz="2000" b="1" dirty="0">
                <a:solidFill>
                  <a:srgbClr val="008000"/>
                </a:solidFill>
              </a:rPr>
              <a:t>. </a:t>
            </a:r>
            <a:r>
              <a:rPr lang="lv-LV" dirty="0" smtClean="0"/>
              <a:t>Viedās </a:t>
            </a:r>
            <a:r>
              <a:rPr lang="lv-LV" dirty="0"/>
              <a:t>specializācijas stratēģijā balstītu inovācijas un izaugsmes spēju stiprināšana vidēja izmēra pilsētās un reģionos / </a:t>
            </a:r>
          </a:p>
          <a:p>
            <a:pPr marL="0" indent="0">
              <a:buNone/>
            </a:pPr>
            <a:r>
              <a:rPr lang="lv-LV" i="1" dirty="0"/>
              <a:t>S3-Empowering for Innovation and Growth in Medium-Sized Cities and </a:t>
            </a:r>
            <a:r>
              <a:rPr lang="lv-LV" i="1" dirty="0" smtClean="0"/>
              <a:t>Regions/ EmpInno</a:t>
            </a: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RPR un </a:t>
            </a:r>
            <a:r>
              <a:rPr lang="lv-LV" dirty="0"/>
              <a:t>MVU tiks izplatītas zināšanas par RIS3 un tās ieviešanas plānu, </a:t>
            </a:r>
            <a:r>
              <a:rPr lang="lv-LV" dirty="0" smtClean="0"/>
              <a:t>tiks </a:t>
            </a:r>
            <a:r>
              <a:rPr lang="lv-LV" b="1" dirty="0"/>
              <a:t>izstrādātas vadlīnijas RIS3 ieviešanai plānošanas </a:t>
            </a:r>
            <a:r>
              <a:rPr lang="lv-LV" b="1" dirty="0" smtClean="0"/>
              <a:t>reģionā</a:t>
            </a:r>
            <a:r>
              <a:rPr lang="lv-LV" dirty="0" smtClean="0"/>
              <a:t>.</a:t>
            </a:r>
          </a:p>
          <a:p>
            <a:pPr marL="0" indent="0">
              <a:buNone/>
            </a:pPr>
            <a:r>
              <a:rPr lang="lv-LV" dirty="0" smtClean="0"/>
              <a:t> </a:t>
            </a:r>
          </a:p>
          <a:p>
            <a:pPr marL="0" lvl="0" indent="0">
              <a:buNone/>
            </a:pPr>
            <a:r>
              <a:rPr lang="lv-LV" dirty="0" smtClean="0"/>
              <a:t>Asto</a:t>
            </a:r>
            <a:r>
              <a:rPr lang="lv-LV" dirty="0" smtClean="0"/>
              <a:t>ņās pašvaldībās izstrādās </a:t>
            </a:r>
            <a:r>
              <a:rPr lang="lv-LV" b="1" dirty="0" smtClean="0"/>
              <a:t>rekomendācijas </a:t>
            </a:r>
            <a:r>
              <a:rPr lang="lv-LV" b="1" dirty="0" smtClean="0"/>
              <a:t>RIS3 </a:t>
            </a:r>
            <a:r>
              <a:rPr lang="lv-LV" b="1" dirty="0"/>
              <a:t>ieviešanas plāna </a:t>
            </a:r>
            <a:r>
              <a:rPr lang="lv-LV" b="1" dirty="0" smtClean="0"/>
              <a:t>integrēšanai </a:t>
            </a:r>
            <a:r>
              <a:rPr lang="lv-LV" b="1" dirty="0"/>
              <a:t>pašvaldību attīstības </a:t>
            </a:r>
            <a:r>
              <a:rPr lang="lv-LV" b="1" dirty="0" smtClean="0"/>
              <a:t>dokumentos</a:t>
            </a:r>
            <a:r>
              <a:rPr lang="lv-LV" dirty="0" smtClean="0"/>
              <a:t>.</a:t>
            </a:r>
          </a:p>
          <a:p>
            <a:pPr marL="0" lvl="0" indent="0">
              <a:buNone/>
            </a:pPr>
            <a:endParaRPr lang="lv-LV" dirty="0" smtClean="0"/>
          </a:p>
          <a:p>
            <a:pPr marL="0" lvl="0" indent="0">
              <a:buNone/>
            </a:pPr>
            <a:r>
              <a:rPr lang="lv-LV" b="1" dirty="0" smtClean="0"/>
              <a:t>Veidos </a:t>
            </a:r>
            <a:r>
              <a:rPr lang="lv-LV" b="1" dirty="0" smtClean="0"/>
              <a:t>RIS3 platformu, </a:t>
            </a:r>
            <a:r>
              <a:rPr lang="lv-LV" dirty="0" smtClean="0"/>
              <a:t>RIS3 iesaisto pu</a:t>
            </a:r>
            <a:r>
              <a:rPr lang="lv-LV" dirty="0" smtClean="0"/>
              <a:t>šu sadarbībai (zinātniskās institūcijas, MVU, valsts un pašvaldība).</a:t>
            </a:r>
          </a:p>
          <a:p>
            <a:pPr marL="0" lvl="0" indent="0">
              <a:buNone/>
            </a:pPr>
            <a:endParaRPr lang="lv-LV" dirty="0" smtClean="0"/>
          </a:p>
          <a:p>
            <a:pPr marL="0" lvl="0" indent="0">
              <a:buNone/>
            </a:pPr>
            <a:r>
              <a:rPr lang="lv-LV" dirty="0" smtClean="0"/>
              <a:t>Izveidos un stiprinās </a:t>
            </a:r>
            <a:r>
              <a:rPr lang="lv-LV" b="1" dirty="0" smtClean="0"/>
              <a:t>RIS3 </a:t>
            </a:r>
            <a:r>
              <a:rPr lang="lv-LV" b="1" dirty="0"/>
              <a:t>speciālistu </a:t>
            </a:r>
            <a:r>
              <a:rPr lang="lv-LV" b="1" dirty="0" smtClean="0"/>
              <a:t>tīklu </a:t>
            </a:r>
            <a:r>
              <a:rPr lang="lv-LV" dirty="0" smtClean="0"/>
              <a:t>(4 reģionālajos centros un 4 novados) darbam ar MVU zināšanu pārnesei </a:t>
            </a:r>
            <a:r>
              <a:rPr lang="lv-LV" dirty="0"/>
              <a:t>un inovāciju kapacitātes </a:t>
            </a:r>
            <a:r>
              <a:rPr lang="lv-LV" dirty="0" smtClean="0"/>
              <a:t>stiprināšanai </a:t>
            </a:r>
            <a:r>
              <a:rPr lang="lv-LV" dirty="0"/>
              <a:t>atbilstoši Latvijas RIS3 vai Viedās specializācijas stratēģijas mērķim un uzdevumiem.</a:t>
            </a:r>
          </a:p>
          <a:p>
            <a:endParaRPr lang="lv-LV" dirty="0"/>
          </a:p>
          <a:p>
            <a:pPr marL="0" indent="0">
              <a:buNone/>
            </a:pPr>
            <a:r>
              <a:rPr lang="lv-LV" dirty="0" smtClean="0"/>
              <a:t>Budžets 199 880 EUR</a:t>
            </a:r>
          </a:p>
          <a:p>
            <a:pPr marL="0" indent="0">
              <a:buNone/>
            </a:pPr>
            <a:r>
              <a:rPr lang="lv-LV" dirty="0" smtClean="0"/>
              <a:t>Ieviešanā 01.03.2016.-28.02.2019.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EmpInno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274772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33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4. </a:t>
            </a:r>
            <a:r>
              <a:rPr lang="lv-LV" dirty="0" smtClean="0"/>
              <a:t>Pārmaiņas</a:t>
            </a:r>
            <a:r>
              <a:rPr lang="lv-LV" dirty="0"/>
              <a:t>! – publisko pakalpojumu ‘sociālais dizains</a:t>
            </a:r>
            <a:r>
              <a:rPr lang="lv-LV" dirty="0" smtClean="0"/>
              <a:t>’/S</a:t>
            </a:r>
            <a:r>
              <a:rPr lang="en-US" dirty="0" err="1" smtClean="0"/>
              <a:t>ocial</a:t>
            </a:r>
            <a:r>
              <a:rPr lang="en-US" dirty="0" smtClean="0"/>
              <a:t> </a:t>
            </a:r>
            <a:r>
              <a:rPr lang="en-US" dirty="0"/>
              <a:t>design of public </a:t>
            </a:r>
            <a:r>
              <a:rPr lang="en-US" dirty="0" smtClean="0"/>
              <a:t>services/</a:t>
            </a:r>
            <a:r>
              <a:rPr lang="en-US" dirty="0"/>
              <a:t>CHANGE!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URBACT </a:t>
            </a:r>
            <a:r>
              <a:rPr lang="lv-LV" dirty="0"/>
              <a:t>III sadarbības </a:t>
            </a:r>
            <a:r>
              <a:rPr lang="lv-LV" dirty="0" smtClean="0"/>
              <a:t>programma, Prioritārais </a:t>
            </a:r>
            <a:r>
              <a:rPr lang="lv-LV" dirty="0"/>
              <a:t>virziens „Veicināt ilgtspējīgu pilsētu attīstību</a:t>
            </a:r>
            <a:r>
              <a:rPr lang="lv-LV" dirty="0" smtClean="0"/>
              <a:t>”</a:t>
            </a: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Mērķis</a:t>
            </a:r>
            <a:r>
              <a:rPr lang="lv-LV" dirty="0" smtClean="0"/>
              <a:t>: noteikt </a:t>
            </a:r>
            <a:r>
              <a:rPr lang="lv-LV" dirty="0"/>
              <a:t>parametrus un modelēt iespējas kulturāli dažādu pilsētu un reģionu virzībai uz sabiedrības kopdarbībā balstītu publisko pakalpojumu modeli</a:t>
            </a:r>
            <a:r>
              <a:rPr lang="lv-LV" dirty="0" smtClean="0"/>
              <a:t>.</a:t>
            </a:r>
          </a:p>
          <a:p>
            <a:pPr marL="0" lvl="0" indent="0">
              <a:buNone/>
            </a:pPr>
            <a:endParaRPr lang="lv-LV" dirty="0" smtClean="0"/>
          </a:p>
          <a:p>
            <a:pPr marL="0" lvl="0" indent="0">
              <a:buNone/>
            </a:pPr>
            <a:r>
              <a:rPr lang="lv-LV" dirty="0" smtClean="0"/>
              <a:t>Vietējā </a:t>
            </a:r>
            <a:r>
              <a:rPr lang="lv-LV" dirty="0"/>
              <a:t>rīcības plāna izstrāde </a:t>
            </a:r>
            <a:r>
              <a:rPr lang="lv-LV" b="1" dirty="0"/>
              <a:t>sabiedrības kopdarbībā balstītu publisko pakalpojumu modeļa ieviešanā. </a:t>
            </a:r>
            <a:endParaRPr lang="lv-LV" b="1" dirty="0" smtClean="0"/>
          </a:p>
          <a:p>
            <a:pPr marL="0" lv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Ieviešanas </a:t>
            </a:r>
            <a:r>
              <a:rPr lang="lv-LV" dirty="0" smtClean="0"/>
              <a:t>laiks: 01.06.2016.-03.05.2018.</a:t>
            </a:r>
          </a:p>
          <a:p>
            <a:pPr marL="0" indent="0">
              <a:buNone/>
            </a:pPr>
            <a:r>
              <a:rPr lang="lv-LV" dirty="0" smtClean="0"/>
              <a:t>RPR budžets: 46 217,36 Eiro</a:t>
            </a:r>
            <a:endParaRPr lang="en-US" dirty="0"/>
          </a:p>
          <a:p>
            <a:endParaRPr lang="en-GB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CHANGE!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721"/>
            <a:ext cx="201500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30095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v-LV" b="1" dirty="0" smtClean="0">
                <a:solidFill>
                  <a:srgbClr val="008000"/>
                </a:solidFill>
              </a:rPr>
              <a:t>1.</a:t>
            </a:r>
            <a:r>
              <a:rPr lang="lv-LV" dirty="0" smtClean="0"/>
              <a:t> Igaunijas</a:t>
            </a:r>
            <a:r>
              <a:rPr lang="lv-LV" dirty="0" smtClean="0"/>
              <a:t>-Latvijas </a:t>
            </a:r>
            <a:r>
              <a:rPr lang="lv-LV" dirty="0" smtClean="0"/>
              <a:t>programma – </a:t>
            </a:r>
            <a:r>
              <a:rPr lang="lv-LV" dirty="0" smtClean="0"/>
              <a:t>š.g. 22.aprīlī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Projekta nosaukums</a:t>
            </a:r>
            <a:r>
              <a:rPr lang="lv-LV" b="1" dirty="0"/>
              <a:t>: </a:t>
            </a:r>
            <a:r>
              <a:rPr lang="en-GB" b="1" i="1" dirty="0" err="1"/>
              <a:t>Industriālā</a:t>
            </a:r>
            <a:r>
              <a:rPr lang="en-GB" b="1" i="1" dirty="0"/>
              <a:t> </a:t>
            </a:r>
            <a:r>
              <a:rPr lang="en-GB" b="1" i="1" dirty="0" err="1"/>
              <a:t>mantojuma</a:t>
            </a:r>
            <a:r>
              <a:rPr lang="en-GB" b="1" i="1" dirty="0"/>
              <a:t> </a:t>
            </a:r>
            <a:r>
              <a:rPr lang="en-GB" b="1" i="1" dirty="0" err="1"/>
              <a:t>revitalizācija</a:t>
            </a:r>
            <a:r>
              <a:rPr lang="en-GB" b="1" i="1" dirty="0"/>
              <a:t> </a:t>
            </a:r>
            <a:r>
              <a:rPr lang="en-GB" b="1" i="1" dirty="0" err="1"/>
              <a:t>tūrisma</a:t>
            </a:r>
            <a:r>
              <a:rPr lang="en-GB" b="1" i="1" dirty="0"/>
              <a:t> </a:t>
            </a:r>
            <a:r>
              <a:rPr lang="en-GB" b="1" i="1" dirty="0" err="1"/>
              <a:t>attīstībai</a:t>
            </a:r>
            <a:r>
              <a:rPr lang="en-GB" dirty="0"/>
              <a:t>. </a:t>
            </a:r>
            <a:r>
              <a:rPr lang="lv-LV" dirty="0" smtClean="0"/>
              <a:t>„</a:t>
            </a:r>
            <a:r>
              <a:rPr lang="en-GB" dirty="0"/>
              <a:t>Revival of Industrial heritage for tourism </a:t>
            </a:r>
            <a:r>
              <a:rPr lang="en-GB" dirty="0" smtClean="0"/>
              <a:t>development/ </a:t>
            </a:r>
            <a:r>
              <a:rPr lang="en-GB" dirty="0" err="1" smtClean="0"/>
              <a:t>InHeRiT</a:t>
            </a:r>
            <a:r>
              <a:rPr lang="en-GB" dirty="0" smtClean="0"/>
              <a:t>”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Veicināt </a:t>
            </a:r>
            <a:r>
              <a:rPr lang="lv-LV" b="1" dirty="0" smtClean="0"/>
              <a:t>industriālā </a:t>
            </a:r>
            <a:r>
              <a:rPr lang="lv-LV" b="1" dirty="0"/>
              <a:t>mantojuma tūrisma produktu attīstību </a:t>
            </a:r>
            <a:r>
              <a:rPr lang="lv-LV" dirty="0"/>
              <a:t>un starptautisku </a:t>
            </a:r>
            <a:r>
              <a:rPr lang="lv-LV" b="1" dirty="0"/>
              <a:t>atpazīstamību</a:t>
            </a:r>
            <a:r>
              <a:rPr lang="lv-LV" dirty="0"/>
              <a:t>. 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Aktivitātes</a:t>
            </a:r>
            <a:r>
              <a:rPr lang="lv-LV" dirty="0" smtClean="0"/>
              <a:t>: investīcijas industriālā mantojuma tūrisma produkta attīstībai reģionā un mārketinga aktivitātes 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Investīcijas</a:t>
            </a:r>
            <a:r>
              <a:rPr lang="lv-LV" dirty="0" smtClean="0"/>
              <a:t>: Staiceles papīrfabrika, Limbažu filcs, Baložu kūdras purva bānītis, Bīriņu pils ūdenstornis, Jaunpils dzirnavas, Rideļu </a:t>
            </a:r>
            <a:r>
              <a:rPr lang="lv-LV" dirty="0" smtClean="0"/>
              <a:t>dzirnavas</a:t>
            </a:r>
            <a:endParaRPr lang="lv-LV" dirty="0"/>
          </a:p>
          <a:p>
            <a:pPr marL="0" indent="0">
              <a:buNone/>
            </a:pPr>
            <a:r>
              <a:rPr lang="lv-LV" dirty="0" smtClean="0"/>
              <a:t>Investīcijas vidēji 25 000 eiro uz objektu + 80 000 eiro reģiona mārketinga </a:t>
            </a:r>
            <a:r>
              <a:rPr lang="lv-LV" dirty="0" smtClean="0"/>
              <a:t>aktivit</a:t>
            </a:r>
            <a:r>
              <a:rPr lang="lv-LV" dirty="0" smtClean="0"/>
              <a:t>ā</a:t>
            </a:r>
            <a:r>
              <a:rPr lang="lv-LV" dirty="0" smtClean="0"/>
              <a:t>tēm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b="1" dirty="0">
                <a:solidFill>
                  <a:srgbClr val="008000"/>
                </a:solidFill>
              </a:rPr>
              <a:t>2. </a:t>
            </a:r>
            <a:r>
              <a:rPr lang="lv-LV" dirty="0"/>
              <a:t>SAFE </a:t>
            </a:r>
            <a:r>
              <a:rPr lang="lv-LV" dirty="0" smtClean="0"/>
              <a:t>SEA</a:t>
            </a:r>
          </a:p>
          <a:p>
            <a:pPr marL="0" indent="0">
              <a:buNone/>
            </a:pPr>
            <a:r>
              <a:rPr lang="lv-LV" dirty="0"/>
              <a:t>	</a:t>
            </a:r>
          </a:p>
          <a:p>
            <a:pPr marL="0" indent="0">
              <a:buNone/>
            </a:pPr>
            <a:r>
              <a:rPr lang="lv-LV" b="1" dirty="0" smtClean="0"/>
              <a:t>Uzlabot Rīgas </a:t>
            </a:r>
            <a:r>
              <a:rPr lang="lv-LV" b="1" dirty="0"/>
              <a:t>jūras līča </a:t>
            </a:r>
            <a:r>
              <a:rPr lang="lv-LV" b="1" dirty="0" smtClean="0"/>
              <a:t>vides </a:t>
            </a:r>
            <a:r>
              <a:rPr lang="lv-LV" b="1" dirty="0"/>
              <a:t>drošību </a:t>
            </a:r>
            <a:r>
              <a:rPr lang="lv-LV" b="1" dirty="0" smtClean="0"/>
              <a:t>un </a:t>
            </a:r>
            <a:r>
              <a:rPr lang="lv-LV" b="1" dirty="0" smtClean="0"/>
              <a:t>ūdeņu kvalitāti </a:t>
            </a:r>
            <a:r>
              <a:rPr lang="lv-LV" b="1" dirty="0" smtClean="0"/>
              <a:t>piekrast</a:t>
            </a:r>
            <a:r>
              <a:rPr lang="lv-LV" b="1" dirty="0" smtClean="0"/>
              <a:t>ē</a:t>
            </a:r>
            <a:r>
              <a:rPr lang="lv-LV" dirty="0" smtClean="0"/>
              <a:t> </a:t>
            </a:r>
            <a:r>
              <a:rPr lang="lv-LV" dirty="0" smtClean="0"/>
              <a:t>stiprinot </a:t>
            </a:r>
            <a:r>
              <a:rPr lang="lv-LV" dirty="0"/>
              <a:t>koordināciju starp Latvijas un Igaunijas glābšanas </a:t>
            </a:r>
            <a:r>
              <a:rPr lang="lv-LV" dirty="0" smtClean="0"/>
              <a:t>dienestiem </a:t>
            </a:r>
            <a:r>
              <a:rPr lang="lv-LV" dirty="0"/>
              <a:t>un </a:t>
            </a:r>
            <a:r>
              <a:rPr lang="lv-LV" dirty="0" smtClean="0"/>
              <a:t>to kapacit</a:t>
            </a:r>
            <a:r>
              <a:rPr lang="lv-LV" dirty="0" smtClean="0"/>
              <a:t>āti efektīvai reaģēšanai un vides piesārņojumu seku novēršanai. </a:t>
            </a:r>
          </a:p>
          <a:p>
            <a:pPr marL="0" indent="0">
              <a:buNone/>
            </a:pPr>
            <a:r>
              <a:rPr lang="lv-LV" dirty="0" smtClean="0"/>
              <a:t>Glābšanas dienestiem – aprīkojums vides piesārņojumu novēršanai un koordinētai sadarbībai.</a:t>
            </a:r>
            <a:endParaRPr lang="lv-LV" dirty="0"/>
          </a:p>
          <a:p>
            <a:pPr marL="0" indent="0">
              <a:buNone/>
            </a:pPr>
            <a:r>
              <a:rPr lang="lv-LV" dirty="0" smtClean="0"/>
              <a:t>Iesaistīt</a:t>
            </a:r>
            <a:r>
              <a:rPr lang="lv-LV" dirty="0" smtClean="0"/>
              <a:t>ās pašvaldības: </a:t>
            </a:r>
            <a:r>
              <a:rPr lang="lv-LV" dirty="0" smtClean="0"/>
              <a:t>Salacgrīva </a:t>
            </a:r>
            <a:r>
              <a:rPr lang="lv-LV" dirty="0"/>
              <a:t>un </a:t>
            </a:r>
            <a:r>
              <a:rPr lang="lv-LV" dirty="0" smtClean="0"/>
              <a:t>Engure uzlabo piekļuves </a:t>
            </a:r>
            <a:r>
              <a:rPr lang="lv-LV" dirty="0"/>
              <a:t>vietas </a:t>
            </a:r>
            <a:r>
              <a:rPr lang="lv-LV" dirty="0" smtClean="0"/>
              <a:t>piekrast</a:t>
            </a:r>
            <a:r>
              <a:rPr lang="lv-LV" dirty="0" smtClean="0"/>
              <a:t>ē </a:t>
            </a:r>
            <a:r>
              <a:rPr lang="lv-LV" dirty="0" smtClean="0"/>
              <a:t>vides </a:t>
            </a:r>
            <a:r>
              <a:rPr lang="lv-LV" dirty="0"/>
              <a:t>glābšanas darbiem. Investīciju apjoms: 30 000 eiro </a:t>
            </a:r>
            <a:r>
              <a:rPr lang="lv-LV" dirty="0" smtClean="0"/>
              <a:t>uz vietu.</a:t>
            </a:r>
            <a:endParaRPr lang="lv-LV" dirty="0"/>
          </a:p>
          <a:p>
            <a:pPr marL="0" indent="0">
              <a:buNone/>
            </a:pPr>
            <a:endParaRPr lang="lv-LV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Sagatavoti un iesniegti 3 projekti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375819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RPR_logo_augsa, horiz bez rigas skata standartslaid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RPR_logo_augsa, horiz bez rigas skata standartslaida</Template>
  <TotalTime>8603</TotalTime>
  <Words>843</Words>
  <Application>Microsoft Macintosh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RPR_logo_augsa, horiz bez rigas skata standartslaida</vt:lpstr>
      <vt:lpstr>Eiropas teritoriālās sadarbības projekti RPR: aktualitātes</vt:lpstr>
      <vt:lpstr>Prezentācijā</vt:lpstr>
      <vt:lpstr>Aktualitātes</vt:lpstr>
      <vt:lpstr>Ieviešam 6 projektus</vt:lpstr>
      <vt:lpstr>Ieviešam 6 projektus</vt:lpstr>
      <vt:lpstr>Uzsākam 4 projektu ieviešanu</vt:lpstr>
      <vt:lpstr>EmpInno</vt:lpstr>
      <vt:lpstr>CHANGE!</vt:lpstr>
      <vt:lpstr>Sagatavoti un iesniegti 3 projekti</vt:lpstr>
      <vt:lpstr>Sagatavoti un iesniegti 3 projekti</vt:lpstr>
      <vt:lpstr>Uzsākam 1 apjomīga investīciju projekta sagatavošanu</vt:lpstr>
      <vt:lpstr>Sagatavots, noraidīts</vt:lpstr>
      <vt:lpstr>PowerPoint Presentation</vt:lpstr>
    </vt:vector>
  </TitlesOfParts>
  <Company>RPR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User_8</dc:creator>
  <cp:lastModifiedBy>Inga Brieze</cp:lastModifiedBy>
  <cp:revision>643</cp:revision>
  <cp:lastPrinted>2015-12-18T07:55:19Z</cp:lastPrinted>
  <dcterms:created xsi:type="dcterms:W3CDTF">2011-12-20T13:54:03Z</dcterms:created>
  <dcterms:modified xsi:type="dcterms:W3CDTF">2016-05-24T08:06:26Z</dcterms:modified>
</cp:coreProperties>
</file>