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8" r:id="rId4"/>
    <p:sldId id="284" r:id="rId5"/>
    <p:sldId id="278" r:id="rId6"/>
  </p:sldIdLst>
  <p:sldSz cx="9144000" cy="6858000" type="screen4x3"/>
  <p:notesSz cx="6858000" cy="9144000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2" autoAdjust="0"/>
    <p:restoredTop sz="94713" autoAdjust="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0640E-33F6-4FB9-B89A-0C4A1D8042DD}" type="doc">
      <dgm:prSet loTypeId="urn:microsoft.com/office/officeart/2005/8/layout/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lv-LV"/>
        </a:p>
      </dgm:t>
    </dgm:pt>
    <dgm:pt modelId="{82D092B1-6AD2-448C-9014-3C80F079CDD7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noProof="0" dirty="0" smtClean="0">
              <a:solidFill>
                <a:schemeClr val="tx1"/>
              </a:solidFill>
              <a:latin typeface="Arial"/>
              <a:cs typeface="Arial"/>
            </a:rPr>
            <a:t>No 1.11.16. uzsākta  bērnu ar FT (~464) un bērnu, kuri atrodas BSAC (~537) individuālo vajadzību izvērtēšana un atbalsta plānu izstrāde</a:t>
          </a:r>
          <a:endParaRPr lang="lv-LV" sz="1300" dirty="0" smtClean="0">
            <a:solidFill>
              <a:schemeClr val="tx1"/>
            </a:solidFill>
            <a:latin typeface="Arial"/>
            <a:cs typeface="Arial"/>
          </a:endParaRP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000" dirty="0">
            <a:latin typeface="Arial"/>
            <a:cs typeface="Arial"/>
          </a:endParaRPr>
        </a:p>
      </dgm:t>
    </dgm:pt>
    <dgm:pt modelId="{EB268B57-B9AD-4B43-B610-0222F8DF1008}" type="parTrans" cxnId="{AF346760-A2F9-49B9-82E8-0D25401A856D}">
      <dgm:prSet/>
      <dgm:spPr/>
      <dgm:t>
        <a:bodyPr/>
        <a:lstStyle/>
        <a:p>
          <a:endParaRPr lang="lv-LV"/>
        </a:p>
      </dgm:t>
    </dgm:pt>
    <dgm:pt modelId="{33877639-9824-47C6-B3AF-A8336A2ADDBD}" type="sibTrans" cxnId="{AF346760-A2F9-49B9-82E8-0D25401A856D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lv-LV" dirty="0"/>
        </a:p>
      </dgm:t>
    </dgm:pt>
    <dgm:pt modelId="{22EC86BD-ECDF-4D3B-BE43-4DD99873D57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300" noProof="0" dirty="0" smtClean="0">
              <a:solidFill>
                <a:schemeClr val="tx1"/>
              </a:solidFill>
              <a:latin typeface="Arial"/>
              <a:cs typeface="Arial"/>
            </a:rPr>
            <a:t>No 2016.gada maija uzsākta un turpinās sabiedrībā balstītu pakalpojumu īstenošana bērniem ar FT (sociālās aprūpes un  «Atelpas brīža» pakalpojums) </a:t>
          </a:r>
        </a:p>
        <a:p>
          <a:pPr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500" noProof="0" dirty="0">
            <a:latin typeface="Arial"/>
            <a:cs typeface="Arial"/>
          </a:endParaRPr>
        </a:p>
      </dgm:t>
    </dgm:pt>
    <dgm:pt modelId="{ED926F32-2C25-473D-9193-FC392C666D8D}" type="parTrans" cxnId="{A9E3944A-95BB-407A-B223-4AED16A250CF}">
      <dgm:prSet/>
      <dgm:spPr/>
      <dgm:t>
        <a:bodyPr/>
        <a:lstStyle/>
        <a:p>
          <a:endParaRPr lang="lv-LV"/>
        </a:p>
      </dgm:t>
    </dgm:pt>
    <dgm:pt modelId="{2BE08252-25D8-47B4-A2FF-CC5431A46E94}" type="sibTrans" cxnId="{A9E3944A-95BB-407A-B223-4AED16A250CF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lv-LV"/>
        </a:p>
      </dgm:t>
    </dgm:pt>
    <dgm:pt modelId="{3435A910-7781-40A6-B24C-A937291EDC3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sz="1300" dirty="0">
              <a:solidFill>
                <a:schemeClr val="tx1"/>
              </a:solidFill>
              <a:latin typeface="Arial"/>
              <a:cs typeface="Arial"/>
            </a:rPr>
            <a:t>No </a:t>
          </a:r>
          <a:r>
            <a:rPr lang="lv-LV" sz="1300" dirty="0" smtClean="0">
              <a:solidFill>
                <a:schemeClr val="tx1"/>
              </a:solidFill>
              <a:latin typeface="Arial"/>
              <a:cs typeface="Arial"/>
            </a:rPr>
            <a:t>1.06.16. </a:t>
          </a:r>
          <a:r>
            <a:rPr lang="lv-LV" sz="1300" dirty="0">
              <a:solidFill>
                <a:schemeClr val="tx1"/>
              </a:solidFill>
              <a:latin typeface="Arial"/>
              <a:cs typeface="Arial"/>
            </a:rPr>
            <a:t>uzsākta un turpinās personu ar GRT individuālo vajadzību izvērtēšana un </a:t>
          </a:r>
          <a:r>
            <a:rPr lang="lv-LV" sz="1300" dirty="0" smtClean="0">
              <a:solidFill>
                <a:schemeClr val="tx1"/>
              </a:solidFill>
              <a:latin typeface="Arial"/>
              <a:cs typeface="Arial"/>
            </a:rPr>
            <a:t>atbalsta </a:t>
          </a:r>
          <a:r>
            <a:rPr lang="lv-LV" sz="1300" dirty="0">
              <a:solidFill>
                <a:schemeClr val="tx1"/>
              </a:solidFill>
              <a:latin typeface="Arial"/>
              <a:cs typeface="Arial"/>
            </a:rPr>
            <a:t>plānu izstrāde </a:t>
          </a:r>
        </a:p>
        <a:p>
          <a:r>
            <a:rPr lang="pt-BR" sz="1300" dirty="0" smtClean="0">
              <a:solidFill>
                <a:schemeClr val="tx1"/>
              </a:solidFill>
              <a:latin typeface="Arial"/>
              <a:cs typeface="Arial"/>
            </a:rPr>
            <a:t>(</a:t>
          </a:r>
          <a:r>
            <a:rPr lang="lv-LV" sz="1300" dirty="0" smtClean="0">
              <a:solidFill>
                <a:schemeClr val="tx1"/>
              </a:solidFill>
              <a:latin typeface="Arial"/>
              <a:cs typeface="Arial"/>
            </a:rPr>
            <a:t>līdz</a:t>
          </a:r>
          <a:r>
            <a:rPr lang="pt-BR" sz="1300" dirty="0" smtClean="0">
              <a:solidFill>
                <a:schemeClr val="tx1"/>
              </a:solidFill>
              <a:latin typeface="Arial"/>
              <a:cs typeface="Arial"/>
            </a:rPr>
            <a:t> 1.12.16</a:t>
          </a:r>
          <a:r>
            <a:rPr lang="pt-BR" sz="1300" dirty="0">
              <a:solidFill>
                <a:schemeClr val="tx1"/>
              </a:solidFill>
              <a:latin typeface="Arial"/>
              <a:cs typeface="Arial"/>
            </a:rPr>
            <a:t>. izvērtētas 372 no 637 personām ar GRT</a:t>
          </a:r>
          <a:r>
            <a:rPr lang="lv-LV" sz="1300" dirty="0">
              <a:solidFill>
                <a:schemeClr val="tx1"/>
              </a:solidFill>
              <a:latin typeface="Arial"/>
              <a:cs typeface="Arial"/>
            </a:rPr>
            <a:t>)</a:t>
          </a:r>
          <a:r>
            <a:rPr lang="pt-BR" sz="1300" dirty="0">
              <a:solidFill>
                <a:schemeClr val="tx1"/>
              </a:solidFill>
              <a:latin typeface="Arial"/>
              <a:cs typeface="Arial"/>
            </a:rPr>
            <a:t> </a:t>
          </a:r>
          <a:endParaRPr lang="en-US" sz="1300" dirty="0">
            <a:solidFill>
              <a:schemeClr val="tx1"/>
            </a:solidFill>
            <a:latin typeface="Arial"/>
            <a:cs typeface="Arial"/>
          </a:endParaRPr>
        </a:p>
        <a:p>
          <a:endParaRPr lang="lv-LV" sz="1100" dirty="0">
            <a:latin typeface="Arial"/>
            <a:cs typeface="Arial"/>
          </a:endParaRPr>
        </a:p>
      </dgm:t>
    </dgm:pt>
    <dgm:pt modelId="{1F688827-84BD-4582-9F6C-1F14D522F592}" type="parTrans" cxnId="{46C15E9B-B493-48DD-82DA-2B29A9D9D368}">
      <dgm:prSet/>
      <dgm:spPr/>
      <dgm:t>
        <a:bodyPr/>
        <a:lstStyle/>
        <a:p>
          <a:endParaRPr lang="lv-LV"/>
        </a:p>
      </dgm:t>
    </dgm:pt>
    <dgm:pt modelId="{721E488A-A3BD-4B6A-A7DA-BEA49758E988}" type="sibTrans" cxnId="{46C15E9B-B493-48DD-82DA-2B29A9D9D368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lv-LV"/>
        </a:p>
      </dgm:t>
    </dgm:pt>
    <dgm:pt modelId="{784ACEF2-2E20-4072-9E55-E7EBA4AF9E8F}" type="pres">
      <dgm:prSet presAssocID="{B660640E-33F6-4FB9-B89A-0C4A1D8042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8371B032-358A-4288-B967-4C9A02CAF687}" type="pres">
      <dgm:prSet presAssocID="{3435A910-7781-40A6-B24C-A937291EDC37}" presName="node" presStyleLbl="node1" presStyleIdx="0" presStyleCnt="3" custScaleX="121441" custScaleY="237561" custLinFactNeighborY="594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32489C8-29C4-40DC-B406-13C024B12C6D}" type="pres">
      <dgm:prSet presAssocID="{721E488A-A3BD-4B6A-A7DA-BEA49758E988}" presName="sibTrans" presStyleLbl="sibTrans2D1" presStyleIdx="0" presStyleCnt="2" custLinFactNeighborX="4000" custLinFactNeighborY="-23080"/>
      <dgm:spPr/>
      <dgm:t>
        <a:bodyPr/>
        <a:lstStyle/>
        <a:p>
          <a:endParaRPr lang="lv-LV"/>
        </a:p>
      </dgm:t>
    </dgm:pt>
    <dgm:pt modelId="{5215754B-B2F8-4977-A2B7-A9F6E8907F47}" type="pres">
      <dgm:prSet presAssocID="{721E488A-A3BD-4B6A-A7DA-BEA49758E988}" presName="connectorText" presStyleLbl="sibTrans2D1" presStyleIdx="0" presStyleCnt="2"/>
      <dgm:spPr/>
      <dgm:t>
        <a:bodyPr/>
        <a:lstStyle/>
        <a:p>
          <a:endParaRPr lang="lv-LV"/>
        </a:p>
      </dgm:t>
    </dgm:pt>
    <dgm:pt modelId="{067DA0A2-8663-40DA-B56D-877A8A07663C}" type="pres">
      <dgm:prSet presAssocID="{82D092B1-6AD2-448C-9014-3C80F079CDD7}" presName="node" presStyleLbl="node1" presStyleIdx="1" presStyleCnt="3" custScaleX="123371" custScaleY="231609" custLinFactNeighborX="-143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CA52B5F-F56C-46EA-8561-E1BB54AB31B2}" type="pres">
      <dgm:prSet presAssocID="{33877639-9824-47C6-B3AF-A8336A2ADDBD}" presName="sibTrans" presStyleLbl="sibTrans2D1" presStyleIdx="1" presStyleCnt="2"/>
      <dgm:spPr/>
      <dgm:t>
        <a:bodyPr/>
        <a:lstStyle/>
        <a:p>
          <a:endParaRPr lang="lv-LV"/>
        </a:p>
      </dgm:t>
    </dgm:pt>
    <dgm:pt modelId="{A3C8DFC8-D057-43F6-9878-F0F3C2E76DB3}" type="pres">
      <dgm:prSet presAssocID="{33877639-9824-47C6-B3AF-A8336A2ADDBD}" presName="connectorText" presStyleLbl="sibTrans2D1" presStyleIdx="1" presStyleCnt="2"/>
      <dgm:spPr/>
      <dgm:t>
        <a:bodyPr/>
        <a:lstStyle/>
        <a:p>
          <a:endParaRPr lang="lv-LV"/>
        </a:p>
      </dgm:t>
    </dgm:pt>
    <dgm:pt modelId="{18994AAD-C97D-442A-BC0C-B98DF162D82E}" type="pres">
      <dgm:prSet presAssocID="{22EC86BD-ECDF-4D3B-BE43-4DD99873D574}" presName="node" presStyleLbl="node1" presStyleIdx="2" presStyleCnt="3" custScaleX="128021" custScaleY="227488" custLinFactNeighborX="-5499" custLinFactNeighborY="-53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17F2BECB-B396-47AD-85B8-55549DBDD771}" type="presOf" srcId="{82D092B1-6AD2-448C-9014-3C80F079CDD7}" destId="{067DA0A2-8663-40DA-B56D-877A8A07663C}" srcOrd="0" destOrd="0" presId="urn:microsoft.com/office/officeart/2005/8/layout/process5"/>
    <dgm:cxn modelId="{46C15E9B-B493-48DD-82DA-2B29A9D9D368}" srcId="{B660640E-33F6-4FB9-B89A-0C4A1D8042DD}" destId="{3435A910-7781-40A6-B24C-A937291EDC37}" srcOrd="0" destOrd="0" parTransId="{1F688827-84BD-4582-9F6C-1F14D522F592}" sibTransId="{721E488A-A3BD-4B6A-A7DA-BEA49758E988}"/>
    <dgm:cxn modelId="{64848A54-EA90-4802-A445-CE454B2E1846}" type="presOf" srcId="{B660640E-33F6-4FB9-B89A-0C4A1D8042DD}" destId="{784ACEF2-2E20-4072-9E55-E7EBA4AF9E8F}" srcOrd="0" destOrd="0" presId="urn:microsoft.com/office/officeart/2005/8/layout/process5"/>
    <dgm:cxn modelId="{DD83B26F-8B44-41E5-B08B-F211CEAD7BEF}" type="presOf" srcId="{721E488A-A3BD-4B6A-A7DA-BEA49758E988}" destId="{632489C8-29C4-40DC-B406-13C024B12C6D}" srcOrd="0" destOrd="0" presId="urn:microsoft.com/office/officeart/2005/8/layout/process5"/>
    <dgm:cxn modelId="{DA98312E-8563-4B9C-9C54-B429E01C0FF7}" type="presOf" srcId="{721E488A-A3BD-4B6A-A7DA-BEA49758E988}" destId="{5215754B-B2F8-4977-A2B7-A9F6E8907F47}" srcOrd="1" destOrd="0" presId="urn:microsoft.com/office/officeart/2005/8/layout/process5"/>
    <dgm:cxn modelId="{A9E3944A-95BB-407A-B223-4AED16A250CF}" srcId="{B660640E-33F6-4FB9-B89A-0C4A1D8042DD}" destId="{22EC86BD-ECDF-4D3B-BE43-4DD99873D574}" srcOrd="2" destOrd="0" parTransId="{ED926F32-2C25-473D-9193-FC392C666D8D}" sibTransId="{2BE08252-25D8-47B4-A2FF-CC5431A46E94}"/>
    <dgm:cxn modelId="{1E27F656-1215-424A-B0B4-A856CDC61EC7}" type="presOf" srcId="{3435A910-7781-40A6-B24C-A937291EDC37}" destId="{8371B032-358A-4288-B967-4C9A02CAF687}" srcOrd="0" destOrd="0" presId="urn:microsoft.com/office/officeart/2005/8/layout/process5"/>
    <dgm:cxn modelId="{F0086FF7-0728-4DC5-A44C-775CC853C231}" type="presOf" srcId="{33877639-9824-47C6-B3AF-A8336A2ADDBD}" destId="{A3C8DFC8-D057-43F6-9878-F0F3C2E76DB3}" srcOrd="1" destOrd="0" presId="urn:microsoft.com/office/officeart/2005/8/layout/process5"/>
    <dgm:cxn modelId="{AF346760-A2F9-49B9-82E8-0D25401A856D}" srcId="{B660640E-33F6-4FB9-B89A-0C4A1D8042DD}" destId="{82D092B1-6AD2-448C-9014-3C80F079CDD7}" srcOrd="1" destOrd="0" parTransId="{EB268B57-B9AD-4B43-B610-0222F8DF1008}" sibTransId="{33877639-9824-47C6-B3AF-A8336A2ADDBD}"/>
    <dgm:cxn modelId="{BF8D4E7A-5376-4E6C-9294-C09C62456BD0}" type="presOf" srcId="{22EC86BD-ECDF-4D3B-BE43-4DD99873D574}" destId="{18994AAD-C97D-442A-BC0C-B98DF162D82E}" srcOrd="0" destOrd="0" presId="urn:microsoft.com/office/officeart/2005/8/layout/process5"/>
    <dgm:cxn modelId="{94BA522B-786D-46C1-975F-73FB467794C5}" type="presOf" srcId="{33877639-9824-47C6-B3AF-A8336A2ADDBD}" destId="{3CA52B5F-F56C-46EA-8561-E1BB54AB31B2}" srcOrd="0" destOrd="0" presId="urn:microsoft.com/office/officeart/2005/8/layout/process5"/>
    <dgm:cxn modelId="{AC463F7B-6C5C-4E4E-A48E-123E87530DDF}" type="presParOf" srcId="{784ACEF2-2E20-4072-9E55-E7EBA4AF9E8F}" destId="{8371B032-358A-4288-B967-4C9A02CAF687}" srcOrd="0" destOrd="0" presId="urn:microsoft.com/office/officeart/2005/8/layout/process5"/>
    <dgm:cxn modelId="{97EB213C-33AD-4462-AD3A-C68A9CCD9732}" type="presParOf" srcId="{784ACEF2-2E20-4072-9E55-E7EBA4AF9E8F}" destId="{632489C8-29C4-40DC-B406-13C024B12C6D}" srcOrd="1" destOrd="0" presId="urn:microsoft.com/office/officeart/2005/8/layout/process5"/>
    <dgm:cxn modelId="{CFCC5B8D-EE07-4EA6-B29C-08B8708DE12C}" type="presParOf" srcId="{632489C8-29C4-40DC-B406-13C024B12C6D}" destId="{5215754B-B2F8-4977-A2B7-A9F6E8907F47}" srcOrd="0" destOrd="0" presId="urn:microsoft.com/office/officeart/2005/8/layout/process5"/>
    <dgm:cxn modelId="{D9CAAB16-3A29-42F9-A781-5957AC9B4D8B}" type="presParOf" srcId="{784ACEF2-2E20-4072-9E55-E7EBA4AF9E8F}" destId="{067DA0A2-8663-40DA-B56D-877A8A07663C}" srcOrd="2" destOrd="0" presId="urn:microsoft.com/office/officeart/2005/8/layout/process5"/>
    <dgm:cxn modelId="{76FF3421-58EF-4707-A255-4A0DE396B175}" type="presParOf" srcId="{784ACEF2-2E20-4072-9E55-E7EBA4AF9E8F}" destId="{3CA52B5F-F56C-46EA-8561-E1BB54AB31B2}" srcOrd="3" destOrd="0" presId="urn:microsoft.com/office/officeart/2005/8/layout/process5"/>
    <dgm:cxn modelId="{10B570A0-853E-4F82-BA95-61EA6FCA2C4F}" type="presParOf" srcId="{3CA52B5F-F56C-46EA-8561-E1BB54AB31B2}" destId="{A3C8DFC8-D057-43F6-9878-F0F3C2E76DB3}" srcOrd="0" destOrd="0" presId="urn:microsoft.com/office/officeart/2005/8/layout/process5"/>
    <dgm:cxn modelId="{719E75A1-4275-4B76-BEB7-A140E1C11FBF}" type="presParOf" srcId="{784ACEF2-2E20-4072-9E55-E7EBA4AF9E8F}" destId="{18994AAD-C97D-442A-BC0C-B98DF162D82E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60640E-33F6-4FB9-B89A-0C4A1D8042DD}" type="doc">
      <dgm:prSet loTypeId="urn:microsoft.com/office/officeart/2005/8/layout/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lv-LV"/>
        </a:p>
      </dgm:t>
    </dgm:pt>
    <dgm:pt modelId="{3435A910-7781-40A6-B24C-A937291EDC37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sz="1400" b="1" noProof="0" dirty="0" smtClean="0">
              <a:solidFill>
                <a:schemeClr val="tx1"/>
              </a:solidFill>
              <a:latin typeface="Arial"/>
              <a:cs typeface="Arial"/>
            </a:rPr>
            <a:t>DI plāna  un  reorganizācijas</a:t>
          </a:r>
          <a:r>
            <a:rPr lang="en-US" sz="1400" b="1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lv-LV" sz="1400" b="1" noProof="0" dirty="0" smtClean="0">
              <a:solidFill>
                <a:schemeClr val="tx1"/>
              </a:solidFill>
              <a:latin typeface="Arial"/>
              <a:cs typeface="Arial"/>
            </a:rPr>
            <a:t>plānu izstrāde</a:t>
          </a:r>
        </a:p>
        <a:p>
          <a:r>
            <a:rPr lang="lv-LV" sz="1400" b="1" noProof="0" dirty="0" smtClean="0">
              <a:solidFill>
                <a:schemeClr val="tx1"/>
              </a:solidFill>
              <a:latin typeface="Arial"/>
              <a:cs typeface="Arial"/>
            </a:rPr>
            <a:t> (līdz 31.10.2017)</a:t>
          </a:r>
        </a:p>
        <a:p>
          <a:endParaRPr lang="lv-LV" sz="1400" b="1" noProof="0" dirty="0" smtClean="0">
            <a:solidFill>
              <a:schemeClr val="tx1"/>
            </a:solidFill>
            <a:latin typeface="Arial"/>
            <a:cs typeface="Arial"/>
          </a:endParaRPr>
        </a:p>
        <a:p>
          <a:endParaRPr lang="lv-LV" sz="1400" b="1" dirty="0">
            <a:latin typeface="Arial"/>
            <a:cs typeface="Arial"/>
          </a:endParaRPr>
        </a:p>
      </dgm:t>
    </dgm:pt>
    <dgm:pt modelId="{1F688827-84BD-4582-9F6C-1F14D522F592}" type="parTrans" cxnId="{46C15E9B-B493-48DD-82DA-2B29A9D9D368}">
      <dgm:prSet/>
      <dgm:spPr/>
      <dgm:t>
        <a:bodyPr/>
        <a:lstStyle/>
        <a:p>
          <a:endParaRPr lang="lv-LV"/>
        </a:p>
      </dgm:t>
    </dgm:pt>
    <dgm:pt modelId="{721E488A-A3BD-4B6A-A7DA-BEA49758E988}" type="sibTrans" cxnId="{46C15E9B-B493-48DD-82DA-2B29A9D9D368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lv-LV" dirty="0"/>
        </a:p>
      </dgm:t>
    </dgm:pt>
    <dgm:pt modelId="{FDC70522-ECC7-4B08-ABE9-120E245CC4DC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lv-LV" sz="1400" b="1" noProof="0" dirty="0" smtClean="0">
              <a:solidFill>
                <a:schemeClr val="tx1"/>
              </a:solidFill>
              <a:latin typeface="Arial"/>
              <a:cs typeface="Arial"/>
            </a:rPr>
            <a:t>Sabiedrībā balstītu pakalpojumu īstenošana personām ar GRT un sociālās rehabilitācijas pakalpojumu īstenošana bērniem ar FT </a:t>
          </a:r>
          <a:endParaRPr lang="lv-LV" sz="1400" b="1" dirty="0">
            <a:latin typeface="Arial"/>
            <a:cs typeface="Arial"/>
          </a:endParaRPr>
        </a:p>
      </dgm:t>
    </dgm:pt>
    <dgm:pt modelId="{7E886652-22DF-452C-8713-8D5464114C3B}" type="parTrans" cxnId="{93F95847-A3F7-4493-8FC5-DD86DBAE9008}">
      <dgm:prSet/>
      <dgm:spPr/>
      <dgm:t>
        <a:bodyPr/>
        <a:lstStyle/>
        <a:p>
          <a:endParaRPr lang="lv-LV"/>
        </a:p>
      </dgm:t>
    </dgm:pt>
    <dgm:pt modelId="{6288AFD3-7888-44BC-9964-E0D9461EB17A}" type="sibTrans" cxnId="{93F95847-A3F7-4493-8FC5-DD86DBAE9008}">
      <dgm:prSet/>
      <dgm:spPr/>
      <dgm:t>
        <a:bodyPr/>
        <a:lstStyle/>
        <a:p>
          <a:endParaRPr lang="lv-LV"/>
        </a:p>
      </dgm:t>
    </dgm:pt>
    <dgm:pt modelId="{784ACEF2-2E20-4072-9E55-E7EBA4AF9E8F}" type="pres">
      <dgm:prSet presAssocID="{B660640E-33F6-4FB9-B89A-0C4A1D8042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8371B032-358A-4288-B967-4C9A02CAF687}" type="pres">
      <dgm:prSet presAssocID="{3435A910-7781-40A6-B24C-A937291EDC37}" presName="node" presStyleLbl="node1" presStyleIdx="0" presStyleCnt="2" custScaleX="70553" custScaleY="198109" custLinFactNeighborX="14503" custLinFactNeighborY="297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32489C8-29C4-40DC-B406-13C024B12C6D}" type="pres">
      <dgm:prSet presAssocID="{721E488A-A3BD-4B6A-A7DA-BEA49758E988}" presName="sibTrans" presStyleLbl="sibTrans2D1" presStyleIdx="0" presStyleCnt="1" custScaleX="158458" custLinFactNeighborX="7229" custLinFactNeighborY="4503"/>
      <dgm:spPr/>
      <dgm:t>
        <a:bodyPr/>
        <a:lstStyle/>
        <a:p>
          <a:endParaRPr lang="lv-LV"/>
        </a:p>
      </dgm:t>
    </dgm:pt>
    <dgm:pt modelId="{5215754B-B2F8-4977-A2B7-A9F6E8907F47}" type="pres">
      <dgm:prSet presAssocID="{721E488A-A3BD-4B6A-A7DA-BEA49758E988}" presName="connectorText" presStyleLbl="sibTrans2D1" presStyleIdx="0" presStyleCnt="1"/>
      <dgm:spPr/>
      <dgm:t>
        <a:bodyPr/>
        <a:lstStyle/>
        <a:p>
          <a:endParaRPr lang="lv-LV"/>
        </a:p>
      </dgm:t>
    </dgm:pt>
    <dgm:pt modelId="{61DB6DB6-7998-4377-AB48-0807F90B94A7}" type="pres">
      <dgm:prSet presAssocID="{FDC70522-ECC7-4B08-ABE9-120E245CC4DC}" presName="node" presStyleLbl="node1" presStyleIdx="1" presStyleCnt="2" custScaleX="70947" custScaleY="198109" custLinFactNeighborX="-8010" custLinFactNeighborY="-310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C9D465E7-8C85-41E8-8AE0-4D9CFAC56C30}" type="presOf" srcId="{721E488A-A3BD-4B6A-A7DA-BEA49758E988}" destId="{5215754B-B2F8-4977-A2B7-A9F6E8907F47}" srcOrd="1" destOrd="0" presId="urn:microsoft.com/office/officeart/2005/8/layout/process5"/>
    <dgm:cxn modelId="{46C15E9B-B493-48DD-82DA-2B29A9D9D368}" srcId="{B660640E-33F6-4FB9-B89A-0C4A1D8042DD}" destId="{3435A910-7781-40A6-B24C-A937291EDC37}" srcOrd="0" destOrd="0" parTransId="{1F688827-84BD-4582-9F6C-1F14D522F592}" sibTransId="{721E488A-A3BD-4B6A-A7DA-BEA49758E988}"/>
    <dgm:cxn modelId="{A59C1A01-A73C-4C19-9DA0-88BD536F41FE}" type="presOf" srcId="{3435A910-7781-40A6-B24C-A937291EDC37}" destId="{8371B032-358A-4288-B967-4C9A02CAF687}" srcOrd="0" destOrd="0" presId="urn:microsoft.com/office/officeart/2005/8/layout/process5"/>
    <dgm:cxn modelId="{F92F0755-8D5A-499A-A349-4009C25E44BC}" type="presOf" srcId="{721E488A-A3BD-4B6A-A7DA-BEA49758E988}" destId="{632489C8-29C4-40DC-B406-13C024B12C6D}" srcOrd="0" destOrd="0" presId="urn:microsoft.com/office/officeart/2005/8/layout/process5"/>
    <dgm:cxn modelId="{CD61C22C-9749-4E30-A365-2095071B2B6F}" type="presOf" srcId="{FDC70522-ECC7-4B08-ABE9-120E245CC4DC}" destId="{61DB6DB6-7998-4377-AB48-0807F90B94A7}" srcOrd="0" destOrd="0" presId="urn:microsoft.com/office/officeart/2005/8/layout/process5"/>
    <dgm:cxn modelId="{0FEE4281-B9C9-4E5B-90A1-AF803DCF0B29}" type="presOf" srcId="{B660640E-33F6-4FB9-B89A-0C4A1D8042DD}" destId="{784ACEF2-2E20-4072-9E55-E7EBA4AF9E8F}" srcOrd="0" destOrd="0" presId="urn:microsoft.com/office/officeart/2005/8/layout/process5"/>
    <dgm:cxn modelId="{93F95847-A3F7-4493-8FC5-DD86DBAE9008}" srcId="{B660640E-33F6-4FB9-B89A-0C4A1D8042DD}" destId="{FDC70522-ECC7-4B08-ABE9-120E245CC4DC}" srcOrd="1" destOrd="0" parTransId="{7E886652-22DF-452C-8713-8D5464114C3B}" sibTransId="{6288AFD3-7888-44BC-9964-E0D9461EB17A}"/>
    <dgm:cxn modelId="{6FC3C322-3E4F-426C-AB86-94DF4C605593}" type="presParOf" srcId="{784ACEF2-2E20-4072-9E55-E7EBA4AF9E8F}" destId="{8371B032-358A-4288-B967-4C9A02CAF687}" srcOrd="0" destOrd="0" presId="urn:microsoft.com/office/officeart/2005/8/layout/process5"/>
    <dgm:cxn modelId="{F6FC3819-A2ED-4972-B7B9-81CF89D0D254}" type="presParOf" srcId="{784ACEF2-2E20-4072-9E55-E7EBA4AF9E8F}" destId="{632489C8-29C4-40DC-B406-13C024B12C6D}" srcOrd="1" destOrd="0" presId="urn:microsoft.com/office/officeart/2005/8/layout/process5"/>
    <dgm:cxn modelId="{791028BE-59CE-4C6A-B43A-67ABD39F3467}" type="presParOf" srcId="{632489C8-29C4-40DC-B406-13C024B12C6D}" destId="{5215754B-B2F8-4977-A2B7-A9F6E8907F47}" srcOrd="0" destOrd="0" presId="urn:microsoft.com/office/officeart/2005/8/layout/process5"/>
    <dgm:cxn modelId="{C147A349-2EC4-41C5-ACBD-BE8FB19B54A1}" type="presParOf" srcId="{784ACEF2-2E20-4072-9E55-E7EBA4AF9E8F}" destId="{61DB6DB6-7998-4377-AB48-0807F90B94A7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1B032-358A-4288-B967-4C9A02CAF687}">
      <dsp:nvSpPr>
        <dsp:cNvPr id="0" name=""/>
        <dsp:cNvSpPr/>
      </dsp:nvSpPr>
      <dsp:spPr>
        <a:xfrm>
          <a:off x="2205" y="1165562"/>
          <a:ext cx="2026881" cy="23789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dirty="0">
              <a:solidFill>
                <a:schemeClr val="tx1"/>
              </a:solidFill>
              <a:latin typeface="Arial"/>
              <a:cs typeface="Arial"/>
            </a:rPr>
            <a:t>No </a:t>
          </a:r>
          <a:r>
            <a:rPr lang="lv-LV" sz="1300" kern="1200" dirty="0" smtClean="0">
              <a:solidFill>
                <a:schemeClr val="tx1"/>
              </a:solidFill>
              <a:latin typeface="Arial"/>
              <a:cs typeface="Arial"/>
            </a:rPr>
            <a:t>1.06.16. </a:t>
          </a:r>
          <a:r>
            <a:rPr lang="lv-LV" sz="1300" kern="1200" dirty="0">
              <a:solidFill>
                <a:schemeClr val="tx1"/>
              </a:solidFill>
              <a:latin typeface="Arial"/>
              <a:cs typeface="Arial"/>
            </a:rPr>
            <a:t>uzsākta un turpinās personu ar GRT individuālo vajadzību izvērtēšana un </a:t>
          </a:r>
          <a:r>
            <a:rPr lang="lv-LV" sz="1300" kern="1200" dirty="0" smtClean="0">
              <a:solidFill>
                <a:schemeClr val="tx1"/>
              </a:solidFill>
              <a:latin typeface="Arial"/>
              <a:cs typeface="Arial"/>
            </a:rPr>
            <a:t>atbalsta </a:t>
          </a:r>
          <a:r>
            <a:rPr lang="lv-LV" sz="1300" kern="1200" dirty="0">
              <a:solidFill>
                <a:schemeClr val="tx1"/>
              </a:solidFill>
              <a:latin typeface="Arial"/>
              <a:cs typeface="Arial"/>
            </a:rPr>
            <a:t>plānu izstrāde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  <a:latin typeface="Arial"/>
              <a:cs typeface="Arial"/>
            </a:rPr>
            <a:t>(</a:t>
          </a:r>
          <a:r>
            <a:rPr lang="lv-LV" sz="1300" kern="1200" dirty="0" smtClean="0">
              <a:solidFill>
                <a:schemeClr val="tx1"/>
              </a:solidFill>
              <a:latin typeface="Arial"/>
              <a:cs typeface="Arial"/>
            </a:rPr>
            <a:t>līdz</a:t>
          </a:r>
          <a:r>
            <a:rPr lang="pt-BR" sz="1300" kern="1200" dirty="0" smtClean="0">
              <a:solidFill>
                <a:schemeClr val="tx1"/>
              </a:solidFill>
              <a:latin typeface="Arial"/>
              <a:cs typeface="Arial"/>
            </a:rPr>
            <a:t> 1.12.16</a:t>
          </a:r>
          <a:r>
            <a:rPr lang="pt-BR" sz="1300" kern="1200" dirty="0">
              <a:solidFill>
                <a:schemeClr val="tx1"/>
              </a:solidFill>
              <a:latin typeface="Arial"/>
              <a:cs typeface="Arial"/>
            </a:rPr>
            <a:t>. izvērtētas 372 no 637 personām ar GRT</a:t>
          </a:r>
          <a:r>
            <a:rPr lang="lv-LV" sz="1300" kern="1200" dirty="0">
              <a:solidFill>
                <a:schemeClr val="tx1"/>
              </a:solidFill>
              <a:latin typeface="Arial"/>
              <a:cs typeface="Arial"/>
            </a:rPr>
            <a:t>)</a:t>
          </a:r>
          <a:r>
            <a:rPr lang="pt-BR" sz="1300" kern="1200" dirty="0">
              <a:solidFill>
                <a:schemeClr val="tx1"/>
              </a:solidFill>
              <a:latin typeface="Arial"/>
              <a:cs typeface="Arial"/>
            </a:rPr>
            <a:t> </a:t>
          </a:r>
          <a:endParaRPr lang="en-US" sz="1300" kern="1200" dirty="0">
            <a:solidFill>
              <a:schemeClr val="tx1"/>
            </a:solidFill>
            <a:latin typeface="Arial"/>
            <a:cs typeface="Arial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100" kern="1200" dirty="0">
            <a:latin typeface="Arial"/>
            <a:cs typeface="Arial"/>
          </a:endParaRPr>
        </a:p>
      </dsp:txBody>
      <dsp:txXfrm>
        <a:off x="61570" y="1224927"/>
        <a:ext cx="1908151" cy="2260243"/>
      </dsp:txXfrm>
    </dsp:sp>
    <dsp:sp modelId="{632489C8-29C4-40DC-B406-13C024B12C6D}">
      <dsp:nvSpPr>
        <dsp:cNvPr id="0" name=""/>
        <dsp:cNvSpPr/>
      </dsp:nvSpPr>
      <dsp:spPr>
        <a:xfrm rot="21523846">
          <a:off x="2184288" y="2023187"/>
          <a:ext cx="341196" cy="413918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700" kern="1200"/>
        </a:p>
      </dsp:txBody>
      <dsp:txXfrm>
        <a:off x="2184301" y="2107105"/>
        <a:ext cx="238837" cy="248350"/>
      </dsp:txXfrm>
    </dsp:sp>
    <dsp:sp modelId="{067DA0A2-8663-40DA-B56D-877A8A07663C}">
      <dsp:nvSpPr>
        <dsp:cNvPr id="0" name=""/>
        <dsp:cNvSpPr/>
      </dsp:nvSpPr>
      <dsp:spPr>
        <a:xfrm>
          <a:off x="2672697" y="1135840"/>
          <a:ext cx="2059094" cy="2319368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300" kern="1200" noProof="0" dirty="0" smtClean="0">
              <a:solidFill>
                <a:schemeClr val="tx1"/>
              </a:solidFill>
              <a:latin typeface="Arial"/>
              <a:cs typeface="Arial"/>
            </a:rPr>
            <a:t>No 1.11.16. uzsākta  bērnu ar FT (~464) un bērnu, kuri atrodas BSAC (~537) individuālo vajadzību izvērtēšana un atbalsta plānu izstrāde</a:t>
          </a:r>
          <a:endParaRPr lang="lv-LV" sz="1300" kern="1200" dirty="0" smtClean="0">
            <a:solidFill>
              <a:schemeClr val="tx1"/>
            </a:solidFill>
            <a:latin typeface="Arial"/>
            <a:cs typeface="Arial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000" kern="1200" dirty="0">
            <a:latin typeface="Arial"/>
            <a:cs typeface="Arial"/>
          </a:endParaRPr>
        </a:p>
      </dsp:txBody>
      <dsp:txXfrm>
        <a:off x="2733006" y="1196149"/>
        <a:ext cx="1938476" cy="2198750"/>
      </dsp:txXfrm>
    </dsp:sp>
    <dsp:sp modelId="{3CA52B5F-F56C-46EA-8561-E1BB54AB31B2}">
      <dsp:nvSpPr>
        <dsp:cNvPr id="0" name=""/>
        <dsp:cNvSpPr/>
      </dsp:nvSpPr>
      <dsp:spPr>
        <a:xfrm rot="21593160">
          <a:off x="4863754" y="2085938"/>
          <a:ext cx="317911" cy="413918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700" kern="1200" dirty="0"/>
        </a:p>
      </dsp:txBody>
      <dsp:txXfrm>
        <a:off x="4863754" y="2168817"/>
        <a:ext cx="222538" cy="248350"/>
      </dsp:txXfrm>
    </dsp:sp>
    <dsp:sp modelId="{18994AAD-C97D-442A-BC0C-B98DF162D82E}">
      <dsp:nvSpPr>
        <dsp:cNvPr id="0" name=""/>
        <dsp:cNvSpPr/>
      </dsp:nvSpPr>
      <dsp:spPr>
        <a:xfrm>
          <a:off x="5331623" y="1151107"/>
          <a:ext cx="2136703" cy="227810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300" kern="1200" noProof="0" dirty="0" smtClean="0">
              <a:solidFill>
                <a:schemeClr val="tx1"/>
              </a:solidFill>
              <a:latin typeface="Arial"/>
              <a:cs typeface="Arial"/>
            </a:rPr>
            <a:t>No 2016.gada maija uzsākta un turpinās sabiedrībā balstītu pakalpojumu īstenošana bērniem ar FT (sociālās aprūpes un  «Atelpas brīža» pakalpojums)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500" kern="1200" noProof="0" dirty="0">
            <a:latin typeface="Arial"/>
            <a:cs typeface="Arial"/>
          </a:endParaRPr>
        </a:p>
      </dsp:txBody>
      <dsp:txXfrm>
        <a:off x="5394205" y="1213689"/>
        <a:ext cx="2011539" cy="21529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1B032-358A-4288-B967-4C9A02CAF687}">
      <dsp:nvSpPr>
        <dsp:cNvPr id="0" name=""/>
        <dsp:cNvSpPr/>
      </dsp:nvSpPr>
      <dsp:spPr>
        <a:xfrm>
          <a:off x="836198" y="1"/>
          <a:ext cx="2725033" cy="4591048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chemeClr val="tx1"/>
              </a:solidFill>
              <a:latin typeface="Arial"/>
              <a:cs typeface="Arial"/>
            </a:rPr>
            <a:t>DI plāna  un  reorganizācijas</a:t>
          </a:r>
          <a:r>
            <a:rPr lang="en-US" sz="1400" b="1" kern="1200" dirty="0" smtClean="0">
              <a:solidFill>
                <a:schemeClr val="tx1"/>
              </a:solidFill>
              <a:latin typeface="Arial"/>
              <a:cs typeface="Arial"/>
            </a:rPr>
            <a:t> </a:t>
          </a:r>
          <a:r>
            <a:rPr lang="lv-LV" sz="1400" b="1" kern="1200" noProof="0" dirty="0" smtClean="0">
              <a:solidFill>
                <a:schemeClr val="tx1"/>
              </a:solidFill>
              <a:latin typeface="Arial"/>
              <a:cs typeface="Arial"/>
            </a:rPr>
            <a:t>plānu izstrāde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chemeClr val="tx1"/>
              </a:solidFill>
              <a:latin typeface="Arial"/>
              <a:cs typeface="Arial"/>
            </a:rPr>
            <a:t> (līdz 31.10.2017)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400" b="1" kern="1200" noProof="0" dirty="0" smtClean="0">
            <a:solidFill>
              <a:schemeClr val="tx1"/>
            </a:solidFill>
            <a:latin typeface="Arial"/>
            <a:cs typeface="Arial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400" b="1" kern="1200" dirty="0">
            <a:latin typeface="Arial"/>
            <a:cs typeface="Arial"/>
          </a:endParaRPr>
        </a:p>
      </dsp:txBody>
      <dsp:txXfrm>
        <a:off x="916011" y="79814"/>
        <a:ext cx="2565407" cy="4431422"/>
      </dsp:txXfrm>
    </dsp:sp>
    <dsp:sp modelId="{632489C8-29C4-40DC-B406-13C024B12C6D}">
      <dsp:nvSpPr>
        <dsp:cNvPr id="0" name=""/>
        <dsp:cNvSpPr/>
      </dsp:nvSpPr>
      <dsp:spPr>
        <a:xfrm rot="21599998">
          <a:off x="3631069" y="1859721"/>
          <a:ext cx="567233" cy="957873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100" kern="1200" dirty="0"/>
        </a:p>
      </dsp:txBody>
      <dsp:txXfrm>
        <a:off x="3631069" y="2051296"/>
        <a:ext cx="397063" cy="574723"/>
      </dsp:txXfrm>
    </dsp:sp>
    <dsp:sp modelId="{61DB6DB6-7998-4377-AB48-0807F90B94A7}">
      <dsp:nvSpPr>
        <dsp:cNvPr id="0" name=""/>
        <dsp:cNvSpPr/>
      </dsp:nvSpPr>
      <dsp:spPr>
        <a:xfrm>
          <a:off x="4236648" y="0"/>
          <a:ext cx="2740251" cy="45910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b="1" kern="1200" noProof="0" dirty="0" smtClean="0">
              <a:solidFill>
                <a:schemeClr val="tx1"/>
              </a:solidFill>
              <a:latin typeface="Arial"/>
              <a:cs typeface="Arial"/>
            </a:rPr>
            <a:t>Sabiedrībā balstītu pakalpojumu īstenošana personām ar GRT un sociālās rehabilitācijas pakalpojumu īstenošana bērniem ar FT </a:t>
          </a:r>
          <a:endParaRPr lang="lv-LV" sz="1400" b="1" kern="1200" dirty="0">
            <a:latin typeface="Arial"/>
            <a:cs typeface="Arial"/>
          </a:endParaRPr>
        </a:p>
      </dsp:txBody>
      <dsp:txXfrm>
        <a:off x="4316907" y="80259"/>
        <a:ext cx="2579733" cy="443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E7B49-BA8A-4B6D-A116-99E376E4CB5E}" type="datetimeFigureOut">
              <a:rPr lang="lv-LV" smtClean="0"/>
              <a:pPr/>
              <a:t>2016.12.16.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7E2BA-2876-4479-AA6D-D624D4A4270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2606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00C7E3-B546-4915-9ECF-5D7D9B303B4F}" type="datetimeFigureOut">
              <a:rPr lang="lv-LV"/>
              <a:pPr>
                <a:defRPr/>
              </a:pPr>
              <a:t>2016.12.16.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68D2CD-F9EF-400A-A5AE-5872989DC29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2088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841F59-33D8-4DAA-99F9-0AA47AA19A3C}" type="slidenum">
              <a:rPr lang="lv-LV" smtClean="0"/>
              <a:pPr/>
              <a:t>1</a:t>
            </a:fld>
            <a:endParaRPr lang="lv-LV" smtClean="0"/>
          </a:p>
        </p:txBody>
      </p:sp>
    </p:spTree>
    <p:extLst>
      <p:ext uri="{BB962C8B-B14F-4D97-AF65-F5344CB8AC3E}">
        <p14:creationId xmlns:p14="http://schemas.microsoft.com/office/powerpoint/2010/main" val="53617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68D2CD-F9EF-400A-A5AE-5872989DC299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630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841F59-33D8-4DAA-99F9-0AA47AA19A3C}" type="slidenum">
              <a:rPr lang="lv-LV" smtClean="0"/>
              <a:pPr/>
              <a:t>5</a:t>
            </a:fld>
            <a:endParaRPr lang="lv-LV" smtClean="0"/>
          </a:p>
        </p:txBody>
      </p:sp>
    </p:spTree>
    <p:extLst>
      <p:ext uri="{BB962C8B-B14F-4D97-AF65-F5344CB8AC3E}">
        <p14:creationId xmlns:p14="http://schemas.microsoft.com/office/powerpoint/2010/main" val="741687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BB50C-D6D3-4144-BE0B-C09FE4D82626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7879A-0EAD-4C42-B8D4-C744EDB4561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E43AE-0874-47A3-B76A-366533B7077D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73C6E-CE51-49B9-B8DA-DF2BAAB0F81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686B3-FA34-45EF-8D90-3A4D66E8EE6D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A6B38-6D49-49BB-B1E3-F7157B0AAA5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8CA04-D7D7-4424-AC04-5FBC61B1EB9E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84F11-200C-49F3-8D55-361DFA1AD94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60755-1C72-448E-A9AE-B96FEC808536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64A73-B06D-4DB6-BE2C-29CCB3A5B1C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0009E-4CCE-4AD1-902C-3F8EAE458CC4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81F0C-08CF-43B8-8AE2-3E85F3CB467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FD9A6-3FD5-46CD-8013-9242F4D99D53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D2810-4621-4C00-9ECF-2108BED2CB4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3F987-834F-48DD-9F0A-E239B58932A8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C110F-B540-4A2C-8468-FDDAB568A80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2701D-8176-4260-998A-4B7056FE2AC3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F2E33-235E-4F69-9A8A-8FF634464EC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23B1-FFFD-4988-AD18-4DA20346DC9E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F161E-EFEB-417F-89C5-37E60385B28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9E70-4115-4F7B-934A-7F5AD6549B4A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0588A-1FAA-4B8C-BF04-B19ACE2F02B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6AB80DA-E1C8-4B42-804C-3FACD0D44B25}" type="datetime1">
              <a:rPr lang="lv-LV"/>
              <a:pPr>
                <a:defRPr/>
              </a:pPr>
              <a:t>2016.12.16.</a:t>
            </a:fld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6CB6A12-082C-4A40-AA87-1E9468B1F0A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itchFamily="34" charset="0"/>
        </a:defRPr>
      </a:lvl5pPr>
      <a:lvl6pPr marL="4572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itchFamily="34" charset="0"/>
        </a:defRPr>
      </a:lvl6pPr>
      <a:lvl7pPr marL="9144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itchFamily="34" charset="0"/>
        </a:defRPr>
      </a:lvl7pPr>
      <a:lvl8pPr marL="13716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itchFamily="34" charset="0"/>
        </a:defRPr>
      </a:lvl8pPr>
      <a:lvl9pPr marL="18288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ga.kalnina@kurzemesregions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pPr hangingPunct="1">
              <a:defRPr/>
            </a:pP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Deinstitucionalizācija un sociālie pakalpojumi</a:t>
            </a:r>
            <a:br>
              <a:rPr lang="lv-LV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</a:br>
            <a:r>
              <a:rPr lang="lv-LV" sz="3200" dirty="0"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personām ar invaliditāti un bērniem </a:t>
            </a:r>
            <a:endParaRPr lang="lv-LV" sz="3200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algn="r" hangingPunct="1">
              <a:defRPr/>
            </a:pPr>
            <a:r>
              <a:rPr lang="lv-LV" dirty="0" smtClean="0"/>
              <a:t>	                                       </a:t>
            </a:r>
          </a:p>
          <a:p>
            <a:pPr algn="r" hangingPunct="1">
              <a:defRPr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	                                                Annele Tetere</a:t>
            </a:r>
          </a:p>
          <a:p>
            <a:pPr algn="r" hangingPunct="1">
              <a:defRPr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Rīgas plānošanas reģiona</a:t>
            </a:r>
          </a:p>
          <a:p>
            <a:pPr algn="r" hangingPunct="1">
              <a:defRPr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Projekta vadītāja</a:t>
            </a:r>
          </a:p>
          <a:p>
            <a:pPr algn="r" hangingPunct="1">
              <a:defRPr/>
            </a:pPr>
            <a:endParaRPr lang="lv-LV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004" y="365125"/>
            <a:ext cx="7730346" cy="954717"/>
          </a:xfrm>
        </p:spPr>
        <p:txBody>
          <a:bodyPr/>
          <a:lstStyle/>
          <a:p>
            <a:pPr>
              <a:defRPr/>
            </a:pPr>
            <a:r>
              <a:rPr lang="lv-LV" sz="32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DI vadības grupa</a:t>
            </a:r>
            <a:endParaRPr lang="lv-LV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004" y="1319842"/>
            <a:ext cx="7625752" cy="4589252"/>
          </a:xfrm>
        </p:spPr>
        <p:txBody>
          <a:bodyPr/>
          <a:lstStyle/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Rīgas plānošanas reģiona attīstības padomes priekšsēdētājs Dagnis Straubergs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Rīgas plānošanas reģiona Administrācijas vadītājs Edgars Rantiņš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Ķekavas novada Domes priekšsēdētājs Andis Damlics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Siguldas novada Domes priekšsēdētaja vietnieks sociālajos jautājumos Jānis Zilvers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Limbažu novada Sociālā dienesta vadītāja Ilga Bērziņa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Ogres novada Sociālā dienesta vadītāja Sarmīte Ozoliņa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Jaunpils novada Sociālā dienesta vadītāja Inita Lapiņa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Kandavas novada Sociālā dienesta direktors Ints Leitarts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Ādažu novada Sociālā dienesta vadītāja Ieva Roze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Babītes novada Sociālā dienesta  sociālā darbiniece Gita Baltuša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Tukuma novada pašvaldības aģentūras “Tukuma novada sociālais dienests” direktore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Ina Balgalve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Biedrības „Cerību spārni” vadītāja Eva Viļķina</a:t>
            </a:r>
          </a:p>
          <a:p>
            <a:pPr marL="0" indent="0">
              <a:buNone/>
            </a:pPr>
            <a:r>
              <a:rPr lang="lv-LV" sz="1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Biedrības  “Zelda</a:t>
            </a:r>
            <a:r>
              <a:rPr lang="lv-LV" sz="1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vadītāja Ieva Leimane - Veldmeijere</a:t>
            </a:r>
          </a:p>
          <a:p>
            <a:pPr marL="0" indent="0">
              <a:buNone/>
            </a:pPr>
            <a:r>
              <a:rPr lang="lv-LV" sz="1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Rīgas Plānošanas reģiona Projekta vadītāja Annele Tetere</a:t>
            </a:r>
          </a:p>
          <a:p>
            <a:pPr marL="0" indent="0">
              <a:buNone/>
            </a:pPr>
            <a:endParaRPr lang="lv-LV" sz="13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lv-LV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lv-LV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Projekta darbības 2016.gadā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lv-LV" sz="20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lv-LV" sz="1800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029792"/>
              </p:ext>
            </p:extLst>
          </p:nvPr>
        </p:nvGraphicFramePr>
        <p:xfrm>
          <a:off x="628650" y="1381125"/>
          <a:ext cx="7562313" cy="459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Projekta darbības 2017. gadā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lv-LV" sz="20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lv-LV" sz="1800" i="1" dirty="0"/>
          </a:p>
        </p:txBody>
      </p:sp>
      <p:graphicFrame>
        <p:nvGraphicFramePr>
          <p:cNvPr id="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815300"/>
              </p:ext>
            </p:extLst>
          </p:nvPr>
        </p:nvGraphicFramePr>
        <p:xfrm>
          <a:off x="628650" y="1381125"/>
          <a:ext cx="7562313" cy="459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pPr hangingPunct="1">
              <a:defRPr/>
            </a:pP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lv-LV" sz="4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Paldies </a:t>
            </a:r>
            <a:r>
              <a:rPr lang="lv-LV" sz="4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 uzmanību</a:t>
            </a:r>
            <a:r>
              <a:rPr lang="lv-LV" sz="4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lv-LV" sz="4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lv-LV" sz="4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lv-LV" sz="4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pPr algn="r" hangingPunct="1">
              <a:defRPr/>
            </a:pPr>
            <a:r>
              <a:rPr lang="lv-LV" dirty="0" smtClean="0"/>
              <a:t>	                                       </a:t>
            </a:r>
          </a:p>
          <a:p>
            <a:pPr marL="342900" indent="-341313" algn="r">
              <a:spcBef>
                <a:spcPts val="4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	                                                </a:t>
            </a:r>
            <a:r>
              <a:rPr lang="lv-LV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Annele Tetere</a:t>
            </a:r>
          </a:p>
          <a:p>
            <a:pPr marL="342900" indent="-341313" algn="r">
              <a:spcBef>
                <a:spcPts val="4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Projekta vadītāja</a:t>
            </a:r>
          </a:p>
          <a:p>
            <a:pPr marL="342900" indent="-341313" algn="r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e-pasts:  annele.tetere@rpr.gov.lv</a:t>
            </a:r>
            <a:endParaRPr lang="lv-LV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hlinkClick r:id="rId4"/>
            </a:endParaRPr>
          </a:p>
          <a:p>
            <a:pPr marL="342900" indent="-341313" algn="r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Tel.: +371 67 55 98 </a:t>
            </a:r>
            <a:r>
              <a:rPr lang="lv-LV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21</a:t>
            </a:r>
          </a:p>
          <a:p>
            <a:pPr marL="342900" indent="-341313" algn="r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+</a:t>
            </a:r>
            <a:r>
              <a:rPr lang="lv-LV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371 25 44 49 18</a:t>
            </a:r>
          </a:p>
          <a:p>
            <a:pPr marL="342900" indent="-341313" algn="r"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lv-LV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  <a:p>
            <a:pPr algn="r" hangingPunct="1">
              <a:defRPr/>
            </a:pPr>
            <a:endParaRPr lang="lv-LV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12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1142</TotalTime>
  <Words>222</Words>
  <Application>Microsoft Office PowerPoint</Application>
  <PresentationFormat>On-screen Show (4:3)</PresentationFormat>
  <Paragraphs>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 Deinstitucionalizācija un sociālie pakalpojumi personām ar invaliditāti un bērniem </vt:lpstr>
      <vt:lpstr>DI vadības grupa</vt:lpstr>
      <vt:lpstr> Projekta darbības 2016.gadā </vt:lpstr>
      <vt:lpstr> Projekta darbības 2017. gadā </vt:lpstr>
      <vt:lpstr>               Paldies par uzmanību!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Jorens Godiņš</dc:creator>
  <cp:lastModifiedBy>Aiga</cp:lastModifiedBy>
  <cp:revision>145</cp:revision>
  <dcterms:created xsi:type="dcterms:W3CDTF">2016-10-05T09:21:54Z</dcterms:created>
  <dcterms:modified xsi:type="dcterms:W3CDTF">2016-12-16T05:36:47Z</dcterms:modified>
</cp:coreProperties>
</file>