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1" r:id="rId2"/>
  </p:sldMasterIdLst>
  <p:notesMasterIdLst>
    <p:notesMasterId r:id="rId8"/>
  </p:notesMasterIdLst>
  <p:handoutMasterIdLst>
    <p:handoutMasterId r:id="rId9"/>
  </p:handoutMasterIdLst>
  <p:sldIdLst>
    <p:sldId id="301" r:id="rId3"/>
    <p:sldId id="305" r:id="rId4"/>
    <p:sldId id="312" r:id="rId5"/>
    <p:sldId id="308" r:id="rId6"/>
    <p:sldId id="313" r:id="rId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ija Zučika" initials="AZ"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AC"/>
    <a:srgbClr val="67BCBE"/>
    <a:srgbClr val="409DC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862" autoAdjust="0"/>
    <p:restoredTop sz="79679" autoAdjust="0"/>
  </p:normalViewPr>
  <p:slideViewPr>
    <p:cSldViewPr snapToGrid="0" snapToObjects="1">
      <p:cViewPr>
        <p:scale>
          <a:sx n="116" d="100"/>
          <a:sy n="116" d="100"/>
        </p:scale>
        <p:origin x="-150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1" d="100"/>
          <a:sy n="51" d="100"/>
        </p:scale>
        <p:origin x="-3006"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E529F3A0-5BF2-4F46-86B4-6C8288C3150D}" type="datetimeFigureOut">
              <a:rPr lang="et-EE" smtClean="0"/>
              <a:pPr/>
              <a:t>23.05.2016</a:t>
            </a:fld>
            <a:endParaRPr lang="et-EE"/>
          </a:p>
        </p:txBody>
      </p:sp>
      <p:sp>
        <p:nvSpPr>
          <p:cNvPr id="4" name="Footer Placeholder 3"/>
          <p:cNvSpPr>
            <a:spLocks noGrp="1"/>
          </p:cNvSpPr>
          <p:nvPr>
            <p:ph type="ftr" sz="quarter" idx="2"/>
          </p:nvPr>
        </p:nvSpPr>
        <p:spPr>
          <a:xfrm>
            <a:off x="1" y="9428584"/>
            <a:ext cx="2945659" cy="496332"/>
          </a:xfrm>
          <a:prstGeom prst="rect">
            <a:avLst/>
          </a:prstGeom>
        </p:spPr>
        <p:txBody>
          <a:bodyPr vert="horz" lIns="91440" tIns="45720" rIns="91440" bIns="45720" rtlCol="0" anchor="b"/>
          <a:lstStyle>
            <a:lvl1pPr algn="l">
              <a:defRPr sz="1200"/>
            </a:lvl1pPr>
          </a:lstStyle>
          <a:p>
            <a:endParaRPr lang="et-EE"/>
          </a:p>
        </p:txBody>
      </p:sp>
      <p:sp>
        <p:nvSpPr>
          <p:cNvPr id="5" name="Slide Number Placeholder 4"/>
          <p:cNvSpPr>
            <a:spLocks noGrp="1"/>
          </p:cNvSpPr>
          <p:nvPr>
            <p:ph type="sldNum" sz="quarter" idx="3"/>
          </p:nvPr>
        </p:nvSpPr>
        <p:spPr>
          <a:xfrm>
            <a:off x="3850444" y="9428584"/>
            <a:ext cx="2945659" cy="496332"/>
          </a:xfrm>
          <a:prstGeom prst="rect">
            <a:avLst/>
          </a:prstGeom>
        </p:spPr>
        <p:txBody>
          <a:bodyPr vert="horz" lIns="91440" tIns="45720" rIns="91440" bIns="45720" rtlCol="0" anchor="b"/>
          <a:lstStyle>
            <a:lvl1pPr algn="r">
              <a:defRPr sz="1200"/>
            </a:lvl1pPr>
          </a:lstStyle>
          <a:p>
            <a:fld id="{7794450A-12D4-415E-8AE1-11099F8E0211}" type="slidenum">
              <a:rPr lang="et-EE" smtClean="0"/>
              <a:pPr/>
              <a:t>‹#›</a:t>
            </a:fld>
            <a:endParaRPr lang="et-EE"/>
          </a:p>
        </p:txBody>
      </p:sp>
    </p:spTree>
    <p:extLst>
      <p:ext uri="{BB962C8B-B14F-4D97-AF65-F5344CB8AC3E}">
        <p14:creationId xmlns:p14="http://schemas.microsoft.com/office/powerpoint/2010/main" val="1421460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7F974636-C0A6-4820-865F-AD239D6CECAA}" type="datetimeFigureOut">
              <a:rPr lang="en-US" smtClean="0"/>
              <a:pPr/>
              <a:t>5/23/2016</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3BDBDAB5-042B-4538-8B94-631A50722A11}" type="slidenum">
              <a:rPr lang="en-US" smtClean="0"/>
              <a:pPr/>
              <a:t>‹#›</a:t>
            </a:fld>
            <a:endParaRPr lang="en-US"/>
          </a:p>
        </p:txBody>
      </p:sp>
    </p:spTree>
    <p:extLst>
      <p:ext uri="{BB962C8B-B14F-4D97-AF65-F5344CB8AC3E}">
        <p14:creationId xmlns:p14="http://schemas.microsoft.com/office/powerpoint/2010/main" val="349680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1" dirty="0" smtClean="0"/>
              <a:t>Analīze</a:t>
            </a:r>
            <a:r>
              <a:rPr lang="lv-LV" baseline="0" dirty="0" smtClean="0"/>
              <a:t> – Apraksti par tehnoloģijām, plusi mīnusi, hidroloģiskie rādījumi dažādās valstīs, izmaksas, tehniskie risinājumi – caurlaidīgas ietves ( infiltrācijas ietves), zaļie jumti, </a:t>
            </a:r>
            <a:r>
              <a:rPr lang="lv-LV" baseline="0" dirty="0" err="1" smtClean="0"/>
              <a:t>bioretention</a:t>
            </a:r>
            <a:r>
              <a:rPr lang="lv-LV" baseline="0" dirty="0" smtClean="0"/>
              <a:t> sistēmas. Reģionā apraksts – augsnes; nokrišņi; likumdošana un sociālie faktori; ekonomiskie un tehniskie faktori.</a:t>
            </a:r>
            <a:br>
              <a:rPr lang="lv-LV" baseline="0" dirty="0" smtClean="0"/>
            </a:br>
            <a:r>
              <a:rPr lang="lv-LV" b="1" baseline="0" dirty="0" smtClean="0"/>
              <a:t>Pētījums</a:t>
            </a:r>
            <a:r>
              <a:rPr lang="lv-LV" baseline="0" dirty="0" smtClean="0"/>
              <a:t> – Aktuālās likumdošanas analīze; Tirgus iespējas (cik aptuveni pašlaik liels ir lietus ūdens monitoringa ierīču tirgus); Pieprasījums un izaicinājumu apraksts. Tehnoloģijas  (bioloģiskās ierīces; ķīmiskās; fizikālās; tehnoloģijas, kas piemērotas pilsētvidē esošā lietusūdeņu monitoringam)</a:t>
            </a:r>
          </a:p>
          <a:p>
            <a:r>
              <a:rPr lang="lv-LV" b="1" baseline="0" dirty="0" smtClean="0"/>
              <a:t>Katalogs</a:t>
            </a:r>
            <a:r>
              <a:rPr lang="lv-LV" baseline="0" dirty="0" smtClean="0"/>
              <a:t> – Latvijas; Igaunija, Vācija; Zviedrija; Somija – Lietusūdeņu kvalitātes/ kvantitātes monitorings (Nokrišņu monitorings; lietusūdeņu kvalitātes/kvantitātes monitorings; Notekūdeņu/ slodžu monitorings; lietusūdeņu savākšana) Lietusūdeņu apsaimniekošana (Monitorings; Modelēšana/ prognozēšana; attīrīšana) Jomas, kurās ir eksperti/ Ieinteresētās jomas. Notekūdeņu attīrīšana tehnoloģijas. </a:t>
            </a:r>
            <a:endParaRPr lang="lv-LV" dirty="0" smtClean="0"/>
          </a:p>
          <a:p>
            <a:endParaRPr lang="lv-LV" dirty="0"/>
          </a:p>
        </p:txBody>
      </p:sp>
      <p:sp>
        <p:nvSpPr>
          <p:cNvPr id="4" name="Slide Number Placeholder 3"/>
          <p:cNvSpPr>
            <a:spLocks noGrp="1"/>
          </p:cNvSpPr>
          <p:nvPr>
            <p:ph type="sldNum" sz="quarter" idx="10"/>
          </p:nvPr>
        </p:nvSpPr>
        <p:spPr/>
        <p:txBody>
          <a:bodyPr/>
          <a:lstStyle/>
          <a:p>
            <a:fld id="{3BDBDAB5-042B-4538-8B94-631A50722A11}" type="slidenum">
              <a:rPr lang="en-US" smtClean="0"/>
              <a:pPr/>
              <a:t>2</a:t>
            </a:fld>
            <a:endParaRPr lang="en-US"/>
          </a:p>
        </p:txBody>
      </p:sp>
    </p:spTree>
    <p:extLst>
      <p:ext uri="{BB962C8B-B14F-4D97-AF65-F5344CB8AC3E}">
        <p14:creationId xmlns:p14="http://schemas.microsoft.com/office/powerpoint/2010/main" val="1356370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b="1" dirty="0" smtClean="0"/>
              <a:t>Izpēte</a:t>
            </a:r>
            <a:r>
              <a:rPr lang="lv-LV" dirty="0" smtClean="0"/>
              <a:t>:</a:t>
            </a:r>
            <a:r>
              <a:rPr lang="lv-LV" baseline="0" dirty="0" smtClean="0"/>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baseline="0" dirty="0" err="1" smtClean="0"/>
              <a:t>The</a:t>
            </a:r>
            <a:r>
              <a:rPr lang="lv-LV" baseline="0" dirty="0" smtClean="0"/>
              <a:t> first </a:t>
            </a:r>
            <a:r>
              <a:rPr lang="lv-LV" baseline="0" dirty="0" err="1" smtClean="0"/>
              <a:t>survey</a:t>
            </a:r>
            <a:r>
              <a:rPr lang="lv-LV" baseline="0" dirty="0" smtClean="0"/>
              <a:t>, </a:t>
            </a:r>
            <a:r>
              <a:rPr lang="en-GB" sz="1200" kern="1200" dirty="0" smtClean="0">
                <a:solidFill>
                  <a:schemeClr val="tx1"/>
                </a:solidFill>
                <a:effectLst/>
                <a:latin typeface="+mn-lt"/>
                <a:ea typeface="+mn-ea"/>
                <a:cs typeface="+mn-cs"/>
              </a:rPr>
              <a:t>“Water Monitoring Via Citizen Activity”, to people of various ages and educational backgrounds amongst appropriate target groups within the regions of Hamburg, Tallinn, Turku, Uppsala and Riga. The first survey explored their willingness to install and maintain a small water quality monitoring device. </a:t>
            </a:r>
            <a:r>
              <a:rPr lang="lv-LV" dirty="0" smtClean="0"/>
              <a:t>Kopā piedalījās 445 respondenti</a:t>
            </a:r>
            <a:r>
              <a:rPr lang="lv-LV" baseline="0" dirty="0" smtClean="0"/>
              <a:t> no Latvijas; Igaunijas; Somijas; Zviedrijas; Vācijas. 62, 1% sievietes un 38, 9 % vīrieši. 45,6 % bija vecumā 17 – 30. </a:t>
            </a:r>
            <a:endParaRPr lang="lv-LV"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lv-LV"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The second survey, amongst the same target groups and especially the active users of social media, explored whether sensor technology is seen as a useful means of creating self-published content, or whether manual creation is more preferable.</a:t>
            </a:r>
            <a:r>
              <a:rPr lang="lv-LV" sz="1200" kern="1200" dirty="0" smtClean="0">
                <a:solidFill>
                  <a:schemeClr val="tx1"/>
                </a:solidFill>
                <a:effectLst/>
                <a:latin typeface="+mn-lt"/>
                <a:ea typeface="+mn-ea"/>
                <a:cs typeface="+mn-cs"/>
              </a:rPr>
              <a:t> Kopā </a:t>
            </a:r>
            <a:r>
              <a:rPr lang="lv-LV" sz="1200" kern="1200" dirty="0" err="1" smtClean="0">
                <a:solidFill>
                  <a:schemeClr val="tx1"/>
                </a:solidFill>
                <a:effectLst/>
                <a:latin typeface="+mn-lt"/>
                <a:ea typeface="+mn-ea"/>
                <a:cs typeface="+mn-cs"/>
              </a:rPr>
              <a:t>peidalījās</a:t>
            </a:r>
            <a:r>
              <a:rPr lang="lv-LV" sz="1200" kern="1200" dirty="0" smtClean="0">
                <a:solidFill>
                  <a:schemeClr val="tx1"/>
                </a:solidFill>
                <a:effectLst/>
                <a:latin typeface="+mn-lt"/>
                <a:ea typeface="+mn-ea"/>
                <a:cs typeface="+mn-cs"/>
              </a:rPr>
              <a:t> 386 </a:t>
            </a:r>
            <a:r>
              <a:rPr lang="lv-LV" sz="1200" kern="1200" dirty="0" err="1" smtClean="0">
                <a:solidFill>
                  <a:schemeClr val="tx1"/>
                </a:solidFill>
                <a:effectLst/>
                <a:latin typeface="+mn-lt"/>
                <a:ea typeface="+mn-ea"/>
                <a:cs typeface="+mn-cs"/>
              </a:rPr>
              <a:t>respndenti</a:t>
            </a:r>
            <a:r>
              <a:rPr lang="lv-LV" sz="1200" kern="1200" dirty="0" smtClean="0">
                <a:solidFill>
                  <a:schemeClr val="tx1"/>
                </a:solidFill>
                <a:effectLst/>
                <a:latin typeface="+mn-lt"/>
                <a:ea typeface="+mn-ea"/>
                <a:cs typeface="+mn-cs"/>
              </a:rPr>
              <a:t> no </a:t>
            </a:r>
            <a:r>
              <a:rPr lang="lv-LV" baseline="0" dirty="0" smtClean="0"/>
              <a:t>Latvijas; Igaunijas; Somijas; Zviedrijas; Vācijas. 69,6% bija sievietes un 30,4% bija vīrieši. </a:t>
            </a:r>
            <a:endParaRPr lang="lv-LV" sz="1200" kern="1200" dirty="0" smtClean="0">
              <a:solidFill>
                <a:schemeClr val="tx1"/>
              </a:solidFill>
              <a:effectLst/>
              <a:latin typeface="+mn-lt"/>
              <a:ea typeface="+mn-ea"/>
              <a:cs typeface="+mn-cs"/>
            </a:endParaRPr>
          </a:p>
          <a:p>
            <a:endParaRPr lang="lv-LV" dirty="0"/>
          </a:p>
        </p:txBody>
      </p:sp>
      <p:sp>
        <p:nvSpPr>
          <p:cNvPr id="4" name="Slide Number Placeholder 3"/>
          <p:cNvSpPr>
            <a:spLocks noGrp="1"/>
          </p:cNvSpPr>
          <p:nvPr>
            <p:ph type="sldNum" sz="quarter" idx="10"/>
          </p:nvPr>
        </p:nvSpPr>
        <p:spPr/>
        <p:txBody>
          <a:bodyPr/>
          <a:lstStyle/>
          <a:p>
            <a:fld id="{3BDBDAB5-042B-4538-8B94-631A50722A11}" type="slidenum">
              <a:rPr lang="en-US" smtClean="0"/>
              <a:pPr/>
              <a:t>3</a:t>
            </a:fld>
            <a:endParaRPr lang="en-US"/>
          </a:p>
        </p:txBody>
      </p:sp>
    </p:spTree>
    <p:extLst>
      <p:ext uri="{BB962C8B-B14F-4D97-AF65-F5344CB8AC3E}">
        <p14:creationId xmlns:p14="http://schemas.microsoft.com/office/powerpoint/2010/main" val="1691366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1" dirty="0" smtClean="0"/>
              <a:t>Analīze</a:t>
            </a:r>
            <a:r>
              <a:rPr lang="lv-LV" dirty="0" smtClean="0"/>
              <a:t> – aprakstītas</a:t>
            </a:r>
            <a:r>
              <a:rPr lang="lv-LV" baseline="0" dirty="0" smtClean="0"/>
              <a:t> dažādas pieejas </a:t>
            </a:r>
            <a:r>
              <a:rPr lang="lv-LV" baseline="0" dirty="0" err="1" smtClean="0"/>
              <a:t>mentoringa</a:t>
            </a:r>
            <a:r>
              <a:rPr lang="lv-LV" baseline="0" dirty="0" smtClean="0"/>
              <a:t> pasākumu veikšanai: ilgtermiņa monitoringa programmas;  brīvi pieejamas datu bāzes; auksta līmeņa speciālisti ūdens kvalitātes un sensoru attīstīšanā;  </a:t>
            </a:r>
            <a:r>
              <a:rPr lang="lv-LV" baseline="0" dirty="0" err="1" smtClean="0"/>
              <a:t>Triple</a:t>
            </a:r>
            <a:r>
              <a:rPr lang="lv-LV" baseline="0" dirty="0" smtClean="0"/>
              <a:t> </a:t>
            </a:r>
            <a:r>
              <a:rPr lang="lv-LV" baseline="0" dirty="0" err="1" smtClean="0"/>
              <a:t>Helix</a:t>
            </a:r>
            <a:r>
              <a:rPr lang="lv-LV" baseline="0" dirty="0" smtClean="0"/>
              <a:t> modeļa pielietošana;.</a:t>
            </a:r>
            <a:endParaRPr lang="lv-LV" dirty="0" smtClean="0"/>
          </a:p>
          <a:p>
            <a:r>
              <a:rPr lang="lv-LV" b="1" dirty="0" smtClean="0"/>
              <a:t>Pētījums</a:t>
            </a:r>
            <a:r>
              <a:rPr lang="lv-LV" dirty="0" smtClean="0"/>
              <a:t> – apraksts par izaicinājumiem,</a:t>
            </a:r>
            <a:r>
              <a:rPr lang="lv-LV" baseline="0" dirty="0" smtClean="0"/>
              <a:t> kādi varētu būt miniatūro tehnoloģiju izgatavošanā, kas paredzēti ūdens  kvalitātes monitoringa </a:t>
            </a:r>
            <a:r>
              <a:rPr lang="lv-LV" baseline="0" dirty="0" err="1" smtClean="0"/>
              <a:t>veikšnaa</a:t>
            </a:r>
            <a:r>
              <a:rPr lang="lv-LV" baseline="0" dirty="0" smtClean="0"/>
              <a:t> upēs. </a:t>
            </a:r>
            <a:r>
              <a:rPr lang="lv-LV" b="1" baseline="0" dirty="0" smtClean="0"/>
              <a:t>Aprakstītas dažādas tehnoloģijas</a:t>
            </a:r>
            <a:r>
              <a:rPr lang="lv-LV" baseline="0" dirty="0" smtClean="0"/>
              <a:t>. </a:t>
            </a:r>
            <a:r>
              <a:rPr lang="lv-LV" baseline="0" dirty="0" err="1" smtClean="0"/>
              <a:t>Ion</a:t>
            </a:r>
            <a:r>
              <a:rPr lang="lv-LV" baseline="0" dirty="0" smtClean="0"/>
              <a:t> </a:t>
            </a:r>
            <a:r>
              <a:rPr lang="lv-LV" baseline="0" dirty="0" err="1" smtClean="0"/>
              <a:t>sensitive</a:t>
            </a:r>
            <a:r>
              <a:rPr lang="lv-LV" baseline="0" dirty="0" smtClean="0"/>
              <a:t> </a:t>
            </a:r>
            <a:r>
              <a:rPr lang="lv-LV" baseline="0" dirty="0" err="1" smtClean="0"/>
              <a:t>field</a:t>
            </a:r>
            <a:r>
              <a:rPr lang="lv-LV" baseline="0" dirty="0" smtClean="0"/>
              <a:t> –</a:t>
            </a:r>
            <a:r>
              <a:rPr lang="lv-LV" baseline="0" dirty="0" err="1" smtClean="0"/>
              <a:t>effect</a:t>
            </a:r>
            <a:r>
              <a:rPr lang="lv-LV" baseline="0" dirty="0" smtClean="0"/>
              <a:t> </a:t>
            </a:r>
            <a:r>
              <a:rPr lang="lv-LV" baseline="0" dirty="0" err="1" smtClean="0"/>
              <a:t>transistors</a:t>
            </a:r>
            <a:r>
              <a:rPr lang="lv-LV" baseline="0" dirty="0" smtClean="0"/>
              <a:t>; MEMS </a:t>
            </a:r>
            <a:r>
              <a:rPr lang="lv-LV" baseline="0" dirty="0" err="1" smtClean="0"/>
              <a:t>Mocroelectrode</a:t>
            </a:r>
            <a:r>
              <a:rPr lang="lv-LV" baseline="0" dirty="0" smtClean="0"/>
              <a:t> </a:t>
            </a:r>
            <a:r>
              <a:rPr lang="lv-LV" baseline="0" dirty="0" err="1" smtClean="0"/>
              <a:t>Array</a:t>
            </a:r>
            <a:r>
              <a:rPr lang="lv-LV" baseline="0" dirty="0" smtClean="0"/>
              <a:t> </a:t>
            </a:r>
            <a:r>
              <a:rPr lang="lv-LV" baseline="0" dirty="0" err="1" smtClean="0"/>
              <a:t>Sensots</a:t>
            </a:r>
            <a:r>
              <a:rPr lang="lv-LV" baseline="0" dirty="0" smtClean="0"/>
              <a:t>; </a:t>
            </a:r>
            <a:r>
              <a:rPr lang="lv-LV" baseline="0" dirty="0" err="1" smtClean="0"/>
              <a:t>Mocrowave</a:t>
            </a:r>
            <a:r>
              <a:rPr lang="lv-LV" baseline="0" dirty="0" smtClean="0"/>
              <a:t> sensors; </a:t>
            </a:r>
            <a:r>
              <a:rPr lang="lv-LV" baseline="0" dirty="0" err="1" smtClean="0"/>
              <a:t>Monitoring</a:t>
            </a:r>
            <a:r>
              <a:rPr lang="lv-LV" baseline="0" dirty="0" smtClean="0"/>
              <a:t> </a:t>
            </a:r>
            <a:r>
              <a:rPr lang="lv-LV" baseline="0" dirty="0" err="1" smtClean="0"/>
              <a:t>software</a:t>
            </a:r>
            <a:r>
              <a:rPr lang="lv-LV" baseline="0" dirty="0" smtClean="0"/>
              <a:t>, </a:t>
            </a:r>
            <a:r>
              <a:rPr lang="lv-LV" baseline="0" dirty="0" err="1" smtClean="0"/>
              <a:t>networking</a:t>
            </a:r>
            <a:r>
              <a:rPr lang="lv-LV" baseline="0" dirty="0" smtClean="0"/>
              <a:t> </a:t>
            </a:r>
            <a:r>
              <a:rPr lang="lv-LV" baseline="0" dirty="0" err="1" smtClean="0"/>
              <a:t>and</a:t>
            </a:r>
            <a:r>
              <a:rPr lang="lv-LV" baseline="0" dirty="0" smtClean="0"/>
              <a:t> </a:t>
            </a:r>
            <a:r>
              <a:rPr lang="lv-LV" baseline="0" dirty="0" err="1" smtClean="0"/>
              <a:t>energy</a:t>
            </a:r>
            <a:r>
              <a:rPr lang="lv-LV" baseline="0" dirty="0" smtClean="0"/>
              <a:t> </a:t>
            </a:r>
            <a:r>
              <a:rPr lang="lv-LV" baseline="0" dirty="0" err="1" smtClean="0"/>
              <a:t>supply</a:t>
            </a:r>
            <a:r>
              <a:rPr lang="lv-LV" baseline="0" dirty="0" smtClean="0"/>
              <a:t> </a:t>
            </a:r>
            <a:r>
              <a:rPr lang="lv-LV" baseline="0" dirty="0" err="1" smtClean="0"/>
              <a:t>for</a:t>
            </a:r>
            <a:r>
              <a:rPr lang="lv-LV" baseline="0" dirty="0" smtClean="0"/>
              <a:t> </a:t>
            </a:r>
            <a:r>
              <a:rPr lang="lv-LV" baseline="0" dirty="0" err="1" smtClean="0"/>
              <a:t>miniaturized</a:t>
            </a:r>
            <a:r>
              <a:rPr lang="lv-LV" baseline="0" dirty="0" smtClean="0"/>
              <a:t> </a:t>
            </a:r>
            <a:r>
              <a:rPr lang="lv-LV" baseline="0" dirty="0" err="1" smtClean="0"/>
              <a:t>monitoring</a:t>
            </a:r>
            <a:r>
              <a:rPr lang="lv-LV" baseline="0" smtClean="0"/>
              <a:t>;  </a:t>
            </a:r>
            <a:r>
              <a:rPr lang="lv-LV" b="1" baseline="0" smtClean="0"/>
              <a:t>Izaicinājumi</a:t>
            </a:r>
            <a:r>
              <a:rPr lang="lv-LV" baseline="0" smtClean="0"/>
              <a:t>:  Enerģijas piegāde un ierīces uzturēšana; Sensoru iekapsulēšanās. </a:t>
            </a:r>
            <a:endParaRPr lang="lv-LV" smtClean="0"/>
          </a:p>
          <a:p>
            <a:endParaRPr lang="lv-LV"/>
          </a:p>
        </p:txBody>
      </p:sp>
      <p:sp>
        <p:nvSpPr>
          <p:cNvPr id="4" name="Slide Number Placeholder 3"/>
          <p:cNvSpPr>
            <a:spLocks noGrp="1"/>
          </p:cNvSpPr>
          <p:nvPr>
            <p:ph type="sldNum" sz="quarter" idx="10"/>
          </p:nvPr>
        </p:nvSpPr>
        <p:spPr/>
        <p:txBody>
          <a:bodyPr/>
          <a:lstStyle/>
          <a:p>
            <a:fld id="{3BDBDAB5-042B-4538-8B94-631A50722A11}" type="slidenum">
              <a:rPr lang="en-US" smtClean="0"/>
              <a:pPr/>
              <a:t>4</a:t>
            </a:fld>
            <a:endParaRPr lang="en-US"/>
          </a:p>
        </p:txBody>
      </p:sp>
    </p:spTree>
    <p:extLst>
      <p:ext uri="{BB962C8B-B14F-4D97-AF65-F5344CB8AC3E}">
        <p14:creationId xmlns:p14="http://schemas.microsoft.com/office/powerpoint/2010/main" val="2560024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1406420"/>
            <a:ext cx="9144000" cy="4232380"/>
          </a:xfrm>
          <a:prstGeom prst="rect">
            <a:avLst/>
          </a:prstGeom>
          <a:solidFill>
            <a:srgbClr val="0091A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p>
        </p:txBody>
      </p:sp>
      <p:sp>
        <p:nvSpPr>
          <p:cNvPr id="2" name="Title 1"/>
          <p:cNvSpPr>
            <a:spLocks noGrp="1"/>
          </p:cNvSpPr>
          <p:nvPr>
            <p:ph type="ctrTitle"/>
          </p:nvPr>
        </p:nvSpPr>
        <p:spPr>
          <a:xfrm>
            <a:off x="685800" y="1652515"/>
            <a:ext cx="7772400" cy="1470025"/>
          </a:xfrm>
        </p:spPr>
        <p:txBody>
          <a:bodyPr/>
          <a:lstStyle>
            <a:lvl1pPr>
              <a:defRPr>
                <a:solidFill>
                  <a:schemeClr val="bg1"/>
                </a:solidFill>
                <a:latin typeface="Perpetua"/>
                <a:cs typeface="Perpetua"/>
              </a:defRPr>
            </a:lvl1pPr>
          </a:lstStyle>
          <a:p>
            <a:r>
              <a:rPr lang="en-GB" noProof="0" dirty="0"/>
              <a:t>Click to edit Master title style</a:t>
            </a:r>
          </a:p>
        </p:txBody>
      </p:sp>
      <p:sp>
        <p:nvSpPr>
          <p:cNvPr id="3" name="Subtitle 2"/>
          <p:cNvSpPr>
            <a:spLocks noGrp="1"/>
          </p:cNvSpPr>
          <p:nvPr>
            <p:ph type="subTitle" idx="1"/>
          </p:nvPr>
        </p:nvSpPr>
        <p:spPr>
          <a:xfrm>
            <a:off x="1371600" y="3462909"/>
            <a:ext cx="6400800" cy="1752600"/>
          </a:xfrm>
        </p:spPr>
        <p:txBody>
          <a:bodyPr/>
          <a:lstStyle>
            <a:lvl1pPr marL="0" indent="0" algn="ctr">
              <a:buNone/>
              <a:defRPr>
                <a:solidFill>
                  <a:srgbClr val="FFFFFF"/>
                </a:solidFill>
                <a:latin typeface="Perpetua"/>
                <a:cs typeface="Perpetu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a:t>Click to edit Master subtitle style</a:t>
            </a:r>
          </a:p>
        </p:txBody>
      </p:sp>
      <p:sp>
        <p:nvSpPr>
          <p:cNvPr id="10" name="Footer Placeholder 9"/>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a:xfrm>
            <a:off x="457201" y="6356350"/>
            <a:ext cx="2133600" cy="365125"/>
          </a:xfrm>
          <a:prstGeom prst="rect">
            <a:avLst/>
          </a:prstGeom>
        </p:spPr>
        <p:txBody>
          <a:bodyPr/>
          <a:lstStyle>
            <a:lvl1pPr>
              <a:defRPr sz="16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496913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Vertical Text Placeholder 2"/>
          <p:cNvSpPr>
            <a:spLocks noGrp="1"/>
          </p:cNvSpPr>
          <p:nvPr>
            <p:ph type="body" orient="vert" idx="1"/>
          </p:nvPr>
        </p:nvSpPr>
        <p:spPr>
          <a:xfrm>
            <a:off x="457200" y="2516910"/>
            <a:ext cx="8229600" cy="3296849"/>
          </a:xfrm>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822960" y="6173787"/>
            <a:ext cx="2133600" cy="365125"/>
          </a:xfrm>
          <a:prstGeom prst="rect">
            <a:avLst/>
          </a:prstGeom>
        </p:spPr>
        <p:txBody>
          <a:bodyPr/>
          <a:lstStyle/>
          <a:p>
            <a:fld id="{2BE4C9AF-6A37-491C-B888-B52F9F49DD0E}" type="datetime1">
              <a:rPr lang="en-GB" smtClean="0"/>
              <a:pPr/>
              <a:t>23/05/2016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AA4A47F-2763-AA43-8C93-D28573DAA39F}" type="slidenum">
              <a:rPr lang="en-US" smtClean="0"/>
              <a:pPr/>
              <a:t>‹#›</a:t>
            </a:fld>
            <a:endParaRPr lang="en-US"/>
          </a:p>
        </p:txBody>
      </p:sp>
    </p:spTree>
    <p:extLst>
      <p:ext uri="{BB962C8B-B14F-4D97-AF65-F5344CB8AC3E}">
        <p14:creationId xmlns:p14="http://schemas.microsoft.com/office/powerpoint/2010/main" val="963581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91198"/>
            <a:ext cx="2057400" cy="4704673"/>
          </a:xfrm>
        </p:spPr>
        <p:txBody>
          <a:bodyPr vert="eaVert"/>
          <a:lstStyle/>
          <a:p>
            <a:r>
              <a:rPr lang="fi-FI"/>
              <a:t>Click to edit Master title style</a:t>
            </a:r>
            <a:endParaRPr lang="en-US"/>
          </a:p>
        </p:txBody>
      </p:sp>
      <p:sp>
        <p:nvSpPr>
          <p:cNvPr id="3" name="Vertical Text Placeholder 2"/>
          <p:cNvSpPr>
            <a:spLocks noGrp="1"/>
          </p:cNvSpPr>
          <p:nvPr>
            <p:ph type="body" orient="vert" idx="1"/>
          </p:nvPr>
        </p:nvSpPr>
        <p:spPr>
          <a:xfrm>
            <a:off x="457200" y="1091198"/>
            <a:ext cx="6019800" cy="5034965"/>
          </a:xfrm>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822960" y="6173787"/>
            <a:ext cx="2133600" cy="365125"/>
          </a:xfrm>
          <a:prstGeom prst="rect">
            <a:avLst/>
          </a:prstGeom>
        </p:spPr>
        <p:txBody>
          <a:bodyPr/>
          <a:lstStyle/>
          <a:p>
            <a:fld id="{D0F89FF5-1E04-4A46-A411-800A2DA460D1}" type="datetime1">
              <a:rPr lang="en-GB" smtClean="0"/>
              <a:pPr/>
              <a:t>23/05/2016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AA4A47F-2763-AA43-8C93-D28573DAA39F}" type="slidenum">
              <a:rPr lang="en-US" smtClean="0"/>
              <a:pPr/>
              <a:t>‹#›</a:t>
            </a:fld>
            <a:endParaRPr lang="en-US"/>
          </a:p>
        </p:txBody>
      </p:sp>
    </p:spTree>
    <p:extLst>
      <p:ext uri="{BB962C8B-B14F-4D97-AF65-F5344CB8AC3E}">
        <p14:creationId xmlns:p14="http://schemas.microsoft.com/office/powerpoint/2010/main" val="274799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End of Slideshow">
    <p:spTree>
      <p:nvGrpSpPr>
        <p:cNvPr id="1" name=""/>
        <p:cNvGrpSpPr/>
        <p:nvPr/>
      </p:nvGrpSpPr>
      <p:grpSpPr>
        <a:xfrm>
          <a:off x="0" y="0"/>
          <a:ext cx="0" cy="0"/>
          <a:chOff x="0" y="0"/>
          <a:chExt cx="0" cy="0"/>
        </a:xfrm>
      </p:grpSpPr>
      <p:sp>
        <p:nvSpPr>
          <p:cNvPr id="2" name="Title 1"/>
          <p:cNvSpPr>
            <a:spLocks noGrp="1"/>
          </p:cNvSpPr>
          <p:nvPr>
            <p:ph type="title"/>
          </p:nvPr>
        </p:nvSpPr>
        <p:spPr>
          <a:xfrm>
            <a:off x="457201" y="3984361"/>
            <a:ext cx="8229600" cy="1143000"/>
          </a:xfrm>
        </p:spPr>
        <p:txBody>
          <a:bodyPr/>
          <a:lstStyle/>
          <a:p>
            <a:r>
              <a:rPr lang="fi-FI"/>
              <a:t>Click to edit Master title style</a:t>
            </a:r>
            <a:endParaRPr lang="en-US"/>
          </a:p>
        </p:txBody>
      </p:sp>
      <p:sp>
        <p:nvSpPr>
          <p:cNvPr id="3" name="Date Placeholder 2"/>
          <p:cNvSpPr>
            <a:spLocks noGrp="1"/>
          </p:cNvSpPr>
          <p:nvPr>
            <p:ph type="dt" sz="half" idx="10"/>
          </p:nvPr>
        </p:nvSpPr>
        <p:spPr>
          <a:xfrm>
            <a:off x="822960" y="6173787"/>
            <a:ext cx="2133600" cy="365125"/>
          </a:xfrm>
          <a:prstGeom prst="rect">
            <a:avLst/>
          </a:prstGeom>
        </p:spPr>
        <p:txBody>
          <a:bodyPr/>
          <a:lstStyle/>
          <a:p>
            <a:fld id="{35E5736E-25E8-4FB5-BB3E-FD40728499B7}" type="datetime1">
              <a:rPr lang="en-GB" smtClean="0"/>
              <a:pPr/>
              <a:t>23/05/2016</a:t>
            </a:fld>
            <a:endParaRPr lang="en-US"/>
          </a:p>
        </p:txBody>
      </p:sp>
      <p:sp>
        <p:nvSpPr>
          <p:cNvPr id="4" name="Footer Placeholder 3"/>
          <p:cNvSpPr>
            <a:spLocks noGrp="1"/>
          </p:cNvSpPr>
          <p:nvPr>
            <p:ph type="ftr" sz="quarter" idx="11"/>
          </p:nvPr>
        </p:nvSpPr>
        <p:spPr/>
        <p:txBody>
          <a:bodyPr/>
          <a:lstStyle/>
          <a:p>
            <a:endParaRPr lang="en-US" dirty="0"/>
          </a:p>
        </p:txBody>
      </p:sp>
      <p:pic>
        <p:nvPicPr>
          <p:cNvPr id="6" name="Picture 5" descr="BF_logo_final.ps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459822"/>
            <a:ext cx="9144000" cy="2524539"/>
          </a:xfrm>
          <a:prstGeom prst="rect">
            <a:avLst/>
          </a:prstGeom>
        </p:spPr>
      </p:pic>
    </p:spTree>
    <p:extLst>
      <p:ext uri="{BB962C8B-B14F-4D97-AF65-F5344CB8AC3E}">
        <p14:creationId xmlns:p14="http://schemas.microsoft.com/office/powerpoint/2010/main" val="3027443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CECED44-49E1-47C0-A569-1227AE676D15}" type="datetimeFigureOut">
              <a:rPr lang="en-US" smtClean="0"/>
              <a:pPr/>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57200" y="6356350"/>
            <a:ext cx="2133600" cy="365125"/>
          </a:xfrm>
        </p:spPr>
        <p:txBody>
          <a:bodyPr/>
          <a:lstStyle>
            <a:lvl1pPr algn="l">
              <a:defRPr sz="1400"/>
            </a:lvl1pPr>
          </a:lstStyle>
          <a:p>
            <a:fld id="{5AAACDD8-2D9D-4FD1-AD38-854762D6D76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ECED44-49E1-47C0-A569-1227AE676D15}" type="datetimeFigureOut">
              <a:rPr lang="en-US" smtClean="0"/>
              <a:pPr/>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ACDD8-2D9D-4FD1-AD38-854762D6D76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ECED44-49E1-47C0-A569-1227AE676D15}" type="datetimeFigureOut">
              <a:rPr lang="en-US" smtClean="0"/>
              <a:pPr/>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ACDD8-2D9D-4FD1-AD38-854762D6D76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ECED44-49E1-47C0-A569-1227AE676D15}" type="datetimeFigureOut">
              <a:rPr lang="en-US" smtClean="0"/>
              <a:pPr/>
              <a:t>5/23/2016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ACDD8-2D9D-4FD1-AD38-854762D6D76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ECED44-49E1-47C0-A569-1227AE676D15}" type="datetimeFigureOut">
              <a:rPr lang="en-US" smtClean="0"/>
              <a:pPr/>
              <a:t>5/23/2016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AACDD8-2D9D-4FD1-AD38-854762D6D76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ECED44-49E1-47C0-A569-1227AE676D15}" type="datetimeFigureOut">
              <a:rPr lang="en-US" smtClean="0"/>
              <a:pPr/>
              <a:t>5/23/2016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AACDD8-2D9D-4FD1-AD38-854762D6D76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ECED44-49E1-47C0-A569-1227AE676D15}" type="datetimeFigureOut">
              <a:rPr lang="en-US" smtClean="0"/>
              <a:pPr/>
              <a:t>5/23/2016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AACDD8-2D9D-4FD1-AD38-854762D6D7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3" name="Content Placeholder 2"/>
          <p:cNvSpPr>
            <a:spLocks noGrp="1"/>
          </p:cNvSpPr>
          <p:nvPr>
            <p:ph idx="1"/>
          </p:nvPr>
        </p:nvSpPr>
        <p:spPr/>
        <p:txBody>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5" name="Footer Placeholder 4"/>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457200" y="6356350"/>
            <a:ext cx="2133600" cy="365125"/>
          </a:xfrm>
          <a:prstGeom prst="rect">
            <a:avLst/>
          </a:prstGeom>
        </p:spPr>
        <p:txBody>
          <a:bodyPr/>
          <a:lstStyle>
            <a:lvl1pPr>
              <a:defRPr sz="1600">
                <a:solidFill>
                  <a:schemeClr val="tx1">
                    <a:lumMod val="50000"/>
                    <a:lumOff val="50000"/>
                  </a:schemeClr>
                </a:solidFill>
                <a:latin typeface="Calibri (Body)"/>
              </a:defRPr>
            </a:lvl1pPr>
          </a:lstStyle>
          <a:p>
            <a:fld id="{9AA4A47F-2763-AA43-8C93-D28573DAA39F}" type="slidenum">
              <a:rPr lang="en-US" smtClean="0"/>
              <a:pPr/>
              <a:t>‹#›</a:t>
            </a:fld>
            <a:endParaRPr lang="en-US"/>
          </a:p>
        </p:txBody>
      </p:sp>
    </p:spTree>
    <p:extLst>
      <p:ext uri="{BB962C8B-B14F-4D97-AF65-F5344CB8AC3E}">
        <p14:creationId xmlns:p14="http://schemas.microsoft.com/office/powerpoint/2010/main" val="6054162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ECED44-49E1-47C0-A569-1227AE676D15}" type="datetimeFigureOut">
              <a:rPr lang="en-US" smtClean="0"/>
              <a:pPr/>
              <a:t>5/23/2016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ACDD8-2D9D-4FD1-AD38-854762D6D76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ECED44-49E1-47C0-A569-1227AE676D15}" type="datetimeFigureOut">
              <a:rPr lang="en-US" smtClean="0"/>
              <a:pPr/>
              <a:t>5/23/2016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ACDD8-2D9D-4FD1-AD38-854762D6D76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ECED44-49E1-47C0-A569-1227AE676D15}" type="datetimeFigureOut">
              <a:rPr lang="en-US" smtClean="0"/>
              <a:pPr/>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ACDD8-2D9D-4FD1-AD38-854762D6D76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ECED44-49E1-47C0-A569-1227AE676D15}" type="datetimeFigureOut">
              <a:rPr lang="en-US" smtClean="0"/>
              <a:pPr/>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ACDD8-2D9D-4FD1-AD38-854762D6D7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409DC4"/>
                </a:solidFill>
              </a:defRPr>
            </a:lvl1pPr>
          </a:lstStyle>
          <a:p>
            <a:r>
              <a:rPr lang="en-GB" noProof="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67BCBE"/>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noProof="0"/>
              <a:t>Click to edit Master text styles</a:t>
            </a:r>
          </a:p>
        </p:txBody>
      </p:sp>
      <p:sp>
        <p:nvSpPr>
          <p:cNvPr id="4" name="Date Placeholder 3"/>
          <p:cNvSpPr>
            <a:spLocks noGrp="1"/>
          </p:cNvSpPr>
          <p:nvPr>
            <p:ph type="dt" sz="half" idx="10"/>
          </p:nvPr>
        </p:nvSpPr>
        <p:spPr>
          <a:xfrm>
            <a:off x="822960" y="6173787"/>
            <a:ext cx="2133600" cy="365125"/>
          </a:xfrm>
          <a:prstGeom prst="rect">
            <a:avLst/>
          </a:prstGeom>
        </p:spPr>
        <p:txBody>
          <a:bodyPr/>
          <a:lstStyle/>
          <a:p>
            <a:fld id="{989C8F75-A630-44EC-B458-D777A42AF9E6}" type="datetime1">
              <a:rPr lang="en-GB" noProof="0" smtClean="0"/>
              <a:pPr/>
              <a:t>23/05/2016</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AA4A47F-2763-AA43-8C93-D28573DAA39F}" type="slidenum">
              <a:rPr lang="en-GB" noProof="0" smtClean="0"/>
              <a:pPr/>
              <a:t>‹#›</a:t>
            </a:fld>
            <a:endParaRPr lang="en-GB" noProof="0"/>
          </a:p>
        </p:txBody>
      </p:sp>
    </p:spTree>
    <p:extLst>
      <p:ext uri="{BB962C8B-B14F-4D97-AF65-F5344CB8AC3E}">
        <p14:creationId xmlns:p14="http://schemas.microsoft.com/office/powerpoint/2010/main" val="3967031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7" name="Slide Number Placeholder 6"/>
          <p:cNvSpPr>
            <a:spLocks noGrp="1"/>
          </p:cNvSpPr>
          <p:nvPr>
            <p:ph type="sldNum" sz="quarter" idx="12"/>
          </p:nvPr>
        </p:nvSpPr>
        <p:spPr>
          <a:xfrm>
            <a:off x="457200" y="6356350"/>
            <a:ext cx="2133600" cy="365125"/>
          </a:xfrm>
          <a:prstGeom prst="rect">
            <a:avLst/>
          </a:prstGeom>
        </p:spPr>
        <p:txBody>
          <a:bodyPr/>
          <a:lstStyle>
            <a:lvl1pPr>
              <a:defRPr sz="1600">
                <a:solidFill>
                  <a:schemeClr val="tx1">
                    <a:lumMod val="50000"/>
                    <a:lumOff val="50000"/>
                  </a:schemeClr>
                </a:solidFill>
                <a:latin typeface="Calibri (Body)"/>
              </a:defRPr>
            </a:lvl1pPr>
          </a:lstStyle>
          <a:p>
            <a:fld id="{9AA4A47F-2763-AA43-8C93-D28573DAA39F}" type="slidenum">
              <a:rPr lang="en-US" smtClean="0"/>
              <a:pPr/>
              <a:t>‹#›</a:t>
            </a:fld>
            <a:endParaRPr lang="en-US"/>
          </a:p>
        </p:txBody>
      </p:sp>
    </p:spTree>
    <p:extLst>
      <p:ext uri="{BB962C8B-B14F-4D97-AF65-F5344CB8AC3E}">
        <p14:creationId xmlns:p14="http://schemas.microsoft.com/office/powerpoint/2010/main" val="2833703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1" y="1198056"/>
            <a:ext cx="8229600" cy="1143000"/>
          </a:xfrm>
        </p:spPr>
        <p:txBody>
          <a:bodyPr/>
          <a:lstStyle>
            <a:lvl1pPr>
              <a:defRPr/>
            </a:lvl1pPr>
          </a:lstStyle>
          <a:p>
            <a:r>
              <a:rPr lang="fi-FI"/>
              <a:t>Click to edit Master title style</a:t>
            </a:r>
            <a:endParaRPr lang="en-US"/>
          </a:p>
        </p:txBody>
      </p:sp>
      <p:sp>
        <p:nvSpPr>
          <p:cNvPr id="3" name="Text Placeholder 2"/>
          <p:cNvSpPr>
            <a:spLocks noGrp="1"/>
          </p:cNvSpPr>
          <p:nvPr>
            <p:ph type="body" idx="1"/>
          </p:nvPr>
        </p:nvSpPr>
        <p:spPr>
          <a:xfrm>
            <a:off x="457200" y="2358943"/>
            <a:ext cx="4040188" cy="47358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p:txBody>
      </p:sp>
      <p:sp>
        <p:nvSpPr>
          <p:cNvPr id="4" name="Content Placeholder 3"/>
          <p:cNvSpPr>
            <a:spLocks noGrp="1"/>
          </p:cNvSpPr>
          <p:nvPr>
            <p:ph sz="half" idx="2"/>
          </p:nvPr>
        </p:nvSpPr>
        <p:spPr>
          <a:xfrm>
            <a:off x="457200" y="3041042"/>
            <a:ext cx="4040188" cy="31662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en-US" dirty="0"/>
          </a:p>
        </p:txBody>
      </p:sp>
      <p:sp>
        <p:nvSpPr>
          <p:cNvPr id="5" name="Text Placeholder 4"/>
          <p:cNvSpPr>
            <a:spLocks noGrp="1"/>
          </p:cNvSpPr>
          <p:nvPr>
            <p:ph type="body" sz="quarter" idx="3"/>
          </p:nvPr>
        </p:nvSpPr>
        <p:spPr>
          <a:xfrm>
            <a:off x="4645026" y="2358943"/>
            <a:ext cx="4041775" cy="5060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p:txBody>
      </p:sp>
      <p:sp>
        <p:nvSpPr>
          <p:cNvPr id="6" name="Content Placeholder 5"/>
          <p:cNvSpPr>
            <a:spLocks noGrp="1"/>
          </p:cNvSpPr>
          <p:nvPr>
            <p:ph sz="quarter" idx="4"/>
          </p:nvPr>
        </p:nvSpPr>
        <p:spPr>
          <a:xfrm>
            <a:off x="4645026" y="3041042"/>
            <a:ext cx="4041775" cy="31662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457200" y="6356349"/>
            <a:ext cx="2133600" cy="365125"/>
          </a:xfrm>
          <a:prstGeom prst="rect">
            <a:avLst/>
          </a:prstGeom>
        </p:spPr>
        <p:txBody>
          <a:bodyPr/>
          <a:lstStyle>
            <a:lvl1pPr>
              <a:defRPr sz="1600">
                <a:solidFill>
                  <a:schemeClr val="tx1">
                    <a:lumMod val="50000"/>
                    <a:lumOff val="50000"/>
                  </a:schemeClr>
                </a:solidFill>
              </a:defRPr>
            </a:lvl1pPr>
          </a:lstStyle>
          <a:p>
            <a:fld id="{9AA4A47F-2763-AA43-8C93-D28573DAA39F}" type="slidenum">
              <a:rPr lang="en-US" smtClean="0"/>
              <a:pPr/>
              <a:t>‹#›</a:t>
            </a:fld>
            <a:endParaRPr lang="en-US"/>
          </a:p>
        </p:txBody>
      </p:sp>
    </p:spTree>
    <p:extLst>
      <p:ext uri="{BB962C8B-B14F-4D97-AF65-F5344CB8AC3E}">
        <p14:creationId xmlns:p14="http://schemas.microsoft.com/office/powerpoint/2010/main" val="3700122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57201" y="6356350"/>
            <a:ext cx="2133600" cy="365125"/>
          </a:xfrm>
          <a:prstGeom prst="rect">
            <a:avLst/>
          </a:prstGeom>
        </p:spPr>
        <p:txBody>
          <a:bodyPr/>
          <a:lstStyle/>
          <a:p>
            <a:fld id="{9AA4A47F-2763-AA43-8C93-D28573DAA39F}" type="slidenum">
              <a:rPr lang="en-US" smtClean="0"/>
              <a:pPr/>
              <a:t>‹#›</a:t>
            </a:fld>
            <a:endParaRPr lang="en-US"/>
          </a:p>
        </p:txBody>
      </p:sp>
    </p:spTree>
    <p:extLst>
      <p:ext uri="{BB962C8B-B14F-4D97-AF65-F5344CB8AC3E}">
        <p14:creationId xmlns:p14="http://schemas.microsoft.com/office/powerpoint/2010/main" val="2254101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22960" y="6173787"/>
            <a:ext cx="2133600" cy="365125"/>
          </a:xfrm>
          <a:prstGeom prst="rect">
            <a:avLst/>
          </a:prstGeom>
        </p:spPr>
        <p:txBody>
          <a:bodyPr/>
          <a:lstStyle/>
          <a:p>
            <a:fld id="{DCF420E4-3E80-4D0F-B361-8FFD2C9253DE}" type="datetime1">
              <a:rPr lang="en-GB" smtClean="0"/>
              <a:pPr/>
              <a:t>23/05/2016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AA4A47F-2763-AA43-8C93-D28573DAA39F}" type="slidenum">
              <a:rPr lang="en-US" smtClean="0"/>
              <a:pPr/>
              <a:t>‹#›</a:t>
            </a:fld>
            <a:endParaRPr lang="en-US"/>
          </a:p>
        </p:txBody>
      </p:sp>
    </p:spTree>
    <p:extLst>
      <p:ext uri="{BB962C8B-B14F-4D97-AF65-F5344CB8AC3E}">
        <p14:creationId xmlns:p14="http://schemas.microsoft.com/office/powerpoint/2010/main" val="3199028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35100"/>
            <a:ext cx="3008313" cy="1162050"/>
          </a:xfrm>
        </p:spPr>
        <p:txBody>
          <a:bodyPr anchor="b"/>
          <a:lstStyle>
            <a:lvl1pPr algn="l">
              <a:defRPr sz="2000" b="1">
                <a:solidFill>
                  <a:srgbClr val="409DC4"/>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3" name="Content Placeholder 2"/>
          <p:cNvSpPr>
            <a:spLocks noGrp="1"/>
          </p:cNvSpPr>
          <p:nvPr>
            <p:ph idx="1"/>
          </p:nvPr>
        </p:nvSpPr>
        <p:spPr>
          <a:xfrm>
            <a:off x="3575050" y="1435100"/>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Text Placeholder 3"/>
          <p:cNvSpPr>
            <a:spLocks noGrp="1"/>
          </p:cNvSpPr>
          <p:nvPr>
            <p:ph type="body" sz="half" idx="2"/>
          </p:nvPr>
        </p:nvSpPr>
        <p:spPr>
          <a:xfrm>
            <a:off x="457200" y="2619060"/>
            <a:ext cx="3008313" cy="3507104"/>
          </a:xfrm>
        </p:spPr>
        <p:txBody>
          <a:bodyPr/>
          <a:lstStyle>
            <a:lvl1pPr marL="0" indent="0">
              <a:buNone/>
              <a:defRPr sz="1400">
                <a:solidFill>
                  <a:srgbClr val="67BCBE"/>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p:txBody>
      </p:sp>
      <p:sp>
        <p:nvSpPr>
          <p:cNvPr id="5" name="Date Placeholder 4"/>
          <p:cNvSpPr>
            <a:spLocks noGrp="1"/>
          </p:cNvSpPr>
          <p:nvPr>
            <p:ph type="dt" sz="half" idx="10"/>
          </p:nvPr>
        </p:nvSpPr>
        <p:spPr>
          <a:xfrm>
            <a:off x="822960" y="6173787"/>
            <a:ext cx="2133600" cy="365125"/>
          </a:xfrm>
          <a:prstGeom prst="rect">
            <a:avLst/>
          </a:prstGeom>
        </p:spPr>
        <p:txBody>
          <a:bodyPr/>
          <a:lstStyle/>
          <a:p>
            <a:fld id="{DFD4138B-B52E-49CB-BE61-A0A638197F33}" type="datetime1">
              <a:rPr lang="en-GB" smtClean="0"/>
              <a:pPr/>
              <a:t>23/05/2016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AA4A47F-2763-AA43-8C93-D28573DAA39F}" type="slidenum">
              <a:rPr lang="en-US" smtClean="0"/>
              <a:pPr/>
              <a:t>‹#›</a:t>
            </a:fld>
            <a:endParaRPr lang="en-US"/>
          </a:p>
        </p:txBody>
      </p:sp>
    </p:spTree>
    <p:extLst>
      <p:ext uri="{BB962C8B-B14F-4D97-AF65-F5344CB8AC3E}">
        <p14:creationId xmlns:p14="http://schemas.microsoft.com/office/powerpoint/2010/main" val="3104319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241320"/>
            <a:ext cx="5486400" cy="394338"/>
          </a:xfrm>
        </p:spPr>
        <p:txBody>
          <a:bodyPr anchor="b"/>
          <a:lstStyle>
            <a:lvl1pPr algn="l">
              <a:defRPr sz="2000" b="1"/>
            </a:lvl1pPr>
          </a:lstStyle>
          <a:p>
            <a:r>
              <a:rPr lang="fi-FI"/>
              <a:t>Click to edit Master title style</a:t>
            </a:r>
            <a:endParaRPr lang="en-US"/>
          </a:p>
        </p:txBody>
      </p:sp>
      <p:sp>
        <p:nvSpPr>
          <p:cNvPr id="3" name="Picture Placeholder 2"/>
          <p:cNvSpPr>
            <a:spLocks noGrp="1"/>
          </p:cNvSpPr>
          <p:nvPr>
            <p:ph type="pic" idx="1"/>
          </p:nvPr>
        </p:nvSpPr>
        <p:spPr>
          <a:xfrm>
            <a:off x="1792288" y="10599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688536"/>
            <a:ext cx="5486400" cy="57310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a:xfrm>
            <a:off x="822960" y="6173787"/>
            <a:ext cx="2133600" cy="365125"/>
          </a:xfrm>
          <a:prstGeom prst="rect">
            <a:avLst/>
          </a:prstGeom>
        </p:spPr>
        <p:txBody>
          <a:bodyPr/>
          <a:lstStyle/>
          <a:p>
            <a:fld id="{959683F5-9CBA-4C65-B620-A7160B346561}" type="datetime1">
              <a:rPr lang="en-GB" smtClean="0"/>
              <a:pPr/>
              <a:t>23/05/2016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AA4A47F-2763-AA43-8C93-D28573DAA39F}" type="slidenum">
              <a:rPr lang="en-US" smtClean="0"/>
              <a:pPr/>
              <a:t>‹#›</a:t>
            </a:fld>
            <a:endParaRPr lang="en-US"/>
          </a:p>
        </p:txBody>
      </p:sp>
    </p:spTree>
    <p:extLst>
      <p:ext uri="{BB962C8B-B14F-4D97-AF65-F5344CB8AC3E}">
        <p14:creationId xmlns:p14="http://schemas.microsoft.com/office/powerpoint/2010/main" val="954661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tif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1163447"/>
            <a:ext cx="8229600" cy="507411"/>
          </a:xfrm>
          <a:prstGeom prst="rect">
            <a:avLst/>
          </a:prstGeom>
        </p:spPr>
        <p:txBody>
          <a:bodyPr vert="horz" lIns="91440" tIns="45720" rIns="91440" bIns="45720" rtlCol="0" anchor="ctr">
            <a:noAutofit/>
          </a:bodyPr>
          <a:lstStyle/>
          <a:p>
            <a:r>
              <a:rPr lang="en-GB" noProof="0" dirty="0"/>
              <a:t>Click to edit Master title style</a:t>
            </a:r>
          </a:p>
        </p:txBody>
      </p:sp>
      <p:sp>
        <p:nvSpPr>
          <p:cNvPr id="3" name="Text Placeholder 2"/>
          <p:cNvSpPr>
            <a:spLocks noGrp="1"/>
          </p:cNvSpPr>
          <p:nvPr>
            <p:ph type="body" idx="1"/>
          </p:nvPr>
        </p:nvSpPr>
        <p:spPr>
          <a:xfrm>
            <a:off x="457200" y="1787236"/>
            <a:ext cx="8229600" cy="4338928"/>
          </a:xfrm>
          <a:prstGeom prst="rect">
            <a:avLst/>
          </a:prstGeom>
        </p:spPr>
        <p:txBody>
          <a:bodyPr vert="horz" lIns="91440" tIns="45720" rIns="91440" bIns="45720" rtlCol="0">
            <a:normAutofit/>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3124200" y="6356350"/>
            <a:ext cx="256770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noProof="0"/>
          </a:p>
        </p:txBody>
      </p:sp>
      <p:pic>
        <p:nvPicPr>
          <p:cNvPr id="9" name="Picture 8" descr="EUFlag.tif"/>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57201" y="141289"/>
            <a:ext cx="1302326" cy="884349"/>
          </a:xfrm>
          <a:prstGeom prst="rect">
            <a:avLst/>
          </a:prstGeom>
        </p:spPr>
      </p:pic>
      <p:sp>
        <p:nvSpPr>
          <p:cNvPr id="11" name="Rectangle 10"/>
          <p:cNvSpPr/>
          <p:nvPr userDrawn="1"/>
        </p:nvSpPr>
        <p:spPr>
          <a:xfrm>
            <a:off x="1866900" y="198795"/>
            <a:ext cx="5547960" cy="646331"/>
          </a:xfrm>
          <a:prstGeom prst="rect">
            <a:avLst/>
          </a:prstGeom>
        </p:spPr>
        <p:txBody>
          <a:bodyPr wrap="square">
            <a:spAutoFit/>
          </a:bodyPr>
          <a:lstStyle/>
          <a:p>
            <a:r>
              <a:rPr lang="en-GB" sz="1200" kern="1200" dirty="0">
                <a:solidFill>
                  <a:schemeClr val="tx1"/>
                </a:solidFill>
                <a:effectLst/>
                <a:latin typeface="+mn-lt"/>
                <a:ea typeface="+mn-ea"/>
                <a:cs typeface="+mn-cs"/>
              </a:rPr>
              <a:t>This project has received funding from the European Union’s Seventh Framework              Programme for coordination, support and capacity building under grant agreement no 319923.</a:t>
            </a:r>
            <a:endParaRPr lang="lv-LV" sz="1200" kern="1200" dirty="0">
              <a:solidFill>
                <a:schemeClr val="tx1"/>
              </a:solidFill>
              <a:effectLst/>
              <a:latin typeface="+mn-lt"/>
              <a:ea typeface="+mn-ea"/>
              <a:cs typeface="+mn-cs"/>
            </a:endParaRPr>
          </a:p>
        </p:txBody>
      </p:sp>
      <p:pic>
        <p:nvPicPr>
          <p:cNvPr id="12" name="Picture 11" descr="BF_logo_final.jp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329823" y="5732030"/>
            <a:ext cx="1472428" cy="989445"/>
          </a:xfrm>
          <a:prstGeom prst="rect">
            <a:avLst/>
          </a:prstGeom>
        </p:spPr>
      </p:pic>
      <p:sp>
        <p:nvSpPr>
          <p:cNvPr id="13" name="TextBox 12"/>
          <p:cNvSpPr txBox="1"/>
          <p:nvPr userDrawn="1"/>
        </p:nvSpPr>
        <p:spPr>
          <a:xfrm>
            <a:off x="5968999" y="6282873"/>
            <a:ext cx="1789546" cy="369332"/>
          </a:xfrm>
          <a:prstGeom prst="rect">
            <a:avLst/>
          </a:prstGeom>
          <a:noFill/>
        </p:spPr>
        <p:txBody>
          <a:bodyPr wrap="square" rtlCol="0">
            <a:spAutoFit/>
          </a:bodyPr>
          <a:lstStyle/>
          <a:p>
            <a:r>
              <a:rPr lang="en-GB" noProof="0" dirty="0">
                <a:solidFill>
                  <a:schemeClr val="bg1">
                    <a:lumMod val="50000"/>
                  </a:schemeClr>
                </a:solidFill>
                <a:latin typeface="Perpetua Titling MT"/>
                <a:cs typeface="Perpetua Titling MT"/>
              </a:rPr>
              <a:t>Baltic Flows</a:t>
            </a:r>
          </a:p>
        </p:txBody>
      </p:sp>
      <p:sp>
        <p:nvSpPr>
          <p:cNvPr id="15" name="Slide Number Placeholder 5"/>
          <p:cNvSpPr>
            <a:spLocks noGrp="1"/>
          </p:cNvSpPr>
          <p:nvPr>
            <p:ph type="sldNum" sz="quarter" idx="4"/>
          </p:nvPr>
        </p:nvSpPr>
        <p:spPr>
          <a:xfrm>
            <a:off x="457201" y="6356350"/>
            <a:ext cx="2133600" cy="365125"/>
          </a:xfrm>
          <a:prstGeom prst="rect">
            <a:avLst/>
          </a:prstGeom>
        </p:spPr>
        <p:txBody>
          <a:bodyPr/>
          <a:lstStyle>
            <a:lvl1pPr>
              <a:defRPr sz="16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469947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457200" rtl="0" eaLnBrk="1" latinLnBrk="0" hangingPunct="1">
        <a:spcBef>
          <a:spcPct val="0"/>
        </a:spcBef>
        <a:buNone/>
        <a:defRPr sz="3600" kern="1200">
          <a:solidFill>
            <a:schemeClr val="tx1"/>
          </a:solidFill>
          <a:latin typeface="Calibri"/>
          <a:ea typeface="+mj-ea"/>
          <a:cs typeface="Calibri"/>
        </a:defRPr>
      </a:lvl1pPr>
    </p:titleStyle>
    <p:bodyStyle>
      <a:lvl1pPr marL="342900" indent="-342900" algn="l" defTabSz="457200" rtl="0" eaLnBrk="1" latinLnBrk="0" hangingPunct="1">
        <a:spcBef>
          <a:spcPct val="20000"/>
        </a:spcBef>
        <a:buClr>
          <a:srgbClr val="67BCBE"/>
        </a:buClr>
        <a:buFont typeface="Arial"/>
        <a:buChar char="•"/>
        <a:defRPr sz="1600" kern="1200">
          <a:solidFill>
            <a:schemeClr val="tx1"/>
          </a:solidFill>
          <a:latin typeface="Calibri"/>
          <a:ea typeface="+mn-ea"/>
          <a:cs typeface="Calibri"/>
        </a:defRPr>
      </a:lvl1pPr>
      <a:lvl2pPr marL="742950" indent="-285750" algn="l" defTabSz="457200" rtl="0" eaLnBrk="1" latinLnBrk="0" hangingPunct="1">
        <a:spcBef>
          <a:spcPct val="20000"/>
        </a:spcBef>
        <a:buClr>
          <a:srgbClr val="67BCBE"/>
        </a:buClr>
        <a:buFont typeface="Arial"/>
        <a:buChar char="–"/>
        <a:defRPr sz="1400" kern="1200">
          <a:solidFill>
            <a:schemeClr val="tx1"/>
          </a:solidFill>
          <a:latin typeface="Calibri"/>
          <a:ea typeface="+mn-ea"/>
          <a:cs typeface="Calibri"/>
        </a:defRPr>
      </a:lvl2pPr>
      <a:lvl3pPr marL="1143000" indent="-228600" algn="l" defTabSz="457200" rtl="0" eaLnBrk="1" latinLnBrk="0" hangingPunct="1">
        <a:spcBef>
          <a:spcPct val="20000"/>
        </a:spcBef>
        <a:buClr>
          <a:srgbClr val="67BCBE"/>
        </a:buClr>
        <a:buFont typeface="Arial"/>
        <a:buChar char="•"/>
        <a:defRPr sz="1200" kern="1200">
          <a:solidFill>
            <a:schemeClr val="tx1"/>
          </a:solidFill>
          <a:latin typeface="Calibri"/>
          <a:ea typeface="+mn-ea"/>
          <a:cs typeface="Calibri"/>
        </a:defRPr>
      </a:lvl3pPr>
      <a:lvl4pPr marL="1600200" indent="-228600" algn="l" defTabSz="457200" rtl="0" eaLnBrk="1" latinLnBrk="0" hangingPunct="1">
        <a:spcBef>
          <a:spcPct val="20000"/>
        </a:spcBef>
        <a:buClr>
          <a:srgbClr val="67BCBE"/>
        </a:buClr>
        <a:buFont typeface="Arial"/>
        <a:buChar char="–"/>
        <a:defRPr sz="1100" kern="1200">
          <a:solidFill>
            <a:schemeClr val="tx1"/>
          </a:solidFill>
          <a:latin typeface="Calibri"/>
          <a:ea typeface="+mn-ea"/>
          <a:cs typeface="Calibri"/>
        </a:defRPr>
      </a:lvl4pPr>
      <a:lvl5pPr marL="2057400" indent="-228600" algn="l" defTabSz="457200" rtl="0" eaLnBrk="1" latinLnBrk="0" hangingPunct="1">
        <a:spcBef>
          <a:spcPct val="20000"/>
        </a:spcBef>
        <a:buClr>
          <a:srgbClr val="67BCBE"/>
        </a:buClr>
        <a:buFont typeface="Arial"/>
        <a:buChar char="»"/>
        <a:defRPr sz="1100" kern="1200">
          <a:solidFill>
            <a:schemeClr val="tx1"/>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ECED44-49E1-47C0-A569-1227AE676D15}" type="datetimeFigureOut">
              <a:rPr lang="en-US" smtClean="0"/>
              <a:pPr/>
              <a:t>5/23/2016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AACDD8-2D9D-4FD1-AD38-854762D6D76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balticflows.eu/sites/default/files/D3.3_Analysis%20of%20Potential%20Regions%20for%20Mentoring%20%20in%20Urban%20Stormwater%20Management_FINAL.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balticflows.eu/sites/default/files/D3.5_Final%20Directory%20RTD%20Offer%20and%20Demand%20in%20USWM_06052016_0.xlsx" TargetMode="External"/><Relationship Id="rId4" Type="http://schemas.openxmlformats.org/officeDocument/2006/relationships/hyperlink" Target="http://www.balticflows.eu/sites/default/files/D3.4_Miniaturised_Water_Monitoring.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alticflows.eu/sites/default/files/D5%203_final%20(1).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balticflows.eu/sites/default/files/D5.4final.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5"/>
          <p:cNvSpPr>
            <a:spLocks noGrp="1"/>
          </p:cNvSpPr>
          <p:nvPr>
            <p:ph type="ctrTitle"/>
          </p:nvPr>
        </p:nvSpPr>
        <p:spPr>
          <a:xfrm>
            <a:off x="685800" y="1652588"/>
            <a:ext cx="7772400" cy="1470025"/>
          </a:xfrm>
        </p:spPr>
        <p:txBody>
          <a:bodyPr/>
          <a:lstStyle/>
          <a:p>
            <a:r>
              <a:rPr lang="lv-LV" b="1" dirty="0" err="1"/>
              <a:t>Baltic</a:t>
            </a:r>
            <a:r>
              <a:rPr lang="lv-LV" b="1" dirty="0"/>
              <a:t> </a:t>
            </a:r>
            <a:r>
              <a:rPr lang="lv-LV" b="1" dirty="0" err="1"/>
              <a:t>Flows</a:t>
            </a:r>
            <a:r>
              <a:rPr lang="lv-LV" b="1" dirty="0"/>
              <a:t> projekta rezultāti</a:t>
            </a:r>
            <a:endParaRPr lang="en-GB" dirty="0">
              <a:latin typeface="Arial" charset="0"/>
            </a:endParaRPr>
          </a:p>
        </p:txBody>
      </p:sp>
      <p:sp>
        <p:nvSpPr>
          <p:cNvPr id="14338" name="Subtitle 6"/>
          <p:cNvSpPr>
            <a:spLocks noGrp="1"/>
          </p:cNvSpPr>
          <p:nvPr>
            <p:ph type="subTitle" idx="1"/>
          </p:nvPr>
        </p:nvSpPr>
        <p:spPr>
          <a:xfrm>
            <a:off x="1371600" y="3122613"/>
            <a:ext cx="6400800" cy="2092325"/>
          </a:xfrm>
        </p:spPr>
        <p:txBody>
          <a:bodyPr>
            <a:normAutofit fontScale="92500" lnSpcReduction="20000"/>
          </a:bodyPr>
          <a:lstStyle/>
          <a:p>
            <a:pPr algn="r">
              <a:lnSpc>
                <a:spcPct val="80000"/>
              </a:lnSpc>
            </a:pPr>
            <a:r>
              <a:rPr lang="en-GB" sz="2800" dirty="0" err="1">
                <a:latin typeface="Perpetua" pitchFamily="18" charset="0"/>
              </a:rPr>
              <a:t>A.Zučika</a:t>
            </a:r>
            <a:endParaRPr lang="en-GB" sz="2800" dirty="0">
              <a:latin typeface="Perpetua" pitchFamily="18" charset="0"/>
            </a:endParaRPr>
          </a:p>
          <a:p>
            <a:pPr algn="r">
              <a:lnSpc>
                <a:spcPct val="80000"/>
              </a:lnSpc>
            </a:pPr>
            <a:r>
              <a:rPr lang="lv-LV" sz="2800" dirty="0">
                <a:latin typeface="Perpetua" pitchFamily="18" charset="0"/>
              </a:rPr>
              <a:t>Latvijas Vides Investīciju Fonds</a:t>
            </a:r>
            <a:endParaRPr lang="en-GB" sz="2800" dirty="0">
              <a:latin typeface="Perpetua" pitchFamily="18" charset="0"/>
            </a:endParaRPr>
          </a:p>
          <a:p>
            <a:pPr algn="r">
              <a:lnSpc>
                <a:spcPct val="80000"/>
              </a:lnSpc>
            </a:pPr>
            <a:r>
              <a:rPr lang="lv-LV" sz="2800" dirty="0" err="1">
                <a:latin typeface="Perpetua" pitchFamily="18" charset="0"/>
              </a:rPr>
              <a:t>Z.Zeidaka</a:t>
            </a:r>
            <a:endParaRPr lang="en-GB" sz="2800" dirty="0">
              <a:latin typeface="Perpetua" pitchFamily="18" charset="0"/>
            </a:endParaRPr>
          </a:p>
          <a:p>
            <a:pPr algn="r">
              <a:lnSpc>
                <a:spcPct val="80000"/>
              </a:lnSpc>
            </a:pPr>
            <a:r>
              <a:rPr lang="lv-LV" sz="2800" dirty="0">
                <a:latin typeface="Perpetua" pitchFamily="18" charset="0"/>
              </a:rPr>
              <a:t>Rīgas plānošanas reģions</a:t>
            </a:r>
          </a:p>
          <a:p>
            <a:pPr algn="r">
              <a:lnSpc>
                <a:spcPct val="80000"/>
              </a:lnSpc>
            </a:pPr>
            <a:r>
              <a:rPr lang="lv-LV" sz="2800" dirty="0">
                <a:latin typeface="Perpetua" pitchFamily="18" charset="0"/>
              </a:rPr>
              <a:t>A. Kalnačs</a:t>
            </a:r>
          </a:p>
          <a:p>
            <a:pPr algn="r">
              <a:lnSpc>
                <a:spcPct val="80000"/>
              </a:lnSpc>
            </a:pPr>
            <a:r>
              <a:rPr lang="lv-LV" sz="2800" dirty="0">
                <a:latin typeface="Perpetua" pitchFamily="18" charset="0"/>
              </a:rPr>
              <a:t>Fizikālās enerģētikas institūts</a:t>
            </a:r>
            <a:endParaRPr lang="en-GB" sz="2800" dirty="0">
              <a:latin typeface="Perpetua" pitchFamily="18" charset="0"/>
            </a:endParaRPr>
          </a:p>
        </p:txBody>
      </p:sp>
    </p:spTree>
    <p:extLst>
      <p:ext uri="{BB962C8B-B14F-4D97-AF65-F5344CB8AC3E}">
        <p14:creationId xmlns:p14="http://schemas.microsoft.com/office/powerpoint/2010/main" val="3002603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idx="4294967295"/>
          </p:nvPr>
        </p:nvSpPr>
        <p:spPr>
          <a:xfrm>
            <a:off x="552451" y="1826727"/>
            <a:ext cx="8229600" cy="507411"/>
          </a:xfrm>
        </p:spPr>
        <p:txBody>
          <a:bodyPr/>
          <a:lstStyle/>
          <a:p>
            <a:r>
              <a:rPr lang="lv-LV" sz="3200" b="1" dirty="0">
                <a:latin typeface="Calibri" pitchFamily="34" charset="0"/>
              </a:rPr>
              <a:t>Pilsētvides lietusūdeņu apsaimniekošana</a:t>
            </a:r>
          </a:p>
        </p:txBody>
      </p:sp>
      <p:sp>
        <p:nvSpPr>
          <p:cNvPr id="31747" name="Rectangle 3"/>
          <p:cNvSpPr>
            <a:spLocks noGrp="1"/>
          </p:cNvSpPr>
          <p:nvPr>
            <p:ph type="body" idx="4294967295"/>
          </p:nvPr>
        </p:nvSpPr>
        <p:spPr>
          <a:xfrm>
            <a:off x="457201" y="2282535"/>
            <a:ext cx="8229600" cy="3365789"/>
          </a:xfrm>
        </p:spPr>
        <p:txBody>
          <a:bodyPr>
            <a:normAutofit fontScale="62500" lnSpcReduction="20000"/>
          </a:bodyPr>
          <a:lstStyle/>
          <a:p>
            <a:pPr marL="0" indent="0">
              <a:buNone/>
            </a:pPr>
            <a:endParaRPr lang="lv-LV" sz="2800" dirty="0"/>
          </a:p>
          <a:p>
            <a:r>
              <a:rPr lang="lv-LV" sz="2800" dirty="0"/>
              <a:t>Analīze par reģionu potenciālu pilsētvides lietusūdeņu apsaimniekošanā.</a:t>
            </a:r>
          </a:p>
          <a:p>
            <a:pPr marL="0" indent="0">
              <a:buNone/>
            </a:pPr>
            <a:r>
              <a:rPr lang="lv-LV" sz="2800" dirty="0">
                <a:hlinkClick r:id="rId3"/>
              </a:rPr>
              <a:t>(</a:t>
            </a:r>
            <a:r>
              <a:rPr lang="en-US" sz="2800" dirty="0">
                <a:hlinkClick r:id="rId3"/>
              </a:rPr>
              <a:t>Analyses of potential regions for mentoring in urban </a:t>
            </a:r>
            <a:r>
              <a:rPr lang="en-US" sz="2800" dirty="0" err="1">
                <a:hlinkClick r:id="rId3"/>
              </a:rPr>
              <a:t>stormwater</a:t>
            </a:r>
            <a:r>
              <a:rPr lang="en-US" sz="2800" dirty="0">
                <a:hlinkClick r:id="rId3"/>
              </a:rPr>
              <a:t> management.</a:t>
            </a:r>
            <a:r>
              <a:rPr lang="lv-LV" sz="2800" dirty="0"/>
              <a:t>)</a:t>
            </a:r>
            <a:endParaRPr lang="en-US" sz="2800" dirty="0"/>
          </a:p>
          <a:p>
            <a:endParaRPr lang="lv-LV" sz="2800" dirty="0"/>
          </a:p>
          <a:p>
            <a:r>
              <a:rPr lang="lv-LV" sz="2800" dirty="0"/>
              <a:t>Pētījums par pilsētvides miniatūro lietus ūdens monitoringa tehnoloģiju pieprasījumu un izaicinājumiem.</a:t>
            </a:r>
          </a:p>
          <a:p>
            <a:pPr marL="0" indent="0">
              <a:buNone/>
            </a:pPr>
            <a:r>
              <a:rPr lang="lv-LV" sz="2800" dirty="0">
                <a:hlinkClick r:id="rId4"/>
              </a:rPr>
              <a:t>(</a:t>
            </a:r>
            <a:r>
              <a:rPr lang="en-US" sz="2800" dirty="0">
                <a:hlinkClick r:id="rId4"/>
              </a:rPr>
              <a:t>Demands and challenges for </a:t>
            </a:r>
            <a:r>
              <a:rPr lang="en-US" sz="2800" dirty="0" err="1">
                <a:hlinkClick r:id="rId4"/>
              </a:rPr>
              <a:t>miniaturised</a:t>
            </a:r>
            <a:r>
              <a:rPr lang="en-US" sz="2800" dirty="0">
                <a:hlinkClick r:id="rId4"/>
              </a:rPr>
              <a:t> water monitoring technology in urban catchments.</a:t>
            </a:r>
            <a:r>
              <a:rPr lang="lv-LV" sz="2800" dirty="0"/>
              <a:t>)</a:t>
            </a:r>
          </a:p>
          <a:p>
            <a:endParaRPr lang="lv-LV" sz="2800" dirty="0"/>
          </a:p>
          <a:p>
            <a:r>
              <a:rPr lang="lv-LV" sz="2800" dirty="0"/>
              <a:t>Katalogs par pētniecības un tehnoloģiju piedāvājumu/pieprasījumu pilsētvides lietusūdeņu apsaimniekošanā.</a:t>
            </a:r>
          </a:p>
          <a:p>
            <a:pPr marL="0" indent="0">
              <a:buNone/>
            </a:pPr>
            <a:r>
              <a:rPr lang="lv-LV" sz="2800" dirty="0">
                <a:hlinkClick r:id="rId5"/>
              </a:rPr>
              <a:t> (</a:t>
            </a:r>
            <a:r>
              <a:rPr lang="en-US" sz="2800" dirty="0">
                <a:hlinkClick r:id="rId5"/>
              </a:rPr>
              <a:t>Final directory of RTD offer/demand in urban </a:t>
            </a:r>
            <a:r>
              <a:rPr lang="en-US" sz="2800" dirty="0" err="1">
                <a:hlinkClick r:id="rId5"/>
              </a:rPr>
              <a:t>stromwater</a:t>
            </a:r>
            <a:r>
              <a:rPr lang="en-US" sz="2800" dirty="0">
                <a:hlinkClick r:id="rId5"/>
              </a:rPr>
              <a:t> management</a:t>
            </a:r>
            <a:r>
              <a:rPr lang="lv-LV" sz="2800" dirty="0"/>
              <a:t>.)</a:t>
            </a:r>
          </a:p>
          <a:p>
            <a:endParaRPr lang="lv-LV" sz="2800" dirty="0"/>
          </a:p>
          <a:p>
            <a:endParaRPr lang="lv-LV" sz="2800" dirty="0"/>
          </a:p>
          <a:p>
            <a:endParaRPr lang="lv-LV" sz="2800" dirty="0"/>
          </a:p>
        </p:txBody>
      </p:sp>
    </p:spTree>
    <p:extLst>
      <p:ext uri="{BB962C8B-B14F-4D97-AF65-F5344CB8AC3E}">
        <p14:creationId xmlns:p14="http://schemas.microsoft.com/office/powerpoint/2010/main" val="3135328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1610"/>
            <a:ext cx="8229600" cy="507411"/>
          </a:xfrm>
        </p:spPr>
        <p:txBody>
          <a:bodyPr/>
          <a:lstStyle/>
          <a:p>
            <a:r>
              <a:rPr lang="lv-LV" dirty="0"/>
              <a:t/>
            </a:r>
            <a:br>
              <a:rPr lang="lv-LV" dirty="0"/>
            </a:br>
            <a:r>
              <a:rPr lang="lv-LV" b="1" dirty="0"/>
              <a:t>Iedzīvotāju iesaiste ūdens monitoringā</a:t>
            </a:r>
          </a:p>
        </p:txBody>
      </p:sp>
      <p:sp>
        <p:nvSpPr>
          <p:cNvPr id="3" name="Content Placeholder 2"/>
          <p:cNvSpPr>
            <a:spLocks noGrp="1"/>
          </p:cNvSpPr>
          <p:nvPr>
            <p:ph idx="1"/>
          </p:nvPr>
        </p:nvSpPr>
        <p:spPr>
          <a:xfrm>
            <a:off x="457200" y="2463511"/>
            <a:ext cx="8229600" cy="1508414"/>
          </a:xfrm>
        </p:spPr>
        <p:txBody>
          <a:bodyPr/>
          <a:lstStyle/>
          <a:p>
            <a:r>
              <a:rPr lang="lv-LV" dirty="0"/>
              <a:t>Pētījums par iedzīvotāju iesaisti ūdens monitoringa veikšanā </a:t>
            </a:r>
          </a:p>
          <a:p>
            <a:pPr marL="0" indent="0">
              <a:buNone/>
            </a:pPr>
            <a:r>
              <a:rPr lang="lv-LV" dirty="0"/>
              <a:t> (</a:t>
            </a:r>
            <a:r>
              <a:rPr lang="en-US" b="1" dirty="0"/>
              <a:t>Citizen Activity in Water Monitoring – How to Boost It?</a:t>
            </a:r>
            <a:r>
              <a:rPr lang="lv-LV" b="1" dirty="0"/>
              <a:t>)</a:t>
            </a:r>
            <a:endParaRPr lang="lv-LV" dirty="0"/>
          </a:p>
        </p:txBody>
      </p:sp>
      <p:sp>
        <p:nvSpPr>
          <p:cNvPr id="4" name="Slide Number Placeholder 3"/>
          <p:cNvSpPr>
            <a:spLocks noGrp="1"/>
          </p:cNvSpPr>
          <p:nvPr>
            <p:ph type="sldNum" sz="quarter" idx="12"/>
          </p:nvPr>
        </p:nvSpPr>
        <p:spPr/>
        <p:txBody>
          <a:bodyPr/>
          <a:lstStyle/>
          <a:p>
            <a:fld id="{9AA4A47F-2763-AA43-8C93-D28573DAA39F}" type="slidenum">
              <a:rPr lang="en-US" smtClean="0"/>
              <a:pPr/>
              <a:t>3</a:t>
            </a:fld>
            <a:endParaRPr lang="en-US"/>
          </a:p>
        </p:txBody>
      </p:sp>
    </p:spTree>
    <p:extLst>
      <p:ext uri="{BB962C8B-B14F-4D97-AF65-F5344CB8AC3E}">
        <p14:creationId xmlns:p14="http://schemas.microsoft.com/office/powerpoint/2010/main" val="468930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1417152"/>
            <a:ext cx="8229600" cy="507411"/>
          </a:xfrm>
        </p:spPr>
        <p:txBody>
          <a:bodyPr/>
          <a:lstStyle/>
          <a:p>
            <a:r>
              <a:rPr lang="lv-LV" sz="3200" b="1" dirty="0"/>
              <a:t>Izkliedētā piesārņojuma novērošana</a:t>
            </a:r>
          </a:p>
        </p:txBody>
      </p:sp>
      <p:sp>
        <p:nvSpPr>
          <p:cNvPr id="3" name="Content Placeholder 2"/>
          <p:cNvSpPr>
            <a:spLocks noGrp="1"/>
          </p:cNvSpPr>
          <p:nvPr>
            <p:ph idx="1"/>
          </p:nvPr>
        </p:nvSpPr>
        <p:spPr/>
        <p:txBody>
          <a:bodyPr/>
          <a:lstStyle/>
          <a:p>
            <a:endParaRPr lang="lv-LV" dirty="0"/>
          </a:p>
          <a:p>
            <a:endParaRPr lang="lv-LV" dirty="0"/>
          </a:p>
          <a:p>
            <a:r>
              <a:rPr lang="lv-LV" dirty="0"/>
              <a:t>Pētījums par dažādos Baltijas jūras reģionos pieejamajām zināšanām un tehnoloģijām izkliedētā piesārņojuma novērošanā</a:t>
            </a:r>
          </a:p>
          <a:p>
            <a:pPr marL="352425" indent="0">
              <a:buNone/>
            </a:pPr>
            <a:r>
              <a:rPr lang="lv-LV" dirty="0">
                <a:hlinkClick r:id="rId3"/>
              </a:rPr>
              <a:t>(</a:t>
            </a:r>
            <a:r>
              <a:rPr lang="en-US" dirty="0">
                <a:hlinkClick r:id="rId3"/>
              </a:rPr>
              <a:t>Analyses of potential regions for mentoring in diffuse load monitoring.</a:t>
            </a:r>
            <a:r>
              <a:rPr lang="lv-LV" dirty="0"/>
              <a:t>)</a:t>
            </a:r>
            <a:r>
              <a:rPr lang="lv-LV" dirty="0">
                <a:hlinkClick r:id="rId4"/>
              </a:rPr>
              <a:t> </a:t>
            </a:r>
            <a:endParaRPr lang="lv-LV" dirty="0"/>
          </a:p>
          <a:p>
            <a:pPr marL="352425" indent="0">
              <a:buNone/>
            </a:pPr>
            <a:endParaRPr lang="lv-LV" dirty="0"/>
          </a:p>
          <a:p>
            <a:pPr marL="352425" indent="0">
              <a:buNone/>
            </a:pPr>
            <a:endParaRPr lang="lv-LV" dirty="0"/>
          </a:p>
          <a:p>
            <a:r>
              <a:rPr lang="lv-LV" dirty="0"/>
              <a:t>Pētījums par strautu un upju miniatūro ūdens monitoringa tehnoloģiju pieprasījumu un izaicinājumiem.</a:t>
            </a:r>
          </a:p>
          <a:p>
            <a:pPr marL="352425" indent="0">
              <a:buNone/>
            </a:pPr>
            <a:r>
              <a:rPr lang="lv-LV" dirty="0">
                <a:hlinkClick r:id="rId4"/>
              </a:rPr>
              <a:t>(</a:t>
            </a:r>
            <a:r>
              <a:rPr lang="en-US" dirty="0">
                <a:hlinkClick r:id="rId4"/>
              </a:rPr>
              <a:t>Report on demand and challenges for </a:t>
            </a:r>
            <a:r>
              <a:rPr lang="en-US" dirty="0" err="1">
                <a:hlinkClick r:id="rId4"/>
              </a:rPr>
              <a:t>miniaturised</a:t>
            </a:r>
            <a:r>
              <a:rPr lang="en-US" dirty="0">
                <a:hlinkClick r:id="rId4"/>
              </a:rPr>
              <a:t> water monitoring technology in rivers and streams.</a:t>
            </a:r>
            <a:r>
              <a:rPr lang="lv-LV" dirty="0"/>
              <a:t>)</a:t>
            </a:r>
            <a:endParaRPr lang="en-US" dirty="0"/>
          </a:p>
          <a:p>
            <a:pPr marL="0" indent="0">
              <a:buNone/>
            </a:pPr>
            <a:endParaRPr lang="en-US" dirty="0"/>
          </a:p>
          <a:p>
            <a:pPr marL="352425" indent="0">
              <a:buNone/>
            </a:pPr>
            <a:endParaRPr lang="lv-LV" dirty="0"/>
          </a:p>
        </p:txBody>
      </p:sp>
      <p:sp>
        <p:nvSpPr>
          <p:cNvPr id="4" name="Slide Number Placeholder 3"/>
          <p:cNvSpPr>
            <a:spLocks noGrp="1"/>
          </p:cNvSpPr>
          <p:nvPr>
            <p:ph type="sldNum" sz="quarter" idx="12"/>
          </p:nvPr>
        </p:nvSpPr>
        <p:spPr/>
        <p:txBody>
          <a:bodyPr/>
          <a:lstStyle/>
          <a:p>
            <a:fld id="{9AA4A47F-2763-AA43-8C93-D28573DAA39F}" type="slidenum">
              <a:rPr lang="en-US" smtClean="0"/>
              <a:pPr/>
              <a:t>4</a:t>
            </a:fld>
            <a:endParaRPr lang="en-US"/>
          </a:p>
        </p:txBody>
      </p:sp>
    </p:spTree>
    <p:extLst>
      <p:ext uri="{BB962C8B-B14F-4D97-AF65-F5344CB8AC3E}">
        <p14:creationId xmlns:p14="http://schemas.microsoft.com/office/powerpoint/2010/main" val="3820225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lv-LV" sz="4800" b="1" dirty="0"/>
              <a:t>Paldies par uzmanību!</a:t>
            </a:r>
          </a:p>
        </p:txBody>
      </p:sp>
      <p:sp>
        <p:nvSpPr>
          <p:cNvPr id="4" name="Slide Number Placeholder 3"/>
          <p:cNvSpPr>
            <a:spLocks noGrp="1"/>
          </p:cNvSpPr>
          <p:nvPr>
            <p:ph type="sldNum" sz="quarter" idx="12"/>
          </p:nvPr>
        </p:nvSpPr>
        <p:spPr/>
        <p:txBody>
          <a:bodyPr/>
          <a:lstStyle/>
          <a:p>
            <a:fld id="{9AA4A47F-2763-AA43-8C93-D28573DAA39F}" type="slidenum">
              <a:rPr lang="en-US" smtClean="0"/>
              <a:pPr/>
              <a:t>5</a:t>
            </a:fld>
            <a:endParaRPr lang="en-US"/>
          </a:p>
        </p:txBody>
      </p:sp>
      <p:sp>
        <p:nvSpPr>
          <p:cNvPr id="5" name="Subtitle 6"/>
          <p:cNvSpPr txBox="1">
            <a:spLocks/>
          </p:cNvSpPr>
          <p:nvPr/>
        </p:nvSpPr>
        <p:spPr>
          <a:xfrm>
            <a:off x="1466850" y="3122613"/>
            <a:ext cx="7010400" cy="263048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rgbClr val="67BCBE"/>
              </a:buClr>
              <a:buFont typeface="Arial"/>
              <a:buChar char="•"/>
              <a:defRPr sz="1600" kern="1200">
                <a:solidFill>
                  <a:schemeClr val="tx1"/>
                </a:solidFill>
                <a:latin typeface="Calibri"/>
                <a:ea typeface="+mn-ea"/>
                <a:cs typeface="Calibri"/>
              </a:defRPr>
            </a:lvl1pPr>
            <a:lvl2pPr marL="742950" indent="-285750" algn="l" defTabSz="457200" rtl="0" eaLnBrk="1" latinLnBrk="0" hangingPunct="1">
              <a:spcBef>
                <a:spcPct val="20000"/>
              </a:spcBef>
              <a:buClr>
                <a:srgbClr val="67BCBE"/>
              </a:buClr>
              <a:buFont typeface="Arial"/>
              <a:buChar char="–"/>
              <a:defRPr sz="1400" kern="1200">
                <a:solidFill>
                  <a:schemeClr val="tx1"/>
                </a:solidFill>
                <a:latin typeface="Calibri"/>
                <a:ea typeface="+mn-ea"/>
                <a:cs typeface="Calibri"/>
              </a:defRPr>
            </a:lvl2pPr>
            <a:lvl3pPr marL="1143000" indent="-228600" algn="l" defTabSz="457200" rtl="0" eaLnBrk="1" latinLnBrk="0" hangingPunct="1">
              <a:spcBef>
                <a:spcPct val="20000"/>
              </a:spcBef>
              <a:buClr>
                <a:srgbClr val="67BCBE"/>
              </a:buClr>
              <a:buFont typeface="Arial"/>
              <a:buChar char="•"/>
              <a:defRPr sz="1200" kern="1200">
                <a:solidFill>
                  <a:schemeClr val="tx1"/>
                </a:solidFill>
                <a:latin typeface="Calibri"/>
                <a:ea typeface="+mn-ea"/>
                <a:cs typeface="Calibri"/>
              </a:defRPr>
            </a:lvl3pPr>
            <a:lvl4pPr marL="1600200" indent="-228600" algn="l" defTabSz="457200" rtl="0" eaLnBrk="1" latinLnBrk="0" hangingPunct="1">
              <a:spcBef>
                <a:spcPct val="20000"/>
              </a:spcBef>
              <a:buClr>
                <a:srgbClr val="67BCBE"/>
              </a:buClr>
              <a:buFont typeface="Arial"/>
              <a:buChar char="–"/>
              <a:defRPr sz="1100" kern="1200">
                <a:solidFill>
                  <a:schemeClr val="tx1"/>
                </a:solidFill>
                <a:latin typeface="Calibri"/>
                <a:ea typeface="+mn-ea"/>
                <a:cs typeface="Calibri"/>
              </a:defRPr>
            </a:lvl4pPr>
            <a:lvl5pPr marL="2057400" indent="-228600" algn="l" defTabSz="457200" rtl="0" eaLnBrk="1" latinLnBrk="0" hangingPunct="1">
              <a:spcBef>
                <a:spcPct val="20000"/>
              </a:spcBef>
              <a:buClr>
                <a:srgbClr val="67BCBE"/>
              </a:buClr>
              <a:buFont typeface="Arial"/>
              <a:buChar char="»"/>
              <a:defRPr sz="1100" kern="1200">
                <a:solidFill>
                  <a:schemeClr val="tx1"/>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lnSpc>
                <a:spcPct val="80000"/>
              </a:lnSpc>
              <a:buNone/>
            </a:pPr>
            <a:r>
              <a:rPr lang="en-GB" sz="1800" dirty="0" err="1">
                <a:latin typeface="Perpetua" pitchFamily="18" charset="0"/>
              </a:rPr>
              <a:t>A.Zučika</a:t>
            </a:r>
            <a:endParaRPr lang="en-GB" sz="1800" dirty="0">
              <a:latin typeface="Perpetua" pitchFamily="18" charset="0"/>
            </a:endParaRPr>
          </a:p>
          <a:p>
            <a:pPr marL="0" indent="0" algn="r">
              <a:lnSpc>
                <a:spcPct val="80000"/>
              </a:lnSpc>
              <a:buNone/>
            </a:pPr>
            <a:r>
              <a:rPr lang="lv-LV" sz="1800" dirty="0">
                <a:latin typeface="Perpetua" pitchFamily="18" charset="0"/>
              </a:rPr>
              <a:t>Latvijas Vides Investīciju Fonds</a:t>
            </a:r>
            <a:endParaRPr lang="en-GB" sz="1800" dirty="0">
              <a:latin typeface="Perpetua" pitchFamily="18" charset="0"/>
            </a:endParaRPr>
          </a:p>
          <a:p>
            <a:pPr marL="0" indent="0" algn="r">
              <a:lnSpc>
                <a:spcPct val="80000"/>
              </a:lnSpc>
              <a:buNone/>
            </a:pPr>
            <a:endParaRPr lang="lv-LV" sz="1800" dirty="0">
              <a:latin typeface="Perpetua" pitchFamily="18" charset="0"/>
            </a:endParaRPr>
          </a:p>
          <a:p>
            <a:pPr marL="0" indent="0" algn="r">
              <a:lnSpc>
                <a:spcPct val="80000"/>
              </a:lnSpc>
              <a:buNone/>
            </a:pPr>
            <a:r>
              <a:rPr lang="lv-LV" sz="1800" dirty="0" err="1">
                <a:latin typeface="Perpetua" pitchFamily="18" charset="0"/>
              </a:rPr>
              <a:t>Z.Zeidaka</a:t>
            </a:r>
            <a:endParaRPr lang="en-GB" sz="1800" dirty="0">
              <a:latin typeface="Perpetua" pitchFamily="18" charset="0"/>
            </a:endParaRPr>
          </a:p>
          <a:p>
            <a:pPr marL="0" indent="0" algn="r">
              <a:lnSpc>
                <a:spcPct val="80000"/>
              </a:lnSpc>
              <a:buNone/>
            </a:pPr>
            <a:r>
              <a:rPr lang="lv-LV" sz="1800" dirty="0">
                <a:latin typeface="Perpetua" pitchFamily="18" charset="0"/>
              </a:rPr>
              <a:t>Rīgas plānošanas reģions</a:t>
            </a:r>
          </a:p>
          <a:p>
            <a:pPr marL="0" indent="0" algn="r">
              <a:lnSpc>
                <a:spcPct val="80000"/>
              </a:lnSpc>
              <a:buNone/>
            </a:pPr>
            <a:endParaRPr lang="lv-LV" sz="1800" dirty="0">
              <a:latin typeface="Perpetua" pitchFamily="18" charset="0"/>
            </a:endParaRPr>
          </a:p>
          <a:p>
            <a:pPr marL="0" indent="0" algn="r">
              <a:lnSpc>
                <a:spcPct val="80000"/>
              </a:lnSpc>
              <a:buNone/>
            </a:pPr>
            <a:r>
              <a:rPr lang="lv-LV" sz="1800" dirty="0">
                <a:latin typeface="Perpetua" pitchFamily="18" charset="0"/>
              </a:rPr>
              <a:t>A. Kalnačs</a:t>
            </a:r>
          </a:p>
          <a:p>
            <a:pPr marL="0" indent="0" algn="r">
              <a:lnSpc>
                <a:spcPct val="80000"/>
              </a:lnSpc>
              <a:buNone/>
            </a:pPr>
            <a:r>
              <a:rPr lang="lv-LV" sz="1800" dirty="0">
                <a:latin typeface="Perpetua" pitchFamily="18" charset="0"/>
              </a:rPr>
              <a:t>Fizikālās enerģētikas institūts</a:t>
            </a:r>
            <a:endParaRPr lang="en-GB" sz="1800" dirty="0">
              <a:latin typeface="Perpetua" pitchFamily="18" charset="0"/>
            </a:endParaRPr>
          </a:p>
        </p:txBody>
      </p:sp>
    </p:spTree>
    <p:extLst>
      <p:ext uri="{BB962C8B-B14F-4D97-AF65-F5344CB8AC3E}">
        <p14:creationId xmlns:p14="http://schemas.microsoft.com/office/powerpoint/2010/main" val="860413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3979</TotalTime>
  <Words>495</Words>
  <Application>Microsoft Office PowerPoint</Application>
  <PresentationFormat>On-screen Show (4:3)</PresentationFormat>
  <Paragraphs>53</Paragraphs>
  <Slides>5</Slides>
  <Notes>3</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Office Theme</vt:lpstr>
      <vt:lpstr>Custom Design</vt:lpstr>
      <vt:lpstr>Baltic Flows projekta rezultāti</vt:lpstr>
      <vt:lpstr>Pilsētvides lietusūdeņu apsaimniekošana</vt:lpstr>
      <vt:lpstr> Iedzīvotāju iesaiste ūdens monitoringā</vt:lpstr>
      <vt:lpstr>Izkliedētā piesārņojuma novērošana</vt:lpstr>
      <vt:lpstr>PowerPoint Presentation</vt:lpstr>
    </vt:vector>
  </TitlesOfParts>
  <Company>BID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Paavolainen</dc:creator>
  <cp:lastModifiedBy>Aija Zučika</cp:lastModifiedBy>
  <cp:revision>424</cp:revision>
  <cp:lastPrinted>2015-03-30T07:54:09Z</cp:lastPrinted>
  <dcterms:created xsi:type="dcterms:W3CDTF">2013-11-07T10:06:09Z</dcterms:created>
  <dcterms:modified xsi:type="dcterms:W3CDTF">2016-05-23T11:55:35Z</dcterms:modified>
</cp:coreProperties>
</file>