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6" r:id="rId2"/>
    <p:sldId id="286" r:id="rId3"/>
    <p:sldId id="291" r:id="rId4"/>
    <p:sldId id="285" r:id="rId5"/>
    <p:sldId id="293" r:id="rId6"/>
    <p:sldId id="292" r:id="rId7"/>
    <p:sldId id="294" r:id="rId8"/>
    <p:sldId id="295" r:id="rId9"/>
    <p:sldId id="274" r:id="rId10"/>
    <p:sldId id="279" r:id="rId11"/>
    <p:sldId id="278" r:id="rId12"/>
    <p:sldId id="281" r:id="rId13"/>
    <p:sldId id="290" r:id="rId14"/>
    <p:sldId id="288" r:id="rId15"/>
    <p:sldId id="296" r:id="rId16"/>
    <p:sldId id="283" r:id="rId17"/>
    <p:sldId id="298" r:id="rId18"/>
    <p:sldId id="297" r:id="rId19"/>
    <p:sldId id="25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1AC"/>
    <a:srgbClr val="67BCBE"/>
    <a:srgbClr val="409D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748" autoAdjust="0"/>
  </p:normalViewPr>
  <p:slideViewPr>
    <p:cSldViewPr snapToGrid="0" snapToObjects="1">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384BE1-DA0C-4E01-8F08-4EEA79485532}" type="datetimeFigureOut">
              <a:rPr lang="lv-LV" smtClean="0"/>
              <a:t>2016.06.07.</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83D3CE-EA30-49A7-B95A-33C843B6029D}" type="slidenum">
              <a:rPr lang="lv-LV" smtClean="0"/>
              <a:t>‹#›</a:t>
            </a:fld>
            <a:endParaRPr lang="lv-L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406420"/>
            <a:ext cx="9144000" cy="4232380"/>
          </a:xfrm>
          <a:prstGeom prst="rect">
            <a:avLst/>
          </a:prstGeom>
          <a:solidFill>
            <a:srgbClr val="0091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52515"/>
            <a:ext cx="7772400" cy="1470025"/>
          </a:xfrm>
        </p:spPr>
        <p:txBody>
          <a:bodyPr/>
          <a:lstStyle>
            <a:lvl1pPr>
              <a:defRPr>
                <a:solidFill>
                  <a:schemeClr val="bg1"/>
                </a:solidFill>
                <a:latin typeface="Perpetua"/>
                <a:cs typeface="Perpetua"/>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Subtitle 2"/>
          <p:cNvSpPr>
            <a:spLocks noGrp="1"/>
          </p:cNvSpPr>
          <p:nvPr>
            <p:ph type="subTitle" idx="1"/>
          </p:nvPr>
        </p:nvSpPr>
        <p:spPr>
          <a:xfrm>
            <a:off x="1371600" y="3462909"/>
            <a:ext cx="6400800" cy="1752600"/>
          </a:xfrm>
        </p:spPr>
        <p:txBody>
          <a:bodyPr/>
          <a:lstStyle>
            <a:lvl1pPr marL="0" indent="0" algn="ctr">
              <a:buNone/>
              <a:defRPr>
                <a:solidFill>
                  <a:srgbClr val="FFFFFF"/>
                </a:solidFill>
                <a:latin typeface="Perpetua"/>
                <a:cs typeface="Perpetu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4" name="Date Placeholder 3"/>
          <p:cNvSpPr>
            <a:spLocks noGrp="1"/>
          </p:cNvSpPr>
          <p:nvPr>
            <p:ph type="dt" sz="half" idx="10"/>
          </p:nvPr>
        </p:nvSpPr>
        <p:spPr/>
        <p:txBody>
          <a:bodyPr/>
          <a:lstStyle/>
          <a:p>
            <a:fld id="{86CDF7A2-567F-CD48-AEBF-A946FF86143C}"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149691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516910"/>
            <a:ext cx="8229600" cy="3296849"/>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86CDF7A2-567F-CD48-AEBF-A946FF86143C}"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96358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91198"/>
            <a:ext cx="2057400" cy="4704673"/>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1091198"/>
            <a:ext cx="6019800" cy="503496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86CDF7A2-567F-CD48-AEBF-A946FF86143C}"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274799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of Slideshow">
    <p:spTree>
      <p:nvGrpSpPr>
        <p:cNvPr id="1" name=""/>
        <p:cNvGrpSpPr/>
        <p:nvPr/>
      </p:nvGrpSpPr>
      <p:grpSpPr>
        <a:xfrm>
          <a:off x="0" y="0"/>
          <a:ext cx="0" cy="0"/>
          <a:chOff x="0" y="0"/>
          <a:chExt cx="0" cy="0"/>
        </a:xfrm>
      </p:grpSpPr>
      <p:sp>
        <p:nvSpPr>
          <p:cNvPr id="2" name="Title 1"/>
          <p:cNvSpPr>
            <a:spLocks noGrp="1"/>
          </p:cNvSpPr>
          <p:nvPr>
            <p:ph type="title"/>
          </p:nvPr>
        </p:nvSpPr>
        <p:spPr>
          <a:xfrm>
            <a:off x="457201" y="3984361"/>
            <a:ext cx="8229600" cy="1143000"/>
          </a:xfrm>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86CDF7A2-567F-CD48-AEBF-A946FF86143C}"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dirty="0"/>
          </a:p>
        </p:txBody>
      </p:sp>
      <p:pic>
        <p:nvPicPr>
          <p:cNvPr id="6" name="Picture 5" descr="BF_logo_final.psd"/>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459822"/>
            <a:ext cx="9144000" cy="2524539"/>
          </a:xfrm>
          <a:prstGeom prst="rect">
            <a:avLst/>
          </a:prstGeom>
        </p:spPr>
      </p:pic>
    </p:spTree>
    <p:extLst>
      <p:ext uri="{BB962C8B-B14F-4D97-AF65-F5344CB8AC3E}">
        <p14:creationId xmlns:p14="http://schemas.microsoft.com/office/powerpoint/2010/main" xmlns="" val="30274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86CDF7A2-567F-CD48-AEBF-A946FF86143C}"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60541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409DC4"/>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7BCB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4" name="Date Placeholder 3"/>
          <p:cNvSpPr>
            <a:spLocks noGrp="1"/>
          </p:cNvSpPr>
          <p:nvPr>
            <p:ph type="dt" sz="half" idx="10"/>
          </p:nvPr>
        </p:nvSpPr>
        <p:spPr/>
        <p:txBody>
          <a:bodyPr/>
          <a:lstStyle/>
          <a:p>
            <a:fld id="{86CDF7A2-567F-CD48-AEBF-A946FF86143C}"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396703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86CDF7A2-567F-CD48-AEBF-A946FF86143C}"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28337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98056"/>
            <a:ext cx="8229600" cy="1143000"/>
          </a:xfrm>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2358943"/>
            <a:ext cx="4040188" cy="4735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4" name="Content Placeholder 3"/>
          <p:cNvSpPr>
            <a:spLocks noGrp="1"/>
          </p:cNvSpPr>
          <p:nvPr>
            <p:ph sz="half" idx="2"/>
          </p:nvPr>
        </p:nvSpPr>
        <p:spPr>
          <a:xfrm>
            <a:off x="457200" y="3041042"/>
            <a:ext cx="4040188" cy="3166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ext Placeholder 4"/>
          <p:cNvSpPr>
            <a:spLocks noGrp="1"/>
          </p:cNvSpPr>
          <p:nvPr>
            <p:ph type="body" sz="quarter" idx="3"/>
          </p:nvPr>
        </p:nvSpPr>
        <p:spPr>
          <a:xfrm>
            <a:off x="4645026" y="2358943"/>
            <a:ext cx="4041775" cy="5060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6" name="Content Placeholder 5"/>
          <p:cNvSpPr>
            <a:spLocks noGrp="1"/>
          </p:cNvSpPr>
          <p:nvPr>
            <p:ph sz="quarter" idx="4"/>
          </p:nvPr>
        </p:nvSpPr>
        <p:spPr>
          <a:xfrm>
            <a:off x="4645026" y="3041042"/>
            <a:ext cx="4041775" cy="3166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7" name="Date Placeholder 6"/>
          <p:cNvSpPr>
            <a:spLocks noGrp="1"/>
          </p:cNvSpPr>
          <p:nvPr>
            <p:ph type="dt" sz="half" idx="10"/>
          </p:nvPr>
        </p:nvSpPr>
        <p:spPr/>
        <p:txBody>
          <a:bodyPr/>
          <a:lstStyle/>
          <a:p>
            <a:fld id="{86CDF7A2-567F-CD48-AEBF-A946FF86143C}" type="datetimeFigureOut">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37001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86CDF7A2-567F-CD48-AEBF-A946FF86143C}"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225410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DF7A2-567F-CD48-AEBF-A946FF86143C}" type="datetimeFigureOut">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319902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solidFill>
                  <a:srgbClr val="409DC4"/>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2619060"/>
            <a:ext cx="3008313" cy="3507104"/>
          </a:xfrm>
        </p:spPr>
        <p:txBody>
          <a:bodyPr/>
          <a:lstStyle>
            <a:lvl1pPr marL="0" indent="0">
              <a:buNone/>
              <a:defRPr sz="1400">
                <a:solidFill>
                  <a:srgbClr val="67BCB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5" name="Date Placeholder 4"/>
          <p:cNvSpPr>
            <a:spLocks noGrp="1"/>
          </p:cNvSpPr>
          <p:nvPr>
            <p:ph type="dt" sz="half" idx="10"/>
          </p:nvPr>
        </p:nvSpPr>
        <p:spPr/>
        <p:txBody>
          <a:bodyPr/>
          <a:lstStyle/>
          <a:p>
            <a:fld id="{86CDF7A2-567F-CD48-AEBF-A946FF86143C}"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310431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41320"/>
            <a:ext cx="5486400" cy="3943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1059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88536"/>
            <a:ext cx="5486400" cy="573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86CDF7A2-567F-CD48-AEBF-A946FF86143C}"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A4A47F-2763-AA43-8C93-D28573DAA39F}" type="slidenum">
              <a:rPr lang="en-US" smtClean="0"/>
              <a:pPr/>
              <a:t>‹#›</a:t>
            </a:fld>
            <a:endParaRPr lang="en-US"/>
          </a:p>
        </p:txBody>
      </p:sp>
    </p:spTree>
    <p:extLst>
      <p:ext uri="{BB962C8B-B14F-4D97-AF65-F5344CB8AC3E}">
        <p14:creationId xmlns:p14="http://schemas.microsoft.com/office/powerpoint/2010/main" xmlns="" val="95466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163447"/>
            <a:ext cx="8229600" cy="1143000"/>
          </a:xfrm>
          <a:prstGeom prst="rect">
            <a:avLst/>
          </a:prstGeom>
        </p:spPr>
        <p:txBody>
          <a:bodyPr vert="horz" lIns="91440" tIns="45720" rIns="91440" bIns="45720" rtlCol="0" anchor="ctr">
            <a:norm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457199" y="2516910"/>
            <a:ext cx="8229600" cy="3609254"/>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DF7A2-567F-CD48-AEBF-A946FF86143C}" type="datetimeFigureOut">
              <a:rPr lang="en-US" smtClean="0"/>
              <a:pPr/>
              <a:t>6/7/2016</a:t>
            </a:fld>
            <a:endParaRPr lang="en-US"/>
          </a:p>
        </p:txBody>
      </p:sp>
      <p:sp>
        <p:nvSpPr>
          <p:cNvPr id="5" name="Footer Placeholder 4"/>
          <p:cNvSpPr>
            <a:spLocks noGrp="1"/>
          </p:cNvSpPr>
          <p:nvPr>
            <p:ph type="ftr" sz="quarter" idx="3"/>
          </p:nvPr>
        </p:nvSpPr>
        <p:spPr>
          <a:xfrm>
            <a:off x="3124200" y="6356350"/>
            <a:ext cx="256770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descr="EUFlag.tif"/>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457201" y="391739"/>
            <a:ext cx="933503" cy="633898"/>
          </a:xfrm>
          <a:prstGeom prst="rect">
            <a:avLst/>
          </a:prstGeom>
        </p:spPr>
      </p:pic>
      <p:pic>
        <p:nvPicPr>
          <p:cNvPr id="12" name="Picture 11" descr="BF_logo_final.jp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7329823" y="5732030"/>
            <a:ext cx="1472428" cy="989445"/>
          </a:xfrm>
          <a:prstGeom prst="rect">
            <a:avLst/>
          </a:prstGeom>
        </p:spPr>
      </p:pic>
      <p:sp>
        <p:nvSpPr>
          <p:cNvPr id="13" name="TextBox 12"/>
          <p:cNvSpPr txBox="1"/>
          <p:nvPr userDrawn="1"/>
        </p:nvSpPr>
        <p:spPr>
          <a:xfrm>
            <a:off x="5968999" y="6282873"/>
            <a:ext cx="1789546" cy="369332"/>
          </a:xfrm>
          <a:prstGeom prst="rect">
            <a:avLst/>
          </a:prstGeom>
          <a:noFill/>
        </p:spPr>
        <p:txBody>
          <a:bodyPr wrap="square" rtlCol="0">
            <a:spAutoFit/>
          </a:bodyPr>
          <a:lstStyle/>
          <a:p>
            <a:r>
              <a:rPr lang="en-US" dirty="0" smtClean="0">
                <a:solidFill>
                  <a:schemeClr val="bg1">
                    <a:lumMod val="50000"/>
                  </a:schemeClr>
                </a:solidFill>
                <a:latin typeface="Perpetua Titling MT"/>
                <a:cs typeface="Perpetua Titling MT"/>
              </a:rPr>
              <a:t>Baltic Flows</a:t>
            </a:r>
            <a:endParaRPr lang="en-US" dirty="0">
              <a:solidFill>
                <a:schemeClr val="bg1">
                  <a:lumMod val="50000"/>
                </a:schemeClr>
              </a:solidFill>
              <a:latin typeface="Perpetua Titling MT"/>
              <a:cs typeface="Perpetua Titling MT"/>
            </a:endParaRPr>
          </a:p>
        </p:txBody>
      </p:sp>
      <p:sp>
        <p:nvSpPr>
          <p:cNvPr id="6" name="Rectangle 2"/>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1pPr>
            <a:lvl2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2pPr>
            <a:lvl3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3pPr>
            <a:lvl4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4pPr>
            <a:lvl5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userDrawn="1"/>
        </p:nvSpPr>
        <p:spPr bwMode="auto">
          <a:xfrm>
            <a:off x="1390704" y="391739"/>
            <a:ext cx="7296097" cy="600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1pPr>
            <a:lvl2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2pPr>
            <a:lvl3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3pPr>
            <a:lvl4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4pPr>
            <a:lvl5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endParaRPr kumimoji="0" lang="lv-LV" altLang="lv-LV" sz="11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GB" altLang="lv-LV" sz="11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This project has received funding from the European Union’s Seventh Framework Programme for research, technological development and demonstration under grant agreement no 319923.</a:t>
            </a:r>
            <a:r>
              <a:rPr kumimoji="0" lang="lv-LV" altLang="lv-LV" sz="11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a:t>
            </a:r>
          </a:p>
        </p:txBody>
      </p:sp>
    </p:spTree>
    <p:extLst>
      <p:ext uri="{BB962C8B-B14F-4D97-AF65-F5344CB8AC3E}">
        <p14:creationId xmlns:p14="http://schemas.microsoft.com/office/powerpoint/2010/main" xmlns="" val="146994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4109" y="1652515"/>
            <a:ext cx="8024091" cy="2014321"/>
          </a:xfrm>
        </p:spPr>
        <p:txBody>
          <a:bodyPr>
            <a:normAutofit/>
          </a:bodyPr>
          <a:lstStyle/>
          <a:p>
            <a:r>
              <a:rPr lang="lv-LV" sz="4000" dirty="0" smtClean="0">
                <a:latin typeface="Sylfaen" panose="010A0502050306030303" pitchFamily="18" charset="0"/>
                <a:cs typeface="Times New Roman" pitchFamily="18" charset="0"/>
              </a:rPr>
              <a:t>Lietus ūdens apsaimniekošanas</a:t>
            </a:r>
            <a:br>
              <a:rPr lang="lv-LV" sz="4000" dirty="0" smtClean="0">
                <a:latin typeface="Sylfaen" panose="010A0502050306030303" pitchFamily="18" charset="0"/>
                <a:cs typeface="Times New Roman" pitchFamily="18" charset="0"/>
              </a:rPr>
            </a:br>
            <a:r>
              <a:rPr lang="lv-LV" sz="4000" dirty="0" smtClean="0">
                <a:latin typeface="Sylfaen" panose="010A0502050306030303" pitchFamily="18" charset="0"/>
                <a:cs typeface="Times New Roman" pitchFamily="18" charset="0"/>
              </a:rPr>
              <a:t> un uzraudzības plāns </a:t>
            </a:r>
            <a:br>
              <a:rPr lang="lv-LV" sz="4000" dirty="0" smtClean="0">
                <a:latin typeface="Sylfaen" panose="010A0502050306030303" pitchFamily="18" charset="0"/>
                <a:cs typeface="Times New Roman" pitchFamily="18" charset="0"/>
              </a:rPr>
            </a:br>
            <a:r>
              <a:rPr lang="lv-LV" sz="4000" dirty="0" smtClean="0">
                <a:latin typeface="Sylfaen" panose="010A0502050306030303" pitchFamily="18" charset="0"/>
                <a:cs typeface="Times New Roman" pitchFamily="18" charset="0"/>
              </a:rPr>
              <a:t>Rīgas plānošanas reģionam</a:t>
            </a:r>
            <a:endParaRPr lang="en-US" sz="4000" dirty="0">
              <a:latin typeface="Sylfaen" panose="010A0502050306030303" pitchFamily="18" charset="0"/>
              <a:cs typeface="Times New Roman" pitchFamily="18" charset="0"/>
            </a:endParaRPr>
          </a:p>
        </p:txBody>
      </p:sp>
      <p:sp>
        <p:nvSpPr>
          <p:cNvPr id="7" name="Subtitle 6"/>
          <p:cNvSpPr>
            <a:spLocks noGrp="1"/>
          </p:cNvSpPr>
          <p:nvPr>
            <p:ph type="subTitle" idx="1"/>
          </p:nvPr>
        </p:nvSpPr>
        <p:spPr>
          <a:xfrm>
            <a:off x="1371600" y="3872342"/>
            <a:ext cx="6400800" cy="1752600"/>
          </a:xfrm>
        </p:spPr>
        <p:txBody>
          <a:bodyPr>
            <a:normAutofit fontScale="77500" lnSpcReduction="20000"/>
          </a:bodyPr>
          <a:lstStyle/>
          <a:p>
            <a:endParaRPr lang="lv-LV" sz="2000" i="1" dirty="0" smtClean="0">
              <a:latin typeface="Sylfaen" panose="010A0502050306030303" pitchFamily="18" charset="0"/>
            </a:endParaRPr>
          </a:p>
          <a:p>
            <a:r>
              <a:rPr lang="lv-LV" sz="2300" b="1" dirty="0" smtClean="0">
                <a:latin typeface="Sylfaen" panose="010A0502050306030303" pitchFamily="18" charset="0"/>
                <a:cs typeface="Times New Roman" pitchFamily="18" charset="0"/>
              </a:rPr>
              <a:t>Elīna Līce</a:t>
            </a:r>
          </a:p>
          <a:p>
            <a:r>
              <a:rPr lang="lv-LV" sz="2300" b="1" dirty="0" smtClean="0">
                <a:latin typeface="Sylfaen" panose="010A0502050306030303" pitchFamily="18" charset="0"/>
                <a:cs typeface="Times New Roman" pitchFamily="18" charset="0"/>
              </a:rPr>
              <a:t>Rīgas plānošanas reģiona </a:t>
            </a:r>
          </a:p>
          <a:p>
            <a:r>
              <a:rPr lang="lv-LV" sz="2300" b="1" dirty="0" err="1" smtClean="0">
                <a:latin typeface="Sylfaen" panose="010A0502050306030303" pitchFamily="18" charset="0"/>
                <a:cs typeface="Times New Roman" pitchFamily="18" charset="0"/>
              </a:rPr>
              <a:t>BalticFlows</a:t>
            </a:r>
            <a:r>
              <a:rPr lang="lv-LV" sz="2300" b="1" dirty="0" smtClean="0">
                <a:latin typeface="Sylfaen" panose="010A0502050306030303" pitchFamily="18" charset="0"/>
                <a:cs typeface="Times New Roman" pitchFamily="18" charset="0"/>
              </a:rPr>
              <a:t> projekta vadošā speciāliste</a:t>
            </a:r>
            <a:endParaRPr lang="lv-LV" sz="2300" dirty="0" smtClean="0">
              <a:latin typeface="Sylfaen" panose="010A0502050306030303" pitchFamily="18" charset="0"/>
              <a:cs typeface="Times New Roman" pitchFamily="18" charset="0"/>
            </a:endParaRPr>
          </a:p>
          <a:p>
            <a:endParaRPr lang="lv-LV" sz="2300" b="1" dirty="0" smtClean="0">
              <a:latin typeface="Sylfaen" panose="010A0502050306030303" pitchFamily="18" charset="0"/>
            </a:endParaRPr>
          </a:p>
          <a:p>
            <a:r>
              <a:rPr lang="lv-LV" sz="2300" dirty="0" smtClean="0">
                <a:latin typeface="Sylfaen" panose="010A0502050306030303" pitchFamily="18" charset="0"/>
                <a:cs typeface="Times New Roman" pitchFamily="18" charset="0"/>
              </a:rPr>
              <a:t>Rīga 24.05.2016.</a:t>
            </a:r>
            <a:endParaRPr lang="en-US" sz="2300" dirty="0">
              <a:latin typeface="Sylfaen" panose="010A0502050306030303" pitchFamily="18" charset="0"/>
              <a:cs typeface="Times New Roman" pitchFamily="18" charset="0"/>
            </a:endParaRPr>
          </a:p>
        </p:txBody>
      </p:sp>
    </p:spTree>
    <p:extLst>
      <p:ext uri="{BB962C8B-B14F-4D97-AF65-F5344CB8AC3E}">
        <p14:creationId xmlns:p14="http://schemas.microsoft.com/office/powerpoint/2010/main" xmlns="" val="1111209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8580"/>
            <a:ext cx="8686799" cy="1143000"/>
          </a:xfrm>
        </p:spPr>
        <p:txBody>
          <a:bodyPr>
            <a:normAutofit/>
          </a:bodyPr>
          <a:lstStyle/>
          <a:p>
            <a:r>
              <a:rPr lang="lv-LV" sz="3000" b="1" dirty="0" smtClean="0">
                <a:latin typeface="Sylfaen" panose="010A0502050306030303" pitchFamily="18" charset="0"/>
              </a:rPr>
              <a:t>RPR Ilgtspējīgas attīstības stratēģija 2030</a:t>
            </a:r>
            <a:endParaRPr lang="lv-LV" sz="3000" b="1" dirty="0">
              <a:latin typeface="Sylfaen" panose="010A0502050306030303" pitchFamily="18" charset="0"/>
            </a:endParaRPr>
          </a:p>
        </p:txBody>
      </p:sp>
      <p:pic>
        <p:nvPicPr>
          <p:cNvPr id="5" name="Picture 4" descr="C:\Documents and Settings\user\My Documents\Dropbox\RPR faili\BALTIC FLOWS\Rīcības plāns\Attēli\Lauku_telpas_telp_str.png"/>
          <p:cNvPicPr/>
          <p:nvPr/>
        </p:nvPicPr>
        <p:blipFill>
          <a:blip r:embed="rId2" cstate="print"/>
          <a:srcRect/>
          <a:stretch>
            <a:fillRect/>
          </a:stretch>
        </p:blipFill>
        <p:spPr bwMode="auto">
          <a:xfrm>
            <a:off x="201874" y="1846574"/>
            <a:ext cx="5134401" cy="4595033"/>
          </a:xfrm>
          <a:prstGeom prst="rect">
            <a:avLst/>
          </a:prstGeom>
          <a:noFill/>
          <a:ln w="9525">
            <a:noFill/>
            <a:miter lim="800000"/>
            <a:headEnd/>
            <a:tailEnd/>
          </a:ln>
        </p:spPr>
      </p:pic>
      <p:sp>
        <p:nvSpPr>
          <p:cNvPr id="7" name="Content Placeholder 2"/>
          <p:cNvSpPr txBox="1">
            <a:spLocks/>
          </p:cNvSpPr>
          <p:nvPr/>
        </p:nvSpPr>
        <p:spPr>
          <a:xfrm>
            <a:off x="5431809" y="1801504"/>
            <a:ext cx="3712191" cy="43945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lv-LV" sz="100" dirty="0" smtClean="0">
              <a:solidFill>
                <a:schemeClr val="tx2">
                  <a:lumMod val="75000"/>
                </a:schemeClr>
              </a:solidFill>
              <a:latin typeface="Sylfaen" panose="010A0502050306030303" pitchFamily="18" charset="0"/>
            </a:endParaRPr>
          </a:p>
          <a:p>
            <a:pPr marL="0" indent="0">
              <a:buNone/>
            </a:pPr>
            <a:r>
              <a:rPr lang="lv-LV" sz="1800" b="1" dirty="0">
                <a:latin typeface="Sylfaen" panose="010A0502050306030303" pitchFamily="18" charset="0"/>
              </a:rPr>
              <a:t>Apdzīvojuma telpiskā </a:t>
            </a:r>
            <a:r>
              <a:rPr lang="lv-LV" sz="1800" b="1" dirty="0" smtClean="0">
                <a:latin typeface="Sylfaen" panose="010A0502050306030303" pitchFamily="18" charset="0"/>
              </a:rPr>
              <a:t>struktūra</a:t>
            </a:r>
          </a:p>
          <a:p>
            <a:pPr marL="0" indent="0">
              <a:buNone/>
            </a:pPr>
            <a:endParaRPr lang="lv-LV" sz="500" b="1" dirty="0" smtClean="0">
              <a:latin typeface="Sylfaen" panose="010A0502050306030303" pitchFamily="18" charset="0"/>
            </a:endParaRPr>
          </a:p>
          <a:p>
            <a:pPr>
              <a:buFontTx/>
              <a:buChar char="-"/>
            </a:pPr>
            <a:r>
              <a:rPr lang="lv-LV" sz="1600" dirty="0" smtClean="0">
                <a:solidFill>
                  <a:schemeClr val="tx2">
                    <a:lumMod val="75000"/>
                  </a:schemeClr>
                </a:solidFill>
                <a:latin typeface="Sylfaen" panose="010A0502050306030303" pitchFamily="18" charset="0"/>
              </a:rPr>
              <a:t>Vispārējās vadlīnijas</a:t>
            </a:r>
          </a:p>
          <a:p>
            <a:pPr marL="0" indent="0">
              <a:buNone/>
            </a:pPr>
            <a:endParaRPr lang="lv-LV" sz="2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Rīgai un </a:t>
            </a:r>
            <a:r>
              <a:rPr lang="lv-LV" sz="1600" dirty="0" smtClean="0">
                <a:solidFill>
                  <a:schemeClr val="tx2">
                    <a:lumMod val="75000"/>
                  </a:schemeClr>
                </a:solidFill>
                <a:latin typeface="Sylfaen" panose="010A0502050306030303" pitchFamily="18" charset="0"/>
              </a:rPr>
              <a:t>Pierīgai</a:t>
            </a:r>
            <a:endParaRPr lang="lv-LV" sz="1600" dirty="0">
              <a:solidFill>
                <a:schemeClr val="tx2">
                  <a:lumMod val="75000"/>
                </a:schemeClr>
              </a:solidFill>
              <a:latin typeface="Sylfaen" panose="010A0502050306030303" pitchFamily="18" charset="0"/>
            </a:endParaRPr>
          </a:p>
          <a:p>
            <a:pPr marL="0" indent="0">
              <a:buNone/>
            </a:pPr>
            <a:endParaRPr lang="lv-LV" sz="500" dirty="0" smtClean="0">
              <a:solidFill>
                <a:schemeClr val="tx2">
                  <a:lumMod val="75000"/>
                </a:schemeClr>
              </a:solidFill>
              <a:latin typeface="Sylfaen" panose="010A0502050306030303" pitchFamily="18" charset="0"/>
            </a:endParaRPr>
          </a:p>
          <a:p>
            <a:pPr marL="0" indent="0">
              <a:buNone/>
            </a:pPr>
            <a:r>
              <a:rPr lang="lv-LV" sz="1800" b="1" dirty="0">
                <a:latin typeface="Sylfaen" panose="010A0502050306030303" pitchFamily="18" charset="0"/>
              </a:rPr>
              <a:t>Dabas teritoriju telpiskā </a:t>
            </a:r>
            <a:r>
              <a:rPr lang="lv-LV" sz="1800" b="1" dirty="0" smtClean="0">
                <a:latin typeface="Sylfaen" panose="010A0502050306030303" pitchFamily="18" charset="0"/>
              </a:rPr>
              <a:t>struktūra</a:t>
            </a:r>
          </a:p>
          <a:p>
            <a:pPr marL="0" indent="0">
              <a:buNone/>
            </a:pPr>
            <a:endParaRPr lang="lv-LV" sz="5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lauku telpām un </a:t>
            </a:r>
            <a:r>
              <a:rPr lang="lv-LV" sz="1600" dirty="0" smtClean="0">
                <a:solidFill>
                  <a:schemeClr val="tx2">
                    <a:lumMod val="75000"/>
                  </a:schemeClr>
                </a:solidFill>
                <a:latin typeface="Sylfaen" panose="010A0502050306030303" pitchFamily="18" charset="0"/>
              </a:rPr>
              <a:t>areāliem</a:t>
            </a:r>
          </a:p>
          <a:p>
            <a:pPr marL="0" indent="0">
              <a:buNone/>
            </a:pPr>
            <a:endParaRPr lang="lv-LV" sz="2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upju, dabas un kultūrvēsturiskām </a:t>
            </a:r>
            <a:r>
              <a:rPr lang="lv-LV" sz="1600" dirty="0" smtClean="0">
                <a:solidFill>
                  <a:schemeClr val="tx2">
                    <a:lumMod val="75000"/>
                  </a:schemeClr>
                </a:solidFill>
                <a:latin typeface="Sylfaen" panose="010A0502050306030303" pitchFamily="18" charset="0"/>
              </a:rPr>
              <a:t>telpām</a:t>
            </a:r>
          </a:p>
          <a:p>
            <a:pPr marL="0" indent="0">
              <a:buNone/>
            </a:pPr>
            <a:endParaRPr lang="lv-LV" sz="2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Pierīgas rekreācijas un vides aizsardzības </a:t>
            </a:r>
            <a:r>
              <a:rPr lang="lv-LV" sz="1600" dirty="0" smtClean="0">
                <a:solidFill>
                  <a:schemeClr val="tx2">
                    <a:lumMod val="75000"/>
                  </a:schemeClr>
                </a:solidFill>
                <a:latin typeface="Sylfaen" panose="010A0502050306030303" pitchFamily="18" charset="0"/>
              </a:rPr>
              <a:t>telpai</a:t>
            </a:r>
          </a:p>
          <a:p>
            <a:pPr marL="0" indent="0">
              <a:buNone/>
            </a:pPr>
            <a:endParaRPr lang="lv-LV" sz="2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Pierīgas urbanizētai </a:t>
            </a:r>
            <a:r>
              <a:rPr lang="lv-LV" sz="1600" dirty="0" smtClean="0">
                <a:solidFill>
                  <a:schemeClr val="tx2">
                    <a:lumMod val="75000"/>
                  </a:schemeClr>
                </a:solidFill>
                <a:latin typeface="Sylfaen" panose="010A0502050306030303" pitchFamily="18" charset="0"/>
              </a:rPr>
              <a:t>telpai</a:t>
            </a:r>
          </a:p>
          <a:p>
            <a:pPr marL="0" indent="0">
              <a:buNone/>
            </a:pPr>
            <a:endParaRPr lang="lv-LV" sz="200" dirty="0" smtClean="0">
              <a:solidFill>
                <a:schemeClr val="tx2">
                  <a:lumMod val="75000"/>
                </a:schemeClr>
              </a:solidFill>
              <a:latin typeface="Sylfaen" panose="010A0502050306030303" pitchFamily="18" charset="0"/>
            </a:endParaRPr>
          </a:p>
          <a:p>
            <a:pPr>
              <a:buFontTx/>
              <a:buChar char="-"/>
            </a:pPr>
            <a:r>
              <a:rPr lang="lv-LV" sz="1600" dirty="0">
                <a:solidFill>
                  <a:schemeClr val="tx2">
                    <a:lumMod val="75000"/>
                  </a:schemeClr>
                </a:solidFill>
                <a:latin typeface="Sylfaen" panose="010A0502050306030303" pitchFamily="18" charset="0"/>
              </a:rPr>
              <a:t>Vadlīnijas Piekrastes dabas un kultūrvēsturiskai ainavu </a:t>
            </a:r>
            <a:r>
              <a:rPr lang="lv-LV" sz="1600" dirty="0" smtClean="0">
                <a:solidFill>
                  <a:schemeClr val="tx2">
                    <a:lumMod val="75000"/>
                  </a:schemeClr>
                </a:solidFill>
                <a:latin typeface="Sylfaen" panose="010A0502050306030303" pitchFamily="18" charset="0"/>
              </a:rPr>
              <a:t>telpai</a:t>
            </a:r>
          </a:p>
        </p:txBody>
      </p:sp>
    </p:spTree>
    <p:extLst>
      <p:ext uri="{BB962C8B-B14F-4D97-AF65-F5344CB8AC3E}">
        <p14:creationId xmlns:p14="http://schemas.microsoft.com/office/powerpoint/2010/main" xmlns="" val="3799223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000" b="1" dirty="0" smtClean="0">
                <a:latin typeface="Sylfaen" panose="010A0502050306030303" pitchFamily="18" charset="0"/>
              </a:rPr>
              <a:t>RPR Attīstības programma 2014-2020 </a:t>
            </a:r>
            <a:br>
              <a:rPr lang="lv-LV" sz="3000" b="1" dirty="0" smtClean="0">
                <a:latin typeface="Sylfaen" panose="010A0502050306030303" pitchFamily="18" charset="0"/>
              </a:rPr>
            </a:br>
            <a:r>
              <a:rPr lang="lv-LV" sz="3000" b="1" dirty="0" smtClean="0">
                <a:latin typeface="Sylfaen" panose="010A0502050306030303" pitchFamily="18" charset="0"/>
              </a:rPr>
              <a:t>Rīcības saistībā ar lietus ūdens pārvaldību</a:t>
            </a:r>
            <a:endParaRPr lang="lv-LV" sz="3000" b="1" dirty="0">
              <a:latin typeface="Sylfaen" panose="010A05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2420291"/>
            <a:ext cx="9144000" cy="4337538"/>
          </a:xfrm>
          <a:prstGeom prst="rect">
            <a:avLst/>
          </a:prstGeom>
        </p:spPr>
      </p:pic>
    </p:spTree>
    <p:extLst>
      <p:ext uri="{BB962C8B-B14F-4D97-AF65-F5344CB8AC3E}">
        <p14:creationId xmlns:p14="http://schemas.microsoft.com/office/powerpoint/2010/main" xmlns="" val="358170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8731"/>
            <a:ext cx="8229600" cy="1143000"/>
          </a:xfrm>
        </p:spPr>
        <p:txBody>
          <a:bodyPr>
            <a:normAutofit fontScale="90000"/>
          </a:bodyPr>
          <a:lstStyle/>
          <a:p>
            <a:r>
              <a:rPr lang="lv-LV" sz="3000" b="1" dirty="0" smtClean="0">
                <a:latin typeface="Sylfaen" panose="010A0502050306030303" pitchFamily="18" charset="0"/>
              </a:rPr>
              <a:t>Rekomendācijas pārvaldības, uzņēmēju un pētniecības sektoru sadarbībai un sabiedrības iesaistei</a:t>
            </a:r>
            <a:endParaRPr lang="lv-LV" sz="3000" b="1" dirty="0">
              <a:latin typeface="Sylfaen" panose="010A0502050306030303" pitchFamily="18" charset="0"/>
            </a:endParaRPr>
          </a:p>
        </p:txBody>
      </p:sp>
      <p:pic>
        <p:nvPicPr>
          <p:cNvPr id="4" name="Picture 3" descr="C:\Users\User\Dropbox\RPR faili\BALTIC FLOWS\Rīcības plāns\Attēli\Innovation_LAT_final.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188" y="2101731"/>
            <a:ext cx="4851780" cy="4552903"/>
          </a:xfrm>
          <a:prstGeom prst="rect">
            <a:avLst/>
          </a:prstGeom>
          <a:noFill/>
          <a:ln>
            <a:noFill/>
          </a:ln>
        </p:spPr>
      </p:pic>
      <p:sp>
        <p:nvSpPr>
          <p:cNvPr id="5" name="Content Placeholder 2"/>
          <p:cNvSpPr txBox="1">
            <a:spLocks/>
          </p:cNvSpPr>
          <p:nvPr/>
        </p:nvSpPr>
        <p:spPr>
          <a:xfrm>
            <a:off x="4967786" y="2101730"/>
            <a:ext cx="3951024" cy="40534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lv-LV" sz="1800" b="1" dirty="0" smtClean="0">
                <a:latin typeface="Sylfaen" panose="010A0502050306030303" pitchFamily="18" charset="0"/>
              </a:rPr>
              <a:t>Konceptuāli ieteikumi </a:t>
            </a:r>
            <a:r>
              <a:rPr lang="lv-LV" sz="1800" b="1" dirty="0">
                <a:latin typeface="Sylfaen" panose="010A0502050306030303" pitchFamily="18" charset="0"/>
              </a:rPr>
              <a:t>visām plāna īstenošanā iesaistītajām pusēm </a:t>
            </a:r>
            <a:endParaRPr lang="lv-LV" sz="1800" b="1" dirty="0" smtClean="0">
              <a:latin typeface="Sylfaen" panose="010A0502050306030303" pitchFamily="18" charset="0"/>
            </a:endParaRPr>
          </a:p>
          <a:p>
            <a:pPr marL="0" indent="0">
              <a:buNone/>
            </a:pPr>
            <a:endParaRPr lang="lv-LV" sz="500" b="1" dirty="0" smtClean="0">
              <a:solidFill>
                <a:schemeClr val="tx2">
                  <a:lumMod val="75000"/>
                </a:schemeClr>
              </a:solidFill>
              <a:latin typeface="Sylfaen" panose="010A0502050306030303" pitchFamily="18" charset="0"/>
            </a:endParaRPr>
          </a:p>
          <a:p>
            <a:r>
              <a:rPr lang="lv-LV" sz="1600" b="1" dirty="0" smtClean="0">
                <a:latin typeface="Sylfaen" panose="010A0502050306030303" pitchFamily="18" charset="0"/>
              </a:rPr>
              <a:t>Pārvaldes</a:t>
            </a:r>
            <a:r>
              <a:rPr lang="lv-LV" sz="1600" dirty="0" smtClean="0">
                <a:solidFill>
                  <a:schemeClr val="tx2">
                    <a:lumMod val="75000"/>
                  </a:schemeClr>
                </a:solidFill>
                <a:latin typeface="Sylfaen" panose="010A0502050306030303" pitchFamily="18" charset="0"/>
              </a:rPr>
              <a:t> institūcijas kā galvenie politikas veidotāji un “savedēji” </a:t>
            </a:r>
          </a:p>
          <a:p>
            <a:pPr marL="0" indent="0">
              <a:buNone/>
            </a:pPr>
            <a:endParaRPr lang="lv-LV" sz="500" dirty="0" smtClean="0">
              <a:solidFill>
                <a:schemeClr val="tx2">
                  <a:lumMod val="75000"/>
                </a:schemeClr>
              </a:solidFill>
              <a:latin typeface="Sylfaen" panose="010A0502050306030303" pitchFamily="18" charset="0"/>
            </a:endParaRPr>
          </a:p>
          <a:p>
            <a:r>
              <a:rPr lang="lv-LV" sz="1600" b="1" dirty="0">
                <a:latin typeface="Sylfaen" panose="010A0502050306030303" pitchFamily="18" charset="0"/>
              </a:rPr>
              <a:t>Uzņēmējiem</a:t>
            </a:r>
            <a:r>
              <a:rPr lang="lv-LV" sz="1600" dirty="0">
                <a:latin typeface="Sylfaen" panose="010A0502050306030303" pitchFamily="18" charset="0"/>
              </a:rPr>
              <a:t> </a:t>
            </a:r>
            <a:r>
              <a:rPr lang="lv-LV" sz="1600" dirty="0">
                <a:solidFill>
                  <a:schemeClr val="tx2">
                    <a:lumMod val="75000"/>
                  </a:schemeClr>
                </a:solidFill>
                <a:latin typeface="Sylfaen" panose="010A0502050306030303" pitchFamily="18" charset="0"/>
              </a:rPr>
              <a:t>ir būtiska loma pašvaldību ūdens apsaimniekošanas infrastruktūras uzturēšanas pasākumu īstenošanā</a:t>
            </a:r>
            <a:endParaRPr lang="lv-LV" sz="1600" dirty="0" smtClean="0">
              <a:solidFill>
                <a:schemeClr val="tx2">
                  <a:lumMod val="75000"/>
                </a:schemeClr>
              </a:solidFill>
              <a:latin typeface="Sylfaen" panose="010A0502050306030303" pitchFamily="18" charset="0"/>
            </a:endParaRPr>
          </a:p>
          <a:p>
            <a:r>
              <a:rPr lang="lv-LV" sz="1600" b="1" dirty="0">
                <a:latin typeface="Sylfaen" panose="010A0502050306030303" pitchFamily="18" charset="0"/>
              </a:rPr>
              <a:t>Pētniecības organizāciju </a:t>
            </a:r>
            <a:r>
              <a:rPr lang="lv-LV" sz="1600" dirty="0">
                <a:solidFill>
                  <a:schemeClr val="tx2">
                    <a:lumMod val="75000"/>
                  </a:schemeClr>
                </a:solidFill>
                <a:latin typeface="Sylfaen" panose="010A0502050306030303" pitchFamily="18" charset="0"/>
              </a:rPr>
              <a:t>un uzņēmumu sadarbībai ir izšķiroša loma, lai sekmētu jaunāko tehnoloģiju un inovāciju pārnesi uz </a:t>
            </a:r>
            <a:r>
              <a:rPr lang="lv-LV" sz="1600" dirty="0" smtClean="0">
                <a:solidFill>
                  <a:schemeClr val="tx2">
                    <a:lumMod val="75000"/>
                  </a:schemeClr>
                </a:solidFill>
                <a:latin typeface="Sylfaen" panose="010A0502050306030303" pitchFamily="18" charset="0"/>
              </a:rPr>
              <a:t>uzņēmumiem</a:t>
            </a:r>
          </a:p>
          <a:p>
            <a:r>
              <a:rPr lang="lv-LV" sz="1600" b="1" dirty="0" smtClean="0">
                <a:latin typeface="Sylfaen" panose="010A0502050306030303" pitchFamily="18" charset="0"/>
              </a:rPr>
              <a:t>Sabiedrības iesaiste </a:t>
            </a:r>
            <a:r>
              <a:rPr lang="lv-LV" sz="1600" dirty="0" smtClean="0">
                <a:solidFill>
                  <a:schemeClr val="tx2">
                    <a:lumMod val="75000"/>
                  </a:schemeClr>
                </a:solidFill>
                <a:latin typeface="Sylfaen" panose="010A0502050306030303" pitchFamily="18" charset="0"/>
              </a:rPr>
              <a:t>ūdens kvalitātes novērojumos un plānošanā, iedzīvotāju izglītošana vides jautājumos</a:t>
            </a:r>
          </a:p>
        </p:txBody>
      </p:sp>
    </p:spTree>
    <p:extLst>
      <p:ext uri="{BB962C8B-B14F-4D97-AF65-F5344CB8AC3E}">
        <p14:creationId xmlns:p14="http://schemas.microsoft.com/office/powerpoint/2010/main" xmlns="" val="599882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5058"/>
            <a:ext cx="9144000" cy="1143000"/>
          </a:xfrm>
        </p:spPr>
        <p:txBody>
          <a:bodyPr>
            <a:normAutofit/>
          </a:bodyPr>
          <a:lstStyle/>
          <a:p>
            <a:r>
              <a:rPr lang="lv-LV" sz="3000" b="1" dirty="0" smtClean="0">
                <a:latin typeface="Sylfaen" panose="010A0502050306030303" pitchFamily="18" charset="0"/>
              </a:rPr>
              <a:t>Stratēģiskais ietvars – no prioritātes līdz rīcībai</a:t>
            </a:r>
            <a:endParaRPr lang="lv-LV" sz="3000" b="1" dirty="0">
              <a:latin typeface="Sylfaen" panose="010A0502050306030303" pitchFamily="18" charset="0"/>
            </a:endParaRPr>
          </a:p>
        </p:txBody>
      </p:sp>
      <p:sp>
        <p:nvSpPr>
          <p:cNvPr id="6" name="Content Placeholder 2"/>
          <p:cNvSpPr>
            <a:spLocks noGrp="1"/>
          </p:cNvSpPr>
          <p:nvPr>
            <p:ph idx="1"/>
          </p:nvPr>
        </p:nvSpPr>
        <p:spPr>
          <a:xfrm>
            <a:off x="266131" y="2101731"/>
            <a:ext cx="8611738" cy="3609254"/>
          </a:xfrm>
        </p:spPr>
        <p:txBody>
          <a:bodyPr>
            <a:normAutofit/>
          </a:bodyPr>
          <a:lstStyle/>
          <a:p>
            <a:pPr marL="0" indent="0">
              <a:buNone/>
            </a:pPr>
            <a:r>
              <a:rPr lang="lv-LV" sz="2400" b="1" dirty="0" smtClean="0">
                <a:latin typeface="Sylfaen" panose="010A0502050306030303" pitchFamily="18" charset="0"/>
              </a:rPr>
              <a:t>Prioritātes</a:t>
            </a:r>
            <a:r>
              <a:rPr lang="lv-LV" sz="2400" dirty="0" smtClean="0">
                <a:latin typeface="Sylfaen" panose="010A0502050306030303" pitchFamily="18" charset="0"/>
              </a:rPr>
              <a:t> – Kopējā rīcības plāna 3 galvenās tēmas:</a:t>
            </a:r>
          </a:p>
          <a:p>
            <a:pPr marL="0" indent="0" algn="ctr">
              <a:spcBef>
                <a:spcPts val="0"/>
              </a:spcBef>
              <a:buNone/>
            </a:pPr>
            <a:endParaRPr lang="lv-LV" sz="1100" dirty="0">
              <a:solidFill>
                <a:schemeClr val="tx2">
                  <a:lumMod val="75000"/>
                </a:schemeClr>
              </a:solidFill>
              <a:latin typeface="Sylfaen" panose="010A0502050306030303" pitchFamily="18" charset="0"/>
            </a:endParaRPr>
          </a:p>
          <a:p>
            <a:pPr marL="0" indent="0" algn="ctr">
              <a:spcBef>
                <a:spcPts val="0"/>
              </a:spcBef>
              <a:spcAft>
                <a:spcPts val="600"/>
              </a:spcAft>
              <a:buNone/>
            </a:pPr>
            <a:r>
              <a:rPr lang="lv-LV" sz="2000" b="1" dirty="0">
                <a:latin typeface="Sylfaen" panose="010A0502050306030303" pitchFamily="18" charset="0"/>
              </a:rPr>
              <a:t>1. </a:t>
            </a:r>
            <a:r>
              <a:rPr lang="lv-LV" sz="2000" dirty="0">
                <a:solidFill>
                  <a:schemeClr val="tx2">
                    <a:lumMod val="75000"/>
                  </a:schemeClr>
                </a:solidFill>
                <a:latin typeface="Sylfaen" panose="010A0502050306030303" pitchFamily="18" charset="0"/>
              </a:rPr>
              <a:t>Iedzīvotāju savienība </a:t>
            </a:r>
            <a:r>
              <a:rPr lang="en-GB" sz="2000" dirty="0">
                <a:solidFill>
                  <a:schemeClr val="tx2">
                    <a:lumMod val="75000"/>
                  </a:schemeClr>
                </a:solidFill>
                <a:latin typeface="Sylfaen" panose="010A0502050306030303" pitchFamily="18" charset="0"/>
              </a:rPr>
              <a:t>– </a:t>
            </a:r>
            <a:r>
              <a:rPr lang="lv-LV" sz="2000" dirty="0">
                <a:solidFill>
                  <a:schemeClr val="tx2">
                    <a:lumMod val="75000"/>
                  </a:schemeClr>
                </a:solidFill>
                <a:latin typeface="Sylfaen" panose="010A0502050306030303" pitchFamily="18" charset="0"/>
              </a:rPr>
              <a:t>iedzīvotāju iesaistīšana un iedvesmošana</a:t>
            </a:r>
          </a:p>
          <a:p>
            <a:pPr marL="0" indent="0" algn="ctr">
              <a:spcBef>
                <a:spcPts val="0"/>
              </a:spcBef>
              <a:spcAft>
                <a:spcPts val="600"/>
              </a:spcAft>
              <a:buNone/>
            </a:pPr>
            <a:r>
              <a:rPr lang="lv-LV" sz="2000" b="1" dirty="0">
                <a:latin typeface="Sylfaen" panose="010A0502050306030303" pitchFamily="18" charset="0"/>
              </a:rPr>
              <a:t>2. </a:t>
            </a:r>
            <a:r>
              <a:rPr lang="lv-LV" sz="2000" dirty="0">
                <a:solidFill>
                  <a:schemeClr val="tx2">
                    <a:lumMod val="75000"/>
                  </a:schemeClr>
                </a:solidFill>
                <a:latin typeface="Sylfaen" panose="010A0502050306030303" pitchFamily="18" charset="0"/>
              </a:rPr>
              <a:t>Drošas un dzīvošanai piemērotas</a:t>
            </a:r>
            <a:r>
              <a:rPr lang="en-GB" sz="2000" dirty="0">
                <a:solidFill>
                  <a:schemeClr val="tx2">
                    <a:lumMod val="75000"/>
                  </a:schemeClr>
                </a:solidFill>
                <a:latin typeface="Sylfaen" panose="010A0502050306030303" pitchFamily="18" charset="0"/>
              </a:rPr>
              <a:t> </a:t>
            </a:r>
            <a:r>
              <a:rPr lang="lv-LV" sz="2000" dirty="0">
                <a:solidFill>
                  <a:schemeClr val="tx2">
                    <a:lumMod val="75000"/>
                  </a:schemeClr>
                </a:solidFill>
                <a:latin typeface="Sylfaen" panose="010A0502050306030303" pitchFamily="18" charset="0"/>
              </a:rPr>
              <a:t>pilsētas Baltijas jūras reģionā un visā Eiropā</a:t>
            </a:r>
          </a:p>
          <a:p>
            <a:pPr marL="0" indent="0" algn="ctr">
              <a:spcBef>
                <a:spcPts val="0"/>
              </a:spcBef>
              <a:spcAft>
                <a:spcPts val="600"/>
              </a:spcAft>
              <a:buNone/>
            </a:pPr>
            <a:r>
              <a:rPr lang="lv-LV" sz="2000" b="1" dirty="0">
                <a:latin typeface="Sylfaen" panose="010A0502050306030303" pitchFamily="18" charset="0"/>
              </a:rPr>
              <a:t>3. </a:t>
            </a:r>
            <a:r>
              <a:rPr lang="lv-LV" sz="2000" dirty="0">
                <a:solidFill>
                  <a:schemeClr val="tx2">
                    <a:lumMod val="75000"/>
                  </a:schemeClr>
                </a:solidFill>
                <a:latin typeface="Sylfaen" panose="010A0502050306030303" pitchFamily="18" charset="0"/>
              </a:rPr>
              <a:t>Viedā specializācija un sinerģija starp reģionālo attīstību, pētniecību un inovāciju, lai veicinātu </a:t>
            </a:r>
            <a:r>
              <a:rPr lang="lv-LV" sz="2000" dirty="0" smtClean="0">
                <a:solidFill>
                  <a:schemeClr val="tx2">
                    <a:lumMod val="75000"/>
                  </a:schemeClr>
                </a:solidFill>
                <a:latin typeface="Sylfaen" panose="010A0502050306030303" pitchFamily="18" charset="0"/>
              </a:rPr>
              <a:t>konkurētspēju</a:t>
            </a:r>
          </a:p>
          <a:p>
            <a:pPr marL="0" indent="0" algn="ctr">
              <a:spcBef>
                <a:spcPts val="0"/>
              </a:spcBef>
              <a:spcAft>
                <a:spcPts val="600"/>
              </a:spcAft>
              <a:buNone/>
            </a:pPr>
            <a:endParaRPr lang="lv-LV" sz="1000" dirty="0">
              <a:solidFill>
                <a:schemeClr val="tx2">
                  <a:lumMod val="75000"/>
                </a:schemeClr>
              </a:solidFill>
              <a:latin typeface="Sylfaen" panose="010A0502050306030303" pitchFamily="18" charset="0"/>
            </a:endParaRPr>
          </a:p>
          <a:p>
            <a:pPr marL="0" indent="0">
              <a:buNone/>
            </a:pPr>
            <a:r>
              <a:rPr lang="lv-LV" sz="2400" b="1" dirty="0" smtClean="0">
                <a:latin typeface="Sylfaen" panose="010A0502050306030303" pitchFamily="18" charset="0"/>
              </a:rPr>
              <a:t>Rīcības virzieni</a:t>
            </a:r>
            <a:r>
              <a:rPr lang="lv-LV" sz="2400" dirty="0" smtClean="0">
                <a:latin typeface="Sylfaen" panose="010A0502050306030303" pitchFamily="18" charset="0"/>
              </a:rPr>
              <a:t> </a:t>
            </a:r>
            <a:r>
              <a:rPr lang="lv-LV" sz="2400" dirty="0">
                <a:latin typeface="Sylfaen" panose="010A0502050306030303" pitchFamily="18" charset="0"/>
              </a:rPr>
              <a:t>– </a:t>
            </a:r>
            <a:r>
              <a:rPr lang="lv-LV" sz="2400" dirty="0" smtClean="0">
                <a:latin typeface="Sylfaen" panose="010A0502050306030303" pitchFamily="18" charset="0"/>
              </a:rPr>
              <a:t>Kopējā rīcības plāna uzstādījumi</a:t>
            </a:r>
          </a:p>
          <a:p>
            <a:pPr marL="0" indent="0">
              <a:buNone/>
            </a:pPr>
            <a:endParaRPr lang="lv-LV" sz="1000" dirty="0" smtClean="0">
              <a:latin typeface="Sylfaen" panose="010A0502050306030303" pitchFamily="18" charset="0"/>
            </a:endParaRPr>
          </a:p>
          <a:p>
            <a:pPr marL="0" indent="0">
              <a:buNone/>
            </a:pPr>
            <a:r>
              <a:rPr lang="lv-LV" sz="2400" b="1" dirty="0" smtClean="0">
                <a:latin typeface="Sylfaen" panose="010A0502050306030303" pitchFamily="18" charset="0"/>
              </a:rPr>
              <a:t>Rīcības</a:t>
            </a:r>
            <a:r>
              <a:rPr lang="lv-LV" sz="2400" dirty="0" smtClean="0">
                <a:latin typeface="Sylfaen" panose="010A0502050306030303" pitchFamily="18" charset="0"/>
              </a:rPr>
              <a:t> – </a:t>
            </a:r>
            <a:r>
              <a:rPr lang="lv-LV" sz="2400" dirty="0" smtClean="0">
                <a:solidFill>
                  <a:schemeClr val="tx2">
                    <a:lumMod val="75000"/>
                  </a:schemeClr>
                </a:solidFill>
                <a:latin typeface="Sylfaen" panose="010A0502050306030303" pitchFamily="18" charset="0"/>
              </a:rPr>
              <a:t>Vietējiem apstākļiem pielāgotas darbības</a:t>
            </a:r>
            <a:endParaRPr lang="lv-LV" dirty="0"/>
          </a:p>
        </p:txBody>
      </p:sp>
    </p:spTree>
    <p:extLst>
      <p:ext uri="{BB962C8B-B14F-4D97-AF65-F5344CB8AC3E}">
        <p14:creationId xmlns:p14="http://schemas.microsoft.com/office/powerpoint/2010/main" xmlns="" val="224907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1" y="945083"/>
            <a:ext cx="8229600" cy="1143000"/>
          </a:xfrm>
        </p:spPr>
        <p:txBody>
          <a:bodyPr>
            <a:normAutofit/>
          </a:bodyPr>
          <a:lstStyle/>
          <a:p>
            <a:r>
              <a:rPr lang="lv-LV" sz="3000" b="1" dirty="0" smtClean="0">
                <a:latin typeface="Sylfaen" panose="010A0502050306030303" pitchFamily="18" charset="0"/>
              </a:rPr>
              <a:t>Prioritātes, Rīcības virzieni &amp; Rīcības (I)</a:t>
            </a:r>
            <a:endParaRPr lang="lv-LV" sz="3000" b="1" dirty="0">
              <a:latin typeface="Sylfaen" panose="010A050205030603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37957"/>
            <a:ext cx="9144000" cy="4716855"/>
          </a:xfrm>
          <a:prstGeom prst="rect">
            <a:avLst/>
          </a:prstGeom>
        </p:spPr>
      </p:pic>
    </p:spTree>
    <p:extLst>
      <p:ext uri="{BB962C8B-B14F-4D97-AF65-F5344CB8AC3E}">
        <p14:creationId xmlns:p14="http://schemas.microsoft.com/office/powerpoint/2010/main" xmlns="" val="261715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1" y="945083"/>
            <a:ext cx="8229600" cy="1143000"/>
          </a:xfrm>
        </p:spPr>
        <p:txBody>
          <a:bodyPr>
            <a:normAutofit/>
          </a:bodyPr>
          <a:lstStyle/>
          <a:p>
            <a:r>
              <a:rPr lang="lv-LV" sz="3000" b="1" dirty="0" smtClean="0">
                <a:latin typeface="Sylfaen" panose="010A0502050306030303" pitchFamily="18" charset="0"/>
              </a:rPr>
              <a:t>Prioritātes, Rīcības virzieni &amp; Rīcības (II)</a:t>
            </a:r>
            <a:endParaRPr lang="lv-LV" sz="3000" b="1" dirty="0">
              <a:latin typeface="Sylfaen" panose="010A050205030603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91898"/>
            <a:ext cx="9144000" cy="4939229"/>
          </a:xfrm>
          <a:prstGeom prst="rect">
            <a:avLst/>
          </a:prstGeom>
        </p:spPr>
      </p:pic>
    </p:spTree>
    <p:extLst>
      <p:ext uri="{BB962C8B-B14F-4D97-AF65-F5344CB8AC3E}">
        <p14:creationId xmlns:p14="http://schemas.microsoft.com/office/powerpoint/2010/main" xmlns="" val="2027300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14" y="881369"/>
            <a:ext cx="8229600" cy="1143000"/>
          </a:xfrm>
        </p:spPr>
        <p:txBody>
          <a:bodyPr>
            <a:normAutofit/>
          </a:bodyPr>
          <a:lstStyle/>
          <a:p>
            <a:r>
              <a:rPr lang="lv-LV" sz="3000" b="1" dirty="0" smtClean="0">
                <a:latin typeface="Sylfaen" panose="010A0502050306030303" pitchFamily="18" charset="0"/>
              </a:rPr>
              <a:t>Aktivitātes un projekti</a:t>
            </a:r>
            <a:endParaRPr lang="lv-LV" sz="3000" b="1" dirty="0">
              <a:latin typeface="Sylfaen" panose="010A0502050306030303" pitchFamily="18" charset="0"/>
            </a:endParaRPr>
          </a:p>
        </p:txBody>
      </p:sp>
      <p:sp>
        <p:nvSpPr>
          <p:cNvPr id="3" name="Content Placeholder 2"/>
          <p:cNvSpPr>
            <a:spLocks noGrp="1"/>
          </p:cNvSpPr>
          <p:nvPr>
            <p:ph idx="1"/>
          </p:nvPr>
        </p:nvSpPr>
        <p:spPr>
          <a:xfrm>
            <a:off x="290014" y="1868593"/>
            <a:ext cx="8372902" cy="4757371"/>
          </a:xfrm>
        </p:spPr>
        <p:txBody>
          <a:bodyPr>
            <a:noAutofit/>
          </a:bodyPr>
          <a:lstStyle/>
          <a:p>
            <a:pPr>
              <a:spcBef>
                <a:spcPts val="0"/>
              </a:spcBef>
              <a:spcAft>
                <a:spcPts val="900"/>
              </a:spcAft>
            </a:pPr>
            <a:r>
              <a:rPr lang="lv-LV" sz="1800" dirty="0" smtClean="0">
                <a:solidFill>
                  <a:schemeClr val="tx2">
                    <a:lumMod val="75000"/>
                  </a:schemeClr>
                </a:solidFill>
                <a:latin typeface="Sylfaen" panose="010A0502050306030303" pitchFamily="18" charset="0"/>
              </a:rPr>
              <a:t>Aktivitātes un projekti </a:t>
            </a:r>
            <a:r>
              <a:rPr lang="lv-LV" sz="1800" b="1" dirty="0" smtClean="0">
                <a:latin typeface="Sylfaen" panose="010A0502050306030303" pitchFamily="18" charset="0"/>
              </a:rPr>
              <a:t>saskaņā </a:t>
            </a:r>
            <a:r>
              <a:rPr lang="lv-LV" sz="1800" b="1" dirty="0">
                <a:latin typeface="Sylfaen" panose="010A0502050306030303" pitchFamily="18" charset="0"/>
              </a:rPr>
              <a:t>ar stratēģisko </a:t>
            </a:r>
            <a:r>
              <a:rPr lang="lv-LV" sz="1800" b="1" dirty="0" smtClean="0">
                <a:latin typeface="Sylfaen" panose="010A0502050306030303" pitchFamily="18" charset="0"/>
              </a:rPr>
              <a:t>ietvaru</a:t>
            </a:r>
          </a:p>
          <a:p>
            <a:pPr marL="0" indent="0">
              <a:spcBef>
                <a:spcPts val="0"/>
              </a:spcBef>
              <a:spcAft>
                <a:spcPts val="900"/>
              </a:spcAft>
              <a:buNone/>
            </a:pPr>
            <a:endParaRPr lang="lv-LV" sz="500" b="1" dirty="0" smtClean="0">
              <a:latin typeface="Sylfaen" panose="010A0502050306030303" pitchFamily="18" charset="0"/>
            </a:endParaRPr>
          </a:p>
          <a:p>
            <a:pPr>
              <a:spcBef>
                <a:spcPts val="0"/>
              </a:spcBef>
              <a:spcAft>
                <a:spcPts val="900"/>
              </a:spcAft>
            </a:pPr>
            <a:r>
              <a:rPr lang="lv-LV" sz="1800" dirty="0">
                <a:solidFill>
                  <a:schemeClr val="tx2">
                    <a:lumMod val="75000"/>
                  </a:schemeClr>
                </a:solidFill>
                <a:latin typeface="Sylfaen" panose="010A0502050306030303" pitchFamily="18" charset="0"/>
              </a:rPr>
              <a:t>I</a:t>
            </a:r>
            <a:r>
              <a:rPr lang="lv-LV" sz="1800" dirty="0" smtClean="0">
                <a:solidFill>
                  <a:schemeClr val="tx2">
                    <a:lumMod val="75000"/>
                  </a:schemeClr>
                </a:solidFill>
                <a:latin typeface="Sylfaen" panose="010A0502050306030303" pitchFamily="18" charset="0"/>
              </a:rPr>
              <a:t>dentificētas </a:t>
            </a:r>
            <a:r>
              <a:rPr lang="lv-LV" sz="1800" dirty="0">
                <a:solidFill>
                  <a:schemeClr val="tx2">
                    <a:lumMod val="75000"/>
                  </a:schemeClr>
                </a:solidFill>
                <a:latin typeface="Sylfaen" panose="010A0502050306030303" pitchFamily="18" charset="0"/>
              </a:rPr>
              <a:t>projekta īstenošanā </a:t>
            </a:r>
            <a:r>
              <a:rPr lang="lv-LV" sz="1800" b="1" dirty="0">
                <a:latin typeface="Sylfaen" panose="010A0502050306030303" pitchFamily="18" charset="0"/>
              </a:rPr>
              <a:t>ieinteresētās puses</a:t>
            </a:r>
            <a:r>
              <a:rPr lang="lv-LV" sz="1800" dirty="0">
                <a:solidFill>
                  <a:schemeClr val="tx2">
                    <a:lumMod val="75000"/>
                  </a:schemeClr>
                </a:solidFill>
                <a:latin typeface="Sylfaen" panose="010A0502050306030303" pitchFamily="18" charset="0"/>
              </a:rPr>
              <a:t> un </a:t>
            </a:r>
            <a:r>
              <a:rPr lang="lv-LV" sz="1800" b="1" dirty="0">
                <a:latin typeface="Sylfaen" panose="010A0502050306030303" pitchFamily="18" charset="0"/>
              </a:rPr>
              <a:t>potenciālie sadarbības partneri</a:t>
            </a:r>
            <a:r>
              <a:rPr lang="lv-LV" sz="1800" dirty="0">
                <a:solidFill>
                  <a:schemeClr val="tx2">
                    <a:lumMod val="75000"/>
                  </a:schemeClr>
                </a:solidFill>
                <a:latin typeface="Sylfaen" panose="010A0502050306030303" pitchFamily="18" charset="0"/>
              </a:rPr>
              <a:t>, </a:t>
            </a:r>
            <a:r>
              <a:rPr lang="lv-LV" sz="1800" b="1" dirty="0">
                <a:latin typeface="Sylfaen" panose="010A0502050306030303" pitchFamily="18" charset="0"/>
              </a:rPr>
              <a:t>ieviešanas periods</a:t>
            </a:r>
            <a:r>
              <a:rPr lang="lv-LV" sz="1800" dirty="0">
                <a:solidFill>
                  <a:schemeClr val="tx2">
                    <a:lumMod val="75000"/>
                  </a:schemeClr>
                </a:solidFill>
                <a:latin typeface="Sylfaen" panose="010A0502050306030303" pitchFamily="18" charset="0"/>
              </a:rPr>
              <a:t>, indikatīvie </a:t>
            </a:r>
            <a:r>
              <a:rPr lang="lv-LV" sz="1800" b="1" dirty="0">
                <a:latin typeface="Sylfaen" panose="010A0502050306030303" pitchFamily="18" charset="0"/>
              </a:rPr>
              <a:t>finansējuma avoti</a:t>
            </a:r>
            <a:r>
              <a:rPr lang="lv-LV" sz="1800" dirty="0">
                <a:solidFill>
                  <a:schemeClr val="tx2">
                    <a:lumMod val="75000"/>
                  </a:schemeClr>
                </a:solidFill>
                <a:latin typeface="Sylfaen" panose="010A0502050306030303" pitchFamily="18" charset="0"/>
              </a:rPr>
              <a:t> un </a:t>
            </a:r>
            <a:r>
              <a:rPr lang="lv-LV" sz="1800" b="1" dirty="0">
                <a:latin typeface="Sylfaen" panose="010A0502050306030303" pitchFamily="18" charset="0"/>
              </a:rPr>
              <a:t>prioritārās teritorijas</a:t>
            </a:r>
            <a:r>
              <a:rPr lang="lv-LV" sz="1800" dirty="0">
                <a:solidFill>
                  <a:schemeClr val="tx2">
                    <a:lumMod val="75000"/>
                  </a:schemeClr>
                </a:solidFill>
                <a:latin typeface="Sylfaen" panose="010A0502050306030303" pitchFamily="18" charset="0"/>
              </a:rPr>
              <a:t> projekta īstenošanai </a:t>
            </a:r>
            <a:endParaRPr lang="lv-LV" sz="1800" dirty="0" smtClean="0">
              <a:solidFill>
                <a:schemeClr val="tx2">
                  <a:lumMod val="75000"/>
                </a:schemeClr>
              </a:solidFill>
              <a:latin typeface="Sylfaen" panose="010A0502050306030303" pitchFamily="18" charset="0"/>
            </a:endParaRP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a:p>
            <a:pPr>
              <a:spcBef>
                <a:spcPts val="0"/>
              </a:spcBef>
              <a:spcAft>
                <a:spcPts val="900"/>
              </a:spcAft>
            </a:pPr>
            <a:r>
              <a:rPr lang="lv-LV" sz="1800" dirty="0">
                <a:solidFill>
                  <a:schemeClr val="tx2">
                    <a:lumMod val="75000"/>
                  </a:schemeClr>
                </a:solidFill>
                <a:latin typeface="Sylfaen" panose="010A0502050306030303" pitchFamily="18" charset="0"/>
              </a:rPr>
              <a:t>Aktivitāšu un projektu sarakstā iekļautas plānotās darbības dažādās attīstības </a:t>
            </a:r>
            <a:r>
              <a:rPr lang="lv-LV" sz="1800" dirty="0" smtClean="0">
                <a:solidFill>
                  <a:schemeClr val="tx2">
                    <a:lumMod val="75000"/>
                  </a:schemeClr>
                </a:solidFill>
                <a:latin typeface="Sylfaen" panose="010A0502050306030303" pitchFamily="18" charset="0"/>
              </a:rPr>
              <a:t>stadijās (arī tādas, kas jau uzsāktas BALTIC FLOWS ietvaros)</a:t>
            </a: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a:p>
            <a:r>
              <a:rPr lang="lv-LV" sz="1800" dirty="0">
                <a:solidFill>
                  <a:schemeClr val="tx2">
                    <a:lumMod val="75000"/>
                  </a:schemeClr>
                </a:solidFill>
                <a:latin typeface="Sylfaen" panose="010A0502050306030303" pitchFamily="18" charset="0"/>
              </a:rPr>
              <a:t>Rīcības plāns kopumā </a:t>
            </a:r>
            <a:r>
              <a:rPr lang="lv-LV" sz="1800" b="1" dirty="0">
                <a:latin typeface="Sylfaen" panose="010A0502050306030303" pitchFamily="18" charset="0"/>
              </a:rPr>
              <a:t>ietver 20 </a:t>
            </a:r>
            <a:r>
              <a:rPr lang="lv-LV" sz="1800" b="1" dirty="0" smtClean="0">
                <a:latin typeface="Sylfaen" panose="010A0502050306030303" pitchFamily="18" charset="0"/>
              </a:rPr>
              <a:t>projektus</a:t>
            </a:r>
            <a:r>
              <a:rPr lang="lv-LV" sz="1800" dirty="0" smtClean="0">
                <a:solidFill>
                  <a:schemeClr val="tx2">
                    <a:lumMod val="75000"/>
                  </a:schemeClr>
                </a:solidFill>
                <a:latin typeface="Sylfaen" panose="010A0502050306030303" pitchFamily="18" charset="0"/>
              </a:rPr>
              <a:t>: </a:t>
            </a:r>
          </a:p>
          <a:p>
            <a:pPr marL="0" indent="0">
              <a:buNone/>
            </a:pPr>
            <a:r>
              <a:rPr lang="lv-LV" sz="1800" dirty="0">
                <a:solidFill>
                  <a:schemeClr val="tx2">
                    <a:lumMod val="75000"/>
                  </a:schemeClr>
                </a:solidFill>
                <a:latin typeface="Sylfaen" panose="010A0502050306030303" pitchFamily="18" charset="0"/>
              </a:rPr>
              <a:t>	</a:t>
            </a:r>
            <a:r>
              <a:rPr lang="lv-LV" sz="1600" b="1" dirty="0" smtClean="0">
                <a:latin typeface="Sylfaen" panose="010A0502050306030303" pitchFamily="18" charset="0"/>
              </a:rPr>
              <a:t>4 projekti - 1.prioritāte </a:t>
            </a:r>
            <a:r>
              <a:rPr lang="lv-LV" sz="1600" dirty="0">
                <a:latin typeface="Sylfaen" panose="010A0502050306030303" pitchFamily="18" charset="0"/>
              </a:rPr>
              <a:t>“Iedzīvotāju savienība – iedzīvotāju iesaistīšana un </a:t>
            </a:r>
            <a:r>
              <a:rPr lang="lv-LV" sz="1600" dirty="0" smtClean="0">
                <a:latin typeface="Sylfaen" panose="010A0502050306030303" pitchFamily="18" charset="0"/>
              </a:rPr>
              <a:t>iedvesmošana</a:t>
            </a:r>
            <a:r>
              <a:rPr lang="lv-LV" sz="1600" dirty="0">
                <a:latin typeface="Sylfaen" panose="010A0502050306030303" pitchFamily="18" charset="0"/>
              </a:rPr>
              <a:t>” </a:t>
            </a:r>
            <a:endParaRPr lang="lv-LV" sz="1600" dirty="0" smtClean="0">
              <a:latin typeface="Sylfaen" panose="010A0502050306030303" pitchFamily="18" charset="0"/>
            </a:endParaRPr>
          </a:p>
          <a:p>
            <a:pPr marL="0" indent="0">
              <a:buNone/>
            </a:pPr>
            <a:r>
              <a:rPr lang="lv-LV" sz="1600" dirty="0">
                <a:latin typeface="Sylfaen" panose="010A0502050306030303" pitchFamily="18" charset="0"/>
              </a:rPr>
              <a:t>	</a:t>
            </a:r>
            <a:r>
              <a:rPr lang="lv-LV" sz="1600" b="1" dirty="0" smtClean="0">
                <a:latin typeface="Sylfaen" panose="010A0502050306030303" pitchFamily="18" charset="0"/>
              </a:rPr>
              <a:t>14 projekti - 2.prioritāte</a:t>
            </a:r>
            <a:r>
              <a:rPr lang="lv-LV" sz="1600" dirty="0" smtClean="0">
                <a:latin typeface="Sylfaen" panose="010A0502050306030303" pitchFamily="18" charset="0"/>
              </a:rPr>
              <a:t> </a:t>
            </a:r>
            <a:r>
              <a:rPr lang="lv-LV" sz="1600" dirty="0">
                <a:latin typeface="Sylfaen" panose="010A0502050306030303" pitchFamily="18" charset="0"/>
              </a:rPr>
              <a:t>“Drošas un dzīvošanai piemērotas pilsētas Rīgas </a:t>
            </a:r>
            <a:r>
              <a:rPr lang="lv-LV" sz="1600" dirty="0" smtClean="0">
                <a:latin typeface="Sylfaen" panose="010A0502050306030303" pitchFamily="18" charset="0"/>
              </a:rPr>
              <a:t>plānošanas 	reģionā </a:t>
            </a:r>
            <a:r>
              <a:rPr lang="lv-LV" sz="1600" dirty="0">
                <a:latin typeface="Sylfaen" panose="010A0502050306030303" pitchFamily="18" charset="0"/>
              </a:rPr>
              <a:t>un </a:t>
            </a:r>
            <a:r>
              <a:rPr lang="lv-LV" sz="1600" dirty="0" smtClean="0">
                <a:latin typeface="Sylfaen" panose="010A0502050306030303" pitchFamily="18" charset="0"/>
              </a:rPr>
              <a:t>Latvijā”</a:t>
            </a:r>
          </a:p>
          <a:p>
            <a:pPr marL="0" indent="0">
              <a:buNone/>
            </a:pPr>
            <a:r>
              <a:rPr lang="lv-LV" sz="1600" dirty="0">
                <a:latin typeface="Sylfaen" panose="010A0502050306030303" pitchFamily="18" charset="0"/>
              </a:rPr>
              <a:t>	</a:t>
            </a:r>
            <a:r>
              <a:rPr lang="lv-LV" sz="1600" b="1" dirty="0" smtClean="0">
                <a:latin typeface="Sylfaen" panose="010A0502050306030303" pitchFamily="18" charset="0"/>
              </a:rPr>
              <a:t>2 projekti - 3.prioritāte </a:t>
            </a:r>
            <a:r>
              <a:rPr lang="lv-LV" sz="1600" dirty="0">
                <a:latin typeface="Sylfaen" panose="010A0502050306030303" pitchFamily="18" charset="0"/>
              </a:rPr>
              <a:t>“Viedā specializācija un sinerģija starp reģionālo </a:t>
            </a:r>
            <a:r>
              <a:rPr lang="lv-LV" sz="1600" dirty="0" smtClean="0">
                <a:latin typeface="Sylfaen" panose="010A0502050306030303" pitchFamily="18" charset="0"/>
              </a:rPr>
              <a:t>attīstību</a:t>
            </a:r>
            <a:r>
              <a:rPr lang="lv-LV" sz="1600" dirty="0">
                <a:latin typeface="Sylfaen" panose="010A0502050306030303" pitchFamily="18" charset="0"/>
              </a:rPr>
              <a:t>, </a:t>
            </a:r>
            <a:r>
              <a:rPr lang="lv-LV" sz="1600" dirty="0" smtClean="0">
                <a:latin typeface="Sylfaen" panose="010A0502050306030303" pitchFamily="18" charset="0"/>
              </a:rPr>
              <a:t>	pētniecību </a:t>
            </a:r>
            <a:r>
              <a:rPr lang="lv-LV" sz="1600" dirty="0">
                <a:latin typeface="Sylfaen" panose="010A0502050306030303" pitchFamily="18" charset="0"/>
              </a:rPr>
              <a:t>un inovāciju konkurētspējas veicināšanai” </a:t>
            </a:r>
          </a:p>
        </p:txBody>
      </p:sp>
    </p:spTree>
    <p:extLst>
      <p:ext uri="{BB962C8B-B14F-4D97-AF65-F5344CB8AC3E}">
        <p14:creationId xmlns:p14="http://schemas.microsoft.com/office/powerpoint/2010/main" xmlns="" val="3524302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000" b="1" dirty="0" smtClean="0">
                <a:latin typeface="Sylfaen" panose="010A0502050306030303" pitchFamily="18" charset="0"/>
              </a:rPr>
              <a:t>Izvērstās projektu koncepcijas</a:t>
            </a:r>
            <a:endParaRPr lang="lv-LV" sz="3000" b="1" dirty="0">
              <a:latin typeface="Sylfaen" panose="010A0502050306030303" pitchFamily="18" charset="0"/>
            </a:endParaRPr>
          </a:p>
        </p:txBody>
      </p:sp>
      <p:sp>
        <p:nvSpPr>
          <p:cNvPr id="3" name="Content Placeholder 2"/>
          <p:cNvSpPr>
            <a:spLocks noGrp="1"/>
          </p:cNvSpPr>
          <p:nvPr>
            <p:ph idx="1"/>
          </p:nvPr>
        </p:nvSpPr>
        <p:spPr>
          <a:xfrm>
            <a:off x="286604" y="2312169"/>
            <a:ext cx="8611736" cy="3609254"/>
          </a:xfrm>
        </p:spPr>
        <p:txBody>
          <a:bodyPr>
            <a:normAutofit/>
          </a:bodyPr>
          <a:lstStyle/>
          <a:p>
            <a:r>
              <a:rPr lang="lv-LV" sz="1800" b="1" dirty="0">
                <a:latin typeface="Sylfaen" panose="010A0502050306030303" pitchFamily="18" charset="0"/>
              </a:rPr>
              <a:t>Projekts 2.11. Platforma – laboratorija tehnoloģiju testēšanai un sertificēšanai.</a:t>
            </a:r>
            <a:r>
              <a:rPr lang="lv-LV" sz="1800" dirty="0">
                <a:latin typeface="Sylfaen" panose="010A0502050306030303" pitchFamily="18" charset="0"/>
              </a:rPr>
              <a:t> </a:t>
            </a:r>
            <a:r>
              <a:rPr lang="lv-LV" sz="1800" dirty="0">
                <a:solidFill>
                  <a:schemeClr val="tx2">
                    <a:lumMod val="75000"/>
                  </a:schemeClr>
                </a:solidFill>
                <a:latin typeface="Sylfaen" panose="010A0502050306030303" pitchFamily="18" charset="0"/>
              </a:rPr>
              <a:t>Platforma, kas veicina jaunu inovatīvu tehnoloģiju attīstību, patentu radīšanu lietus ūdens apsaimniekošanas un uzraudzības </a:t>
            </a:r>
            <a:r>
              <a:rPr lang="lv-LV" sz="1800" dirty="0" smtClean="0">
                <a:solidFill>
                  <a:schemeClr val="tx2">
                    <a:lumMod val="75000"/>
                  </a:schemeClr>
                </a:solidFill>
                <a:latin typeface="Sylfaen" panose="010A0502050306030303" pitchFamily="18" charset="0"/>
              </a:rPr>
              <a:t>jomās</a:t>
            </a:r>
            <a:endParaRPr lang="lv-LV" sz="1800" dirty="0">
              <a:solidFill>
                <a:schemeClr val="tx2">
                  <a:lumMod val="75000"/>
                </a:schemeClr>
              </a:solidFill>
              <a:latin typeface="Sylfaen" panose="010A0502050306030303" pitchFamily="18" charset="0"/>
            </a:endParaRPr>
          </a:p>
          <a:p>
            <a:pPr marL="0" indent="0">
              <a:spcBef>
                <a:spcPts val="0"/>
              </a:spcBef>
              <a:spcAft>
                <a:spcPts val="900"/>
              </a:spcAft>
              <a:buNone/>
            </a:pPr>
            <a:endParaRPr lang="lv-LV" sz="1000" dirty="0" smtClean="0">
              <a:solidFill>
                <a:schemeClr val="tx2">
                  <a:lumMod val="75000"/>
                </a:schemeClr>
              </a:solidFill>
              <a:latin typeface="Sylfaen" panose="010A0502050306030303" pitchFamily="18" charset="0"/>
            </a:endParaRPr>
          </a:p>
          <a:p>
            <a:r>
              <a:rPr lang="lv-LV" sz="1800" b="1" dirty="0">
                <a:latin typeface="Sylfaen" panose="010A0502050306030303" pitchFamily="18" charset="0"/>
              </a:rPr>
              <a:t>Projekts 2.14. Vienota lietus ūdens sistēmu tīkla pārvaldības platforma. </a:t>
            </a:r>
            <a:r>
              <a:rPr lang="lv-LV" sz="1800" dirty="0" smtClean="0">
                <a:solidFill>
                  <a:schemeClr val="tx2">
                    <a:lumMod val="75000"/>
                  </a:schemeClr>
                </a:solidFill>
                <a:latin typeface="Sylfaen" panose="010A0502050306030303" pitchFamily="18" charset="0"/>
              </a:rPr>
              <a:t>Lietus </a:t>
            </a:r>
            <a:r>
              <a:rPr lang="lv-LV" sz="1800" dirty="0">
                <a:solidFill>
                  <a:schemeClr val="tx2">
                    <a:lumMod val="75000"/>
                  </a:schemeClr>
                </a:solidFill>
                <a:latin typeface="Sylfaen" panose="010A0502050306030303" pitchFamily="18" charset="0"/>
              </a:rPr>
              <a:t>ūdens apsaimniekošanas un uzraudzības platforma ar kuras palīdzību iespējams identificēt problemātiskās applūstošās zonas, esošās infrastruktūras kvalitāti, izmantotās tehnoloģijas un izmaksu efektivitāti, lai nodrošinātu iespēju laicīgi plānot finansējumu, nepieciešamos risinājumus, pakalpojumus un finansējuma </a:t>
            </a:r>
            <a:r>
              <a:rPr lang="lv-LV" sz="1800" dirty="0" smtClean="0">
                <a:solidFill>
                  <a:schemeClr val="tx2">
                    <a:lumMod val="75000"/>
                  </a:schemeClr>
                </a:solidFill>
                <a:latin typeface="Sylfaen" panose="010A0502050306030303" pitchFamily="18" charset="0"/>
              </a:rPr>
              <a:t>apjomu</a:t>
            </a:r>
          </a:p>
          <a:p>
            <a:endParaRPr lang="lv-LV" sz="1000" dirty="0">
              <a:solidFill>
                <a:schemeClr val="tx2">
                  <a:lumMod val="75000"/>
                </a:schemeClr>
              </a:solidFill>
              <a:latin typeface="Sylfaen" panose="010A0502050306030303" pitchFamily="18" charset="0"/>
            </a:endParaRPr>
          </a:p>
          <a:p>
            <a:r>
              <a:rPr lang="lv-LV" sz="1800" b="1" dirty="0" smtClean="0">
                <a:latin typeface="Sylfaen" panose="010A0502050306030303" pitchFamily="18" charset="0"/>
              </a:rPr>
              <a:t>DISKUSIJA</a:t>
            </a:r>
            <a:endParaRPr lang="lv-LV" sz="1800" b="1" dirty="0">
              <a:latin typeface="Sylfaen" panose="010A0502050306030303" pitchFamily="18" charset="0"/>
            </a:endParaRP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p:txBody>
      </p:sp>
    </p:spTree>
    <p:extLst>
      <p:ext uri="{BB962C8B-B14F-4D97-AF65-F5344CB8AC3E}">
        <p14:creationId xmlns:p14="http://schemas.microsoft.com/office/powerpoint/2010/main" xmlns="" val="604000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000" b="1" dirty="0" smtClean="0">
                <a:latin typeface="Sylfaen" panose="010A0502050306030303" pitchFamily="18" charset="0"/>
              </a:rPr>
              <a:t>Īstenošana un uzraudzība</a:t>
            </a:r>
            <a:endParaRPr lang="lv-LV" sz="3000" b="1" dirty="0">
              <a:latin typeface="Sylfaen" panose="010A0502050306030303" pitchFamily="18" charset="0"/>
            </a:endParaRPr>
          </a:p>
        </p:txBody>
      </p:sp>
      <p:sp>
        <p:nvSpPr>
          <p:cNvPr id="3" name="Content Placeholder 2"/>
          <p:cNvSpPr>
            <a:spLocks noGrp="1"/>
          </p:cNvSpPr>
          <p:nvPr>
            <p:ph idx="1"/>
          </p:nvPr>
        </p:nvSpPr>
        <p:spPr>
          <a:xfrm>
            <a:off x="457199" y="2101754"/>
            <a:ext cx="8229600" cy="4162567"/>
          </a:xfrm>
        </p:spPr>
        <p:txBody>
          <a:bodyPr>
            <a:normAutofit fontScale="85000" lnSpcReduction="10000"/>
          </a:bodyPr>
          <a:lstStyle/>
          <a:p>
            <a:r>
              <a:rPr lang="lv-LV" sz="2400" dirty="0">
                <a:solidFill>
                  <a:schemeClr val="tx2">
                    <a:lumMod val="75000"/>
                  </a:schemeClr>
                </a:solidFill>
                <a:latin typeface="Sylfaen" panose="010A0502050306030303" pitchFamily="18" charset="0"/>
              </a:rPr>
              <a:t>N</a:t>
            </a:r>
            <a:r>
              <a:rPr lang="lv-LV" sz="2400" dirty="0" smtClean="0">
                <a:solidFill>
                  <a:schemeClr val="tx2">
                    <a:lumMod val="75000"/>
                  </a:schemeClr>
                </a:solidFill>
                <a:latin typeface="Sylfaen" panose="010A0502050306030303" pitchFamily="18" charset="0"/>
              </a:rPr>
              <a:t>osaka stratēģisko </a:t>
            </a:r>
            <a:r>
              <a:rPr lang="lv-LV" sz="2400" dirty="0">
                <a:solidFill>
                  <a:schemeClr val="tx2">
                    <a:lumMod val="75000"/>
                  </a:schemeClr>
                </a:solidFill>
                <a:latin typeface="Sylfaen" panose="010A0502050306030303" pitchFamily="18" charset="0"/>
              </a:rPr>
              <a:t>uzstādījumu un rīcību īstenošanas uzraudzības kārtību – </a:t>
            </a:r>
            <a:r>
              <a:rPr lang="lv-LV" sz="2400" b="1" dirty="0">
                <a:latin typeface="Sylfaen" panose="010A0502050306030303" pitchFamily="18" charset="0"/>
              </a:rPr>
              <a:t>principus, formu un </a:t>
            </a:r>
            <a:r>
              <a:rPr lang="lv-LV" sz="2400" b="1" dirty="0" smtClean="0">
                <a:latin typeface="Sylfaen" panose="010A0502050306030303" pitchFamily="18" charset="0"/>
              </a:rPr>
              <a:t>atbildīgos</a:t>
            </a:r>
            <a:endParaRPr lang="lv-LV" sz="2400" b="1" dirty="0">
              <a:latin typeface="Sylfaen" panose="010A0502050306030303" pitchFamily="18" charset="0"/>
            </a:endParaRP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a:p>
            <a:pPr>
              <a:spcBef>
                <a:spcPts val="0"/>
              </a:spcBef>
              <a:spcAft>
                <a:spcPts val="900"/>
              </a:spcAft>
            </a:pPr>
            <a:r>
              <a:rPr lang="lv-LV" sz="2400" dirty="0">
                <a:solidFill>
                  <a:schemeClr val="tx2">
                    <a:lumMod val="75000"/>
                  </a:schemeClr>
                </a:solidFill>
                <a:latin typeface="Sylfaen" panose="010A0502050306030303" pitchFamily="18" charset="0"/>
              </a:rPr>
              <a:t>R</a:t>
            </a:r>
            <a:r>
              <a:rPr lang="lv-LV" sz="2400" dirty="0" smtClean="0">
                <a:solidFill>
                  <a:schemeClr val="tx2">
                    <a:lumMod val="75000"/>
                  </a:schemeClr>
                </a:solidFill>
                <a:latin typeface="Sylfaen" panose="010A0502050306030303" pitchFamily="18" charset="0"/>
              </a:rPr>
              <a:t>īcības </a:t>
            </a:r>
            <a:r>
              <a:rPr lang="lv-LV" sz="2400" dirty="0">
                <a:solidFill>
                  <a:schemeClr val="tx2">
                    <a:lumMod val="75000"/>
                  </a:schemeClr>
                </a:solidFill>
                <a:latin typeface="Sylfaen" panose="010A0502050306030303" pitchFamily="18" charset="0"/>
              </a:rPr>
              <a:t>plāna ieviešana ir iespējama </a:t>
            </a:r>
            <a:r>
              <a:rPr lang="lv-LV" sz="2400" b="1" dirty="0">
                <a:latin typeface="Sylfaen" panose="010A0502050306030303" pitchFamily="18" charset="0"/>
              </a:rPr>
              <a:t>īstenojot plānā ietvertās rekomendācijas</a:t>
            </a:r>
            <a:r>
              <a:rPr lang="lv-LV" sz="2400" dirty="0">
                <a:solidFill>
                  <a:schemeClr val="tx2">
                    <a:lumMod val="75000"/>
                  </a:schemeClr>
                </a:solidFill>
                <a:latin typeface="Sylfaen" panose="010A0502050306030303" pitchFamily="18" charset="0"/>
              </a:rPr>
              <a:t> pārvaldības, uzņēmēju, pētniecības sektoru sadarbībai un sabiedrības iesaistei, kā arī plāna sadaļā </a:t>
            </a:r>
            <a:r>
              <a:rPr lang="lv-LV" sz="2400" b="1" dirty="0">
                <a:latin typeface="Sylfaen" panose="010A0502050306030303" pitchFamily="18" charset="0"/>
              </a:rPr>
              <a:t>“Aktivitātes un projekti” </a:t>
            </a:r>
            <a:r>
              <a:rPr lang="lv-LV" sz="2400" dirty="0">
                <a:solidFill>
                  <a:schemeClr val="tx2">
                    <a:lumMod val="75000"/>
                  </a:schemeClr>
                </a:solidFill>
                <a:latin typeface="Sylfaen" panose="010A0502050306030303" pitchFamily="18" charset="0"/>
              </a:rPr>
              <a:t>paredzētās darbības</a:t>
            </a:r>
            <a:endParaRPr lang="lv-LV" sz="500" dirty="0" smtClean="0">
              <a:solidFill>
                <a:schemeClr val="tx2">
                  <a:lumMod val="75000"/>
                </a:schemeClr>
              </a:solidFill>
              <a:latin typeface="Sylfaen" panose="010A0502050306030303" pitchFamily="18" charset="0"/>
            </a:endParaRPr>
          </a:p>
          <a:p>
            <a:r>
              <a:rPr lang="lv-LV" sz="2400" dirty="0" smtClean="0">
                <a:solidFill>
                  <a:schemeClr val="tx2">
                    <a:lumMod val="75000"/>
                  </a:schemeClr>
                </a:solidFill>
                <a:latin typeface="Sylfaen" panose="010A0502050306030303" pitchFamily="18" charset="0"/>
              </a:rPr>
              <a:t>Aktivitāšu </a:t>
            </a:r>
            <a:r>
              <a:rPr lang="lv-LV" sz="2400" dirty="0">
                <a:solidFill>
                  <a:schemeClr val="tx2">
                    <a:lumMod val="75000"/>
                  </a:schemeClr>
                </a:solidFill>
                <a:latin typeface="Sylfaen" panose="010A0502050306030303" pitchFamily="18" charset="0"/>
              </a:rPr>
              <a:t>un projektu </a:t>
            </a:r>
            <a:r>
              <a:rPr lang="lv-LV" sz="2400" b="1" dirty="0" smtClean="0">
                <a:latin typeface="Sylfaen" panose="010A0502050306030303" pitchFamily="18" charset="0"/>
              </a:rPr>
              <a:t>ieviesēji </a:t>
            </a:r>
            <a:r>
              <a:rPr lang="lv-LV" sz="2400" b="1" dirty="0">
                <a:latin typeface="Sylfaen" panose="010A0502050306030303" pitchFamily="18" charset="0"/>
              </a:rPr>
              <a:t>ir potenciāli ieinteresētās puses </a:t>
            </a:r>
            <a:r>
              <a:rPr lang="lv-LV" sz="2400" dirty="0">
                <a:solidFill>
                  <a:schemeClr val="tx2">
                    <a:lumMod val="75000"/>
                  </a:schemeClr>
                </a:solidFill>
                <a:latin typeface="Sylfaen" panose="010A0502050306030303" pitchFamily="18" charset="0"/>
              </a:rPr>
              <a:t>un plānoto projektu īstenotāji, kas </a:t>
            </a:r>
            <a:r>
              <a:rPr lang="lv-LV" sz="2400" b="1" dirty="0">
                <a:latin typeface="Sylfaen" panose="010A0502050306030303" pitchFamily="18" charset="0"/>
              </a:rPr>
              <a:t>pārstāv gan publisko, gan privāto </a:t>
            </a:r>
            <a:r>
              <a:rPr lang="lv-LV" sz="2400" b="1" dirty="0" smtClean="0">
                <a:latin typeface="Sylfaen" panose="010A0502050306030303" pitchFamily="18" charset="0"/>
              </a:rPr>
              <a:t>sektoru</a:t>
            </a:r>
            <a:endParaRPr lang="lv-LV" sz="2400" b="1" dirty="0">
              <a:latin typeface="Sylfaen" panose="010A0502050306030303" pitchFamily="18" charset="0"/>
            </a:endParaRPr>
          </a:p>
          <a:p>
            <a:pPr marL="0" indent="0">
              <a:buNone/>
            </a:pPr>
            <a:endParaRPr lang="lv-LV" sz="500" dirty="0" smtClean="0">
              <a:solidFill>
                <a:schemeClr val="tx2">
                  <a:lumMod val="75000"/>
                </a:schemeClr>
              </a:solidFill>
              <a:latin typeface="Sylfaen" panose="010A0502050306030303" pitchFamily="18" charset="0"/>
            </a:endParaRPr>
          </a:p>
          <a:p>
            <a:r>
              <a:rPr lang="lv-LV" sz="2400" dirty="0" smtClean="0">
                <a:solidFill>
                  <a:schemeClr val="tx2">
                    <a:lumMod val="75000"/>
                  </a:schemeClr>
                </a:solidFill>
                <a:latin typeface="Sylfaen" panose="010A0502050306030303" pitchFamily="18" charset="0"/>
              </a:rPr>
              <a:t>Plāna </a:t>
            </a:r>
            <a:r>
              <a:rPr lang="lv-LV" sz="2400" dirty="0">
                <a:solidFill>
                  <a:schemeClr val="tx2">
                    <a:lumMod val="75000"/>
                  </a:schemeClr>
                </a:solidFill>
                <a:latin typeface="Sylfaen" panose="010A0502050306030303" pitchFamily="18" charset="0"/>
              </a:rPr>
              <a:t>īstenošanas un uzraudzības </a:t>
            </a:r>
            <a:r>
              <a:rPr lang="lv-LV" sz="2400" b="1" dirty="0">
                <a:latin typeface="Sylfaen" panose="010A0502050306030303" pitchFamily="18" charset="0"/>
              </a:rPr>
              <a:t>koordinējošo lomu nodrošina Rīgas plānošanas </a:t>
            </a:r>
            <a:r>
              <a:rPr lang="lv-LV" sz="2400" b="1" dirty="0" smtClean="0">
                <a:latin typeface="Sylfaen" panose="010A0502050306030303" pitchFamily="18" charset="0"/>
              </a:rPr>
              <a:t>reģions </a:t>
            </a:r>
            <a:r>
              <a:rPr lang="lv-LV" sz="2400" dirty="0" smtClean="0">
                <a:solidFill>
                  <a:schemeClr val="tx2">
                    <a:lumMod val="75000"/>
                  </a:schemeClr>
                </a:solidFill>
                <a:latin typeface="Sylfaen" panose="010A0502050306030303" pitchFamily="18" charset="0"/>
              </a:rPr>
              <a:t>(Konsultatīvā komisija u.c. sadarbības platformas) </a:t>
            </a:r>
            <a:endParaRPr lang="lv-LV" sz="2400" dirty="0">
              <a:solidFill>
                <a:schemeClr val="tx2">
                  <a:lumMod val="75000"/>
                </a:schemeClr>
              </a:solidFill>
              <a:latin typeface="Sylfaen" panose="010A0502050306030303" pitchFamily="18" charset="0"/>
            </a:endParaRP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a:p>
            <a:pPr>
              <a:spcBef>
                <a:spcPts val="0"/>
              </a:spcBef>
              <a:spcAft>
                <a:spcPts val="900"/>
              </a:spcAft>
            </a:pPr>
            <a:r>
              <a:rPr lang="lv-LV" sz="2400" b="1" dirty="0" smtClean="0">
                <a:latin typeface="Sylfaen" panose="010A0502050306030303" pitchFamily="18" charset="0"/>
              </a:rPr>
              <a:t>Uzraudzība reizi 2 gados kopā</a:t>
            </a:r>
            <a:r>
              <a:rPr lang="lv-LV" sz="2400" dirty="0" smtClean="0">
                <a:solidFill>
                  <a:schemeClr val="tx2">
                    <a:lumMod val="75000"/>
                  </a:schemeClr>
                </a:solidFill>
                <a:latin typeface="Sylfaen" panose="010A0502050306030303" pitchFamily="18" charset="0"/>
              </a:rPr>
              <a:t> ar RPR plānošanas dokumentu uzraudzības pasākumiem</a:t>
            </a:r>
          </a:p>
          <a:p>
            <a:pPr marL="0" indent="0">
              <a:spcBef>
                <a:spcPts val="0"/>
              </a:spcBef>
              <a:spcAft>
                <a:spcPts val="900"/>
              </a:spcAft>
              <a:buNone/>
            </a:pPr>
            <a:endParaRPr lang="lv-LV" sz="500" dirty="0" smtClean="0">
              <a:solidFill>
                <a:schemeClr val="tx2">
                  <a:lumMod val="75000"/>
                </a:schemeClr>
              </a:solidFill>
              <a:latin typeface="Sylfaen" panose="010A0502050306030303" pitchFamily="18" charset="0"/>
            </a:endParaRPr>
          </a:p>
        </p:txBody>
      </p:sp>
    </p:spTree>
    <p:extLst>
      <p:ext uri="{BB962C8B-B14F-4D97-AF65-F5344CB8AC3E}">
        <p14:creationId xmlns:p14="http://schemas.microsoft.com/office/powerpoint/2010/main" xmlns="" val="3217847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984360"/>
            <a:ext cx="8229600" cy="1747699"/>
          </a:xfrm>
        </p:spPr>
        <p:txBody>
          <a:bodyPr>
            <a:normAutofit/>
          </a:bodyPr>
          <a:lstStyle/>
          <a:p>
            <a:r>
              <a:rPr lang="lv-LV" sz="5000" b="1" dirty="0" smtClean="0">
                <a:latin typeface="Sylfaen" panose="010A0502050306030303" pitchFamily="18" charset="0"/>
              </a:rPr>
              <a:t>Paldies!</a:t>
            </a:r>
            <a:endParaRPr lang="en-US" sz="2700" b="1" u="sng" dirty="0">
              <a:solidFill>
                <a:schemeClr val="tx2">
                  <a:lumMod val="75000"/>
                </a:schemeClr>
              </a:solidFill>
              <a:latin typeface="Sylfaen" panose="010A0502050306030303" pitchFamily="18" charset="0"/>
            </a:endParaRPr>
          </a:p>
        </p:txBody>
      </p:sp>
    </p:spTree>
    <p:extLst>
      <p:ext uri="{BB962C8B-B14F-4D97-AF65-F5344CB8AC3E}">
        <p14:creationId xmlns:p14="http://schemas.microsoft.com/office/powerpoint/2010/main" xmlns="" val="404212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400" b="1" dirty="0" smtClean="0">
                <a:latin typeface="Sylfaen" panose="010A0502050306030303" pitchFamily="18" charset="0"/>
              </a:rPr>
              <a:t>BALTIC FLOWS Kopējais rīcības plāns</a:t>
            </a:r>
            <a:endParaRPr lang="lv-LV" sz="3400" b="1" dirty="0">
              <a:latin typeface="Sylfaen" panose="010A050205030603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4551" y="2142699"/>
            <a:ext cx="4929463" cy="2620613"/>
          </a:xfrm>
        </p:spPr>
      </p:pic>
      <p:sp>
        <p:nvSpPr>
          <p:cNvPr id="6" name="Content Placeholder 2"/>
          <p:cNvSpPr txBox="1">
            <a:spLocks/>
          </p:cNvSpPr>
          <p:nvPr/>
        </p:nvSpPr>
        <p:spPr>
          <a:xfrm>
            <a:off x="5295332" y="2142699"/>
            <a:ext cx="3684896" cy="420351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lv-LV" sz="2000" dirty="0" smtClean="0">
                <a:solidFill>
                  <a:schemeClr val="tx2">
                    <a:lumMod val="75000"/>
                  </a:schemeClr>
                </a:solidFill>
              </a:rPr>
              <a:t>„</a:t>
            </a:r>
            <a:r>
              <a:rPr lang="lv-LV" sz="2200" dirty="0" smtClean="0">
                <a:solidFill>
                  <a:schemeClr val="tx2">
                    <a:lumMod val="75000"/>
                  </a:schemeClr>
                </a:solidFill>
                <a:latin typeface="Sylfaen" panose="010A0502050306030303" pitchFamily="18" charset="0"/>
              </a:rPr>
              <a:t>Lielais plāns</a:t>
            </a:r>
            <a:r>
              <a:rPr lang="lv-LV" sz="2000" dirty="0" smtClean="0">
                <a:solidFill>
                  <a:schemeClr val="tx2">
                    <a:lumMod val="75000"/>
                  </a:schemeClr>
                </a:solidFill>
              </a:rPr>
              <a:t>”</a:t>
            </a:r>
            <a:r>
              <a:rPr lang="lv-LV" sz="2200" dirty="0" smtClean="0">
                <a:solidFill>
                  <a:schemeClr val="tx2">
                    <a:lumMod val="75000"/>
                  </a:schemeClr>
                </a:solidFill>
                <a:latin typeface="Sylfaen" panose="010A0502050306030303" pitchFamily="18" charset="0"/>
              </a:rPr>
              <a:t> Eiropai un Baltijas jūras reģionam</a:t>
            </a:r>
          </a:p>
          <a:p>
            <a:pPr marL="0" indent="0">
              <a:buNone/>
            </a:pPr>
            <a:endParaRPr lang="lv-LV" sz="500" dirty="0" smtClean="0">
              <a:solidFill>
                <a:schemeClr val="tx2">
                  <a:lumMod val="75000"/>
                </a:schemeClr>
              </a:solidFill>
              <a:latin typeface="Sylfaen" panose="010A0502050306030303" pitchFamily="18" charset="0"/>
            </a:endParaRPr>
          </a:p>
          <a:p>
            <a:r>
              <a:rPr lang="lv-LV" sz="2200" dirty="0" smtClean="0">
                <a:solidFill>
                  <a:schemeClr val="tx2">
                    <a:lumMod val="75000"/>
                  </a:schemeClr>
                </a:solidFill>
                <a:latin typeface="Sylfaen" panose="010A0502050306030303" pitchFamily="18" charset="0"/>
              </a:rPr>
              <a:t>Projekta partnerinstitūciju kopprodukts, lai izveidotu ilgtspējīgu un konkurēt-spējīgu lietus ūdeņu </a:t>
            </a:r>
            <a:r>
              <a:rPr lang="lv-LV" sz="2200" dirty="0">
                <a:solidFill>
                  <a:schemeClr val="tx2">
                    <a:lumMod val="75000"/>
                  </a:schemeClr>
                </a:solidFill>
                <a:latin typeface="Sylfaen" panose="010A0502050306030303" pitchFamily="18" charset="0"/>
              </a:rPr>
              <a:t>apsaimniekošanas </a:t>
            </a:r>
            <a:r>
              <a:rPr lang="lv-LV" sz="2200" dirty="0" smtClean="0">
                <a:solidFill>
                  <a:schemeClr val="tx2">
                    <a:lumMod val="75000"/>
                  </a:schemeClr>
                </a:solidFill>
                <a:latin typeface="Sylfaen" panose="010A0502050306030303" pitchFamily="18" charset="0"/>
              </a:rPr>
              <a:t>un </a:t>
            </a:r>
            <a:r>
              <a:rPr lang="lv-LV" sz="2200" dirty="0">
                <a:solidFill>
                  <a:schemeClr val="tx2">
                    <a:lumMod val="75000"/>
                  </a:schemeClr>
                </a:solidFill>
                <a:latin typeface="Sylfaen" panose="010A0502050306030303" pitchFamily="18" charset="0"/>
              </a:rPr>
              <a:t>uzraudzības </a:t>
            </a:r>
            <a:r>
              <a:rPr lang="lv-LV" sz="2200" dirty="0" smtClean="0">
                <a:solidFill>
                  <a:schemeClr val="tx2">
                    <a:lumMod val="75000"/>
                  </a:schemeClr>
                </a:solidFill>
                <a:latin typeface="Sylfaen" panose="010A0502050306030303" pitchFamily="18" charset="0"/>
              </a:rPr>
              <a:t>sistēmu</a:t>
            </a:r>
          </a:p>
          <a:p>
            <a:pPr marL="0" indent="0">
              <a:buNone/>
            </a:pPr>
            <a:endParaRPr lang="lv-LV" sz="500" dirty="0" smtClean="0">
              <a:solidFill>
                <a:schemeClr val="tx2">
                  <a:lumMod val="75000"/>
                </a:schemeClr>
              </a:solidFill>
              <a:latin typeface="Sylfaen" panose="010A0502050306030303" pitchFamily="18" charset="0"/>
            </a:endParaRPr>
          </a:p>
          <a:p>
            <a:r>
              <a:rPr lang="lv-LV" sz="2200" dirty="0" smtClean="0">
                <a:solidFill>
                  <a:schemeClr val="tx2">
                    <a:lumMod val="75000"/>
                  </a:schemeClr>
                </a:solidFill>
                <a:latin typeface="Sylfaen" panose="010A0502050306030303" pitchFamily="18" charset="0"/>
              </a:rPr>
              <a:t>Mērķis palielināt reģionālās ekonomikas konkurētspēju ar pētniecības, tehnoloģiju attīstības un inovāciju palīdzību</a:t>
            </a:r>
            <a:endParaRPr lang="lv-LV" sz="2200" dirty="0">
              <a:solidFill>
                <a:schemeClr val="tx2">
                  <a:lumMod val="75000"/>
                </a:schemeClr>
              </a:solidFill>
              <a:latin typeface="Sylfaen" panose="010A0502050306030303" pitchFamily="18" charset="0"/>
            </a:endParaRPr>
          </a:p>
        </p:txBody>
      </p:sp>
      <p:sp>
        <p:nvSpPr>
          <p:cNvPr id="7" name="Content Placeholder 2"/>
          <p:cNvSpPr txBox="1">
            <a:spLocks/>
          </p:cNvSpPr>
          <p:nvPr/>
        </p:nvSpPr>
        <p:spPr>
          <a:xfrm>
            <a:off x="204551" y="4950993"/>
            <a:ext cx="4929463" cy="158314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lv-LV" sz="2400" dirty="0">
                <a:latin typeface="Sylfaen" panose="010A0502050306030303" pitchFamily="18" charset="0"/>
              </a:rPr>
              <a:t>„Drošas, dzīvošanai piemērotas pilsētas Baltijas jūras reģiona un visas Eiropas iedzīvotājiem” </a:t>
            </a:r>
            <a:endParaRPr lang="lv-LV" sz="2400" dirty="0" smtClean="0">
              <a:latin typeface="Sylfaen" panose="010A0502050306030303" pitchFamily="18" charset="0"/>
            </a:endParaRPr>
          </a:p>
          <a:p>
            <a:pPr marL="0" indent="0" algn="ctr">
              <a:buNone/>
            </a:pPr>
            <a:r>
              <a:rPr lang="lv-LV" sz="2400" dirty="0" smtClean="0">
                <a:latin typeface="Sylfaen" panose="010A0502050306030303" pitchFamily="18" charset="0"/>
              </a:rPr>
              <a:t>(</a:t>
            </a:r>
            <a:r>
              <a:rPr lang="lv-LV" sz="2400" dirty="0" err="1">
                <a:latin typeface="Sylfaen" panose="010A0502050306030303" pitchFamily="18" charset="0"/>
              </a:rPr>
              <a:t>Safe</a:t>
            </a:r>
            <a:r>
              <a:rPr lang="lv-LV" sz="2400" dirty="0">
                <a:latin typeface="Sylfaen" panose="010A0502050306030303" pitchFamily="18" charset="0"/>
              </a:rPr>
              <a:t>, </a:t>
            </a:r>
            <a:r>
              <a:rPr lang="lv-LV" sz="2400" dirty="0" err="1">
                <a:latin typeface="Sylfaen" panose="010A0502050306030303" pitchFamily="18" charset="0"/>
              </a:rPr>
              <a:t>liveable</a:t>
            </a:r>
            <a:r>
              <a:rPr lang="lv-LV" sz="2400" dirty="0">
                <a:latin typeface="Sylfaen" panose="010A0502050306030303" pitchFamily="18" charset="0"/>
              </a:rPr>
              <a:t> cities </a:t>
            </a:r>
            <a:r>
              <a:rPr lang="lv-LV" sz="2400" dirty="0" err="1">
                <a:latin typeface="Sylfaen" panose="010A0502050306030303" pitchFamily="18" charset="0"/>
              </a:rPr>
              <a:t>for</a:t>
            </a:r>
            <a:r>
              <a:rPr lang="lv-LV" sz="2400" dirty="0">
                <a:latin typeface="Sylfaen" panose="010A0502050306030303" pitchFamily="18" charset="0"/>
              </a:rPr>
              <a:t> </a:t>
            </a:r>
            <a:r>
              <a:rPr lang="lv-LV" sz="2400" dirty="0" err="1">
                <a:latin typeface="Sylfaen" panose="010A0502050306030303" pitchFamily="18" charset="0"/>
              </a:rPr>
              <a:t>citizens</a:t>
            </a:r>
            <a:r>
              <a:rPr lang="lv-LV" sz="2400" dirty="0">
                <a:latin typeface="Sylfaen" panose="010A0502050306030303" pitchFamily="18" charset="0"/>
              </a:rPr>
              <a:t> </a:t>
            </a:r>
            <a:r>
              <a:rPr lang="lv-LV" sz="2400" dirty="0" err="1">
                <a:latin typeface="Sylfaen" panose="010A0502050306030303" pitchFamily="18" charset="0"/>
              </a:rPr>
              <a:t>in</a:t>
            </a:r>
            <a:r>
              <a:rPr lang="lv-LV" sz="2400" dirty="0">
                <a:latin typeface="Sylfaen" panose="010A0502050306030303" pitchFamily="18" charset="0"/>
              </a:rPr>
              <a:t> </a:t>
            </a:r>
            <a:r>
              <a:rPr lang="lv-LV" sz="2400" dirty="0" err="1">
                <a:latin typeface="Sylfaen" panose="010A0502050306030303" pitchFamily="18" charset="0"/>
              </a:rPr>
              <a:t>the</a:t>
            </a:r>
            <a:r>
              <a:rPr lang="lv-LV" sz="2400" dirty="0">
                <a:latin typeface="Sylfaen" panose="010A0502050306030303" pitchFamily="18" charset="0"/>
              </a:rPr>
              <a:t> Baltic </a:t>
            </a:r>
            <a:r>
              <a:rPr lang="lv-LV" sz="2400" dirty="0" err="1">
                <a:latin typeface="Sylfaen" panose="010A0502050306030303" pitchFamily="18" charset="0"/>
              </a:rPr>
              <a:t>Sea</a:t>
            </a:r>
            <a:r>
              <a:rPr lang="lv-LV" sz="2400" dirty="0">
                <a:latin typeface="Sylfaen" panose="010A0502050306030303" pitchFamily="18" charset="0"/>
              </a:rPr>
              <a:t> </a:t>
            </a:r>
            <a:r>
              <a:rPr lang="lv-LV" sz="2400" dirty="0" err="1">
                <a:latin typeface="Sylfaen" panose="010A0502050306030303" pitchFamily="18" charset="0"/>
              </a:rPr>
              <a:t>Region</a:t>
            </a:r>
            <a:r>
              <a:rPr lang="lv-LV" sz="2400" dirty="0">
                <a:latin typeface="Sylfaen" panose="010A0502050306030303" pitchFamily="18" charset="0"/>
              </a:rPr>
              <a:t> </a:t>
            </a:r>
            <a:r>
              <a:rPr lang="lv-LV" sz="2400" dirty="0" err="1">
                <a:latin typeface="Sylfaen" panose="010A0502050306030303" pitchFamily="18" charset="0"/>
              </a:rPr>
              <a:t>and</a:t>
            </a:r>
            <a:r>
              <a:rPr lang="lv-LV" sz="2400" dirty="0">
                <a:latin typeface="Sylfaen" panose="010A0502050306030303" pitchFamily="18" charset="0"/>
              </a:rPr>
              <a:t> </a:t>
            </a:r>
            <a:r>
              <a:rPr lang="lv-LV" sz="2400" dirty="0" err="1">
                <a:latin typeface="Sylfaen" panose="010A0502050306030303" pitchFamily="18" charset="0"/>
              </a:rPr>
              <a:t>throughout</a:t>
            </a:r>
            <a:r>
              <a:rPr lang="lv-LV" sz="2400" dirty="0">
                <a:latin typeface="Sylfaen" panose="010A0502050306030303" pitchFamily="18" charset="0"/>
              </a:rPr>
              <a:t> </a:t>
            </a:r>
            <a:r>
              <a:rPr lang="lv-LV" sz="2400" dirty="0" err="1">
                <a:latin typeface="Sylfaen" panose="010A0502050306030303" pitchFamily="18" charset="0"/>
              </a:rPr>
              <a:t>Europe</a:t>
            </a:r>
            <a:r>
              <a:rPr lang="lv-LV" sz="2400" dirty="0">
                <a:latin typeface="Sylfaen" panose="010A0502050306030303" pitchFamily="18" charset="0"/>
              </a:rPr>
              <a:t>)</a:t>
            </a:r>
            <a:endParaRPr lang="lv-LV" sz="2200" dirty="0">
              <a:solidFill>
                <a:schemeClr val="tx2">
                  <a:lumMod val="75000"/>
                </a:schemeClr>
              </a:solidFill>
              <a:latin typeface="Sylfaen" panose="010A0502050306030303" pitchFamily="18" charset="0"/>
            </a:endParaRPr>
          </a:p>
        </p:txBody>
      </p:sp>
    </p:spTree>
    <p:extLst>
      <p:ext uri="{BB962C8B-B14F-4D97-AF65-F5344CB8AC3E}">
        <p14:creationId xmlns:p14="http://schemas.microsoft.com/office/powerpoint/2010/main" xmlns="" val="237981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8200"/>
            <a:ext cx="8802806" cy="1255619"/>
          </a:xfrm>
        </p:spPr>
        <p:txBody>
          <a:bodyPr>
            <a:normAutofit/>
          </a:bodyPr>
          <a:lstStyle/>
          <a:p>
            <a:pPr algn="ctr">
              <a:buNone/>
            </a:pPr>
            <a:r>
              <a:rPr lang="lv-LV" sz="2000" b="1" dirty="0" smtClean="0">
                <a:latin typeface="Sylfaen" pitchFamily="18" charset="0"/>
              </a:rPr>
              <a:t>Iedzīvotāju savienība (</a:t>
            </a:r>
            <a:r>
              <a:rPr lang="lv-LV" sz="2000" b="1" dirty="0" err="1" smtClean="0">
                <a:latin typeface="Sylfaen" pitchFamily="18" charset="0"/>
              </a:rPr>
              <a:t>Citizen</a:t>
            </a:r>
            <a:r>
              <a:rPr lang="lv-LV" sz="2000" b="1" dirty="0" smtClean="0">
                <a:latin typeface="Sylfaen" pitchFamily="18" charset="0"/>
              </a:rPr>
              <a:t> </a:t>
            </a:r>
            <a:r>
              <a:rPr lang="lv-LV" sz="2000" b="1" dirty="0" err="1" smtClean="0">
                <a:latin typeface="Sylfaen" pitchFamily="18" charset="0"/>
              </a:rPr>
              <a:t>Union</a:t>
            </a:r>
            <a:r>
              <a:rPr lang="lv-LV" sz="2000" b="1" dirty="0" smtClean="0">
                <a:latin typeface="Sylfaen" pitchFamily="18" charset="0"/>
              </a:rPr>
              <a:t>) – </a:t>
            </a:r>
          </a:p>
          <a:p>
            <a:pPr algn="ctr">
              <a:buNone/>
            </a:pPr>
            <a:r>
              <a:rPr lang="lv-LV" sz="2000" dirty="0" smtClean="0">
                <a:solidFill>
                  <a:schemeClr val="tx2">
                    <a:lumMod val="75000"/>
                  </a:schemeClr>
                </a:solidFill>
                <a:latin typeface="Sylfaen" pitchFamily="18" charset="0"/>
              </a:rPr>
              <a:t>Iesaistīšanās un iedvesmošanas plāns Eiropai balstīts 3 nozīmīgākajos pīlāros: </a:t>
            </a:r>
          </a:p>
          <a:p>
            <a:pPr algn="ctr">
              <a:buNone/>
            </a:pPr>
            <a:r>
              <a:rPr lang="lv-LV" sz="2000" b="1" dirty="0" smtClean="0">
                <a:latin typeface="Sylfaen" pitchFamily="18" charset="0"/>
              </a:rPr>
              <a:t>Inovācija, Ilgtspēja, Iesaistīšanās</a:t>
            </a:r>
            <a:endParaRPr lang="lv-LV" sz="2000" dirty="0" smtClean="0">
              <a:solidFill>
                <a:schemeClr val="tx2">
                  <a:lumMod val="75000"/>
                </a:schemeClr>
              </a:solidFill>
              <a:latin typeface="Sylfaen" pitchFamily="18" charset="0"/>
            </a:endParaRPr>
          </a:p>
          <a:p>
            <a:pPr marL="0" indent="0" algn="ctr">
              <a:spcBef>
                <a:spcPts val="0"/>
              </a:spcBef>
              <a:buNone/>
            </a:pPr>
            <a:endParaRPr lang="lv-LV" sz="2400" dirty="0">
              <a:latin typeface="Sylfaen" panose="010A0502050306030303" pitchFamily="18" charset="0"/>
            </a:endParaRPr>
          </a:p>
        </p:txBody>
      </p:sp>
      <p:sp>
        <p:nvSpPr>
          <p:cNvPr id="4" name="TextBox 3"/>
          <p:cNvSpPr txBox="1"/>
          <p:nvPr/>
        </p:nvSpPr>
        <p:spPr>
          <a:xfrm>
            <a:off x="4039540" y="3136402"/>
            <a:ext cx="4647061" cy="2739211"/>
          </a:xfrm>
          <a:prstGeom prst="rect">
            <a:avLst/>
          </a:prstGeom>
          <a:noFill/>
        </p:spPr>
        <p:txBody>
          <a:bodyPr wrap="square" rtlCol="0">
            <a:spAutoFit/>
          </a:bodyPr>
          <a:lstStyle/>
          <a:p>
            <a:pPr algn="ctr"/>
            <a:r>
              <a:rPr lang="lv-LV" b="1" dirty="0" smtClean="0">
                <a:solidFill>
                  <a:schemeClr val="tx2">
                    <a:lumMod val="75000"/>
                  </a:schemeClr>
                </a:solidFill>
                <a:latin typeface="Sylfaen" pitchFamily="18" charset="0"/>
              </a:rPr>
              <a:t>3 galvenās tēmas </a:t>
            </a:r>
            <a:r>
              <a:rPr lang="lv-LV" dirty="0" smtClean="0">
                <a:latin typeface="Sylfaen" pitchFamily="18" charset="0"/>
              </a:rPr>
              <a:t>jeb prioritātes:</a:t>
            </a:r>
          </a:p>
          <a:p>
            <a:pPr algn="ctr"/>
            <a:r>
              <a:rPr lang="lv-LV" sz="800" dirty="0" smtClean="0">
                <a:latin typeface="Sylfaen" pitchFamily="18" charset="0"/>
              </a:rPr>
              <a:t> </a:t>
            </a:r>
          </a:p>
          <a:p>
            <a:pPr algn="ctr"/>
            <a:r>
              <a:rPr lang="lv-LV" b="1" dirty="0" smtClean="0">
                <a:solidFill>
                  <a:schemeClr val="tx2">
                    <a:lumMod val="75000"/>
                  </a:schemeClr>
                </a:solidFill>
                <a:latin typeface="Sylfaen" pitchFamily="18" charset="0"/>
              </a:rPr>
              <a:t>1.</a:t>
            </a:r>
            <a:r>
              <a:rPr lang="lv-LV" dirty="0" smtClean="0">
                <a:solidFill>
                  <a:schemeClr val="tx2">
                    <a:lumMod val="75000"/>
                  </a:schemeClr>
                </a:solidFill>
                <a:latin typeface="Sylfaen" pitchFamily="18" charset="0"/>
              </a:rPr>
              <a:t> </a:t>
            </a:r>
            <a:r>
              <a:rPr lang="lv-LV" dirty="0" smtClean="0">
                <a:latin typeface="Sylfaen" pitchFamily="18" charset="0"/>
              </a:rPr>
              <a:t>Iedzīvotāju savienība </a:t>
            </a:r>
            <a:r>
              <a:rPr lang="en-GB" dirty="0" smtClean="0">
                <a:latin typeface="Sylfaen" pitchFamily="18" charset="0"/>
              </a:rPr>
              <a:t>– </a:t>
            </a:r>
            <a:r>
              <a:rPr lang="lv-LV" dirty="0" smtClean="0">
                <a:latin typeface="Sylfaen" pitchFamily="18" charset="0"/>
              </a:rPr>
              <a:t>iedzīvotāju iesaistīšana un iedvesmošana</a:t>
            </a:r>
          </a:p>
          <a:p>
            <a:pPr algn="ctr"/>
            <a:endParaRPr lang="lv-LV" sz="1000" dirty="0" smtClean="0">
              <a:latin typeface="Sylfaen" pitchFamily="18" charset="0"/>
            </a:endParaRPr>
          </a:p>
          <a:p>
            <a:pPr algn="ctr"/>
            <a:r>
              <a:rPr lang="lv-LV" b="1" dirty="0" smtClean="0">
                <a:solidFill>
                  <a:schemeClr val="tx2">
                    <a:lumMod val="75000"/>
                  </a:schemeClr>
                </a:solidFill>
                <a:latin typeface="Sylfaen" pitchFamily="18" charset="0"/>
              </a:rPr>
              <a:t>2.</a:t>
            </a:r>
            <a:r>
              <a:rPr lang="lv-LV" dirty="0" smtClean="0">
                <a:solidFill>
                  <a:schemeClr val="tx2">
                    <a:lumMod val="75000"/>
                  </a:schemeClr>
                </a:solidFill>
                <a:latin typeface="Sylfaen" pitchFamily="18" charset="0"/>
              </a:rPr>
              <a:t> </a:t>
            </a:r>
            <a:r>
              <a:rPr lang="lv-LV" dirty="0" smtClean="0">
                <a:latin typeface="Sylfaen" pitchFamily="18" charset="0"/>
              </a:rPr>
              <a:t>Drošas un dzīvošanai piemērotas pilsētas Baltijas jūras reģionā un visā Eiropā</a:t>
            </a:r>
          </a:p>
          <a:p>
            <a:pPr algn="ctr"/>
            <a:endParaRPr lang="lv-LV" sz="1000" dirty="0" smtClean="0">
              <a:latin typeface="Sylfaen" pitchFamily="18" charset="0"/>
            </a:endParaRPr>
          </a:p>
          <a:p>
            <a:pPr algn="ctr"/>
            <a:r>
              <a:rPr lang="lv-LV" b="1" dirty="0" smtClean="0">
                <a:solidFill>
                  <a:schemeClr val="tx2">
                    <a:lumMod val="75000"/>
                  </a:schemeClr>
                </a:solidFill>
                <a:latin typeface="Sylfaen" pitchFamily="18" charset="0"/>
              </a:rPr>
              <a:t>3.</a:t>
            </a:r>
            <a:r>
              <a:rPr lang="lv-LV" dirty="0" smtClean="0">
                <a:solidFill>
                  <a:schemeClr val="tx2">
                    <a:lumMod val="75000"/>
                  </a:schemeClr>
                </a:solidFill>
                <a:latin typeface="Sylfaen" pitchFamily="18" charset="0"/>
              </a:rPr>
              <a:t> </a:t>
            </a:r>
            <a:r>
              <a:rPr lang="lv-LV" dirty="0" smtClean="0">
                <a:latin typeface="Sylfaen" pitchFamily="18" charset="0"/>
              </a:rPr>
              <a:t>Viedā specializācija un sinerģija starp reģionālo attīstību, pētniecību un inovāciju konkurētspējas veicināšanai</a:t>
            </a:r>
            <a:endParaRPr lang="lv-LV" dirty="0">
              <a:latin typeface="Sylfaen" pitchFamily="18" charset="0"/>
            </a:endParaRPr>
          </a:p>
        </p:txBody>
      </p:sp>
      <p:sp>
        <p:nvSpPr>
          <p:cNvPr id="7" name="Title 1"/>
          <p:cNvSpPr>
            <a:spLocks noGrp="1"/>
          </p:cNvSpPr>
          <p:nvPr>
            <p:ph type="title"/>
          </p:nvPr>
        </p:nvSpPr>
        <p:spPr>
          <a:xfrm>
            <a:off x="457001" y="923636"/>
            <a:ext cx="8229600" cy="1143000"/>
          </a:xfrm>
        </p:spPr>
        <p:txBody>
          <a:bodyPr>
            <a:normAutofit/>
          </a:bodyPr>
          <a:lstStyle/>
          <a:p>
            <a:r>
              <a:rPr lang="lv-LV" sz="3400" b="1" dirty="0" smtClean="0">
                <a:latin typeface="Sylfaen" panose="010A0502050306030303" pitchFamily="18" charset="0"/>
              </a:rPr>
              <a:t>BALTIC FLOWS Kopējais rīcības plāns</a:t>
            </a:r>
            <a:endParaRPr lang="lv-LV" sz="3400" b="1" dirty="0">
              <a:latin typeface="Sylfaen" panose="010A0502050306030303" pitchFamily="18" charset="0"/>
            </a:endParaRPr>
          </a:p>
        </p:txBody>
      </p:sp>
      <p:pic>
        <p:nvPicPr>
          <p:cNvPr id="8" name="Picture 7" descr="C:\Users\User\Dropbox\RPR faili\BALTIC FLOWS\Rīcības plāns\Attēli\Citizen Union_LA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782" y="3063328"/>
            <a:ext cx="3891758" cy="3794671"/>
          </a:xfrm>
          <a:prstGeom prst="rect">
            <a:avLst/>
          </a:prstGeom>
          <a:noFill/>
          <a:ln>
            <a:noFill/>
          </a:ln>
        </p:spPr>
      </p:pic>
    </p:spTree>
    <p:extLst>
      <p:ext uri="{BB962C8B-B14F-4D97-AF65-F5344CB8AC3E}">
        <p14:creationId xmlns:p14="http://schemas.microsoft.com/office/powerpoint/2010/main" xmlns="" val="316852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87" y="1163447"/>
            <a:ext cx="8655144" cy="1143000"/>
          </a:xfrm>
        </p:spPr>
        <p:txBody>
          <a:bodyPr>
            <a:noAutofit/>
          </a:bodyPr>
          <a:lstStyle/>
          <a:p>
            <a:r>
              <a:rPr lang="lv-LV" sz="3400" b="1" dirty="0" smtClean="0">
                <a:latin typeface="Sylfaen" panose="010A0502050306030303" pitchFamily="18" charset="0"/>
              </a:rPr>
              <a:t>Pielāgošanās Latvijas situācijai un</a:t>
            </a:r>
            <a:br>
              <a:rPr lang="lv-LV" sz="3400" b="1" dirty="0" smtClean="0">
                <a:latin typeface="Sylfaen" panose="010A0502050306030303" pitchFamily="18" charset="0"/>
              </a:rPr>
            </a:br>
            <a:r>
              <a:rPr lang="lv-LV" sz="3400" b="1" dirty="0" smtClean="0">
                <a:latin typeface="Sylfaen" panose="010A0502050306030303" pitchFamily="18" charset="0"/>
              </a:rPr>
              <a:t> Rīgas plānošanas reģiona vajadzībām </a:t>
            </a:r>
            <a:endParaRPr lang="lv-LV" sz="3400" b="1" dirty="0">
              <a:latin typeface="Sylfaen" panose="010A0502050306030303" pitchFamily="18"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787" y="2463158"/>
            <a:ext cx="4523098" cy="35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954137" y="2409408"/>
            <a:ext cx="3848670" cy="36092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lv-LV" sz="2200" dirty="0" smtClean="0">
                <a:solidFill>
                  <a:schemeClr val="tx2">
                    <a:lumMod val="75000"/>
                  </a:schemeClr>
                </a:solidFill>
                <a:latin typeface="Sylfaen" panose="010A0502050306030303" pitchFamily="18" charset="0"/>
              </a:rPr>
              <a:t>Nepieciešamība pēc vietējiem apstākļiem piemērotām, fokusētās rīcībām</a:t>
            </a:r>
          </a:p>
          <a:p>
            <a:pPr marL="0" indent="0">
              <a:buNone/>
            </a:pPr>
            <a:endParaRPr lang="lv-LV" sz="800" dirty="0" smtClean="0">
              <a:solidFill>
                <a:schemeClr val="tx2">
                  <a:lumMod val="75000"/>
                </a:schemeClr>
              </a:solidFill>
              <a:latin typeface="Sylfaen" panose="010A0502050306030303" pitchFamily="18" charset="0"/>
            </a:endParaRPr>
          </a:p>
          <a:p>
            <a:r>
              <a:rPr lang="lv-LV" sz="2200" dirty="0" smtClean="0">
                <a:solidFill>
                  <a:schemeClr val="tx2">
                    <a:lumMod val="75000"/>
                  </a:schemeClr>
                </a:solidFill>
                <a:latin typeface="Sylfaen" panose="010A0502050306030303" pitchFamily="18" charset="0"/>
              </a:rPr>
              <a:t>Saikne ar nacionāla līmeņa un Rīgas reģiona un pašvaldību attīstības plānošanas dokumentiem</a:t>
            </a:r>
          </a:p>
          <a:p>
            <a:pPr marL="0" indent="0">
              <a:buNone/>
            </a:pPr>
            <a:endParaRPr lang="lv-LV" sz="800" dirty="0" smtClean="0">
              <a:solidFill>
                <a:schemeClr val="tx2">
                  <a:lumMod val="75000"/>
                </a:schemeClr>
              </a:solidFill>
              <a:latin typeface="Sylfaen" panose="010A0502050306030303" pitchFamily="18" charset="0"/>
            </a:endParaRPr>
          </a:p>
          <a:p>
            <a:r>
              <a:rPr lang="lv-LV" sz="2200" dirty="0" smtClean="0">
                <a:solidFill>
                  <a:schemeClr val="tx2">
                    <a:lumMod val="75000"/>
                  </a:schemeClr>
                </a:solidFill>
                <a:latin typeface="Sylfaen" panose="010A0502050306030303" pitchFamily="18" charset="0"/>
              </a:rPr>
              <a:t>Pašvaldību un atsevišķu reģiona mērķteritoriju (Rīga un metropoles areāls, reģiona nozīmes pilsētas, Piekraste, lauki) īpatnības</a:t>
            </a:r>
          </a:p>
          <a:p>
            <a:endParaRPr lang="lv-LV" sz="2200" dirty="0" smtClean="0">
              <a:solidFill>
                <a:schemeClr val="tx2">
                  <a:lumMod val="75000"/>
                </a:schemeClr>
              </a:solidFill>
              <a:latin typeface="Sylfaen" panose="010A0502050306030303" pitchFamily="18" charset="0"/>
            </a:endParaRPr>
          </a:p>
          <a:p>
            <a:pPr marL="0" indent="0">
              <a:buNone/>
            </a:pPr>
            <a:endParaRPr lang="lv-LV" sz="800" dirty="0" smtClean="0">
              <a:solidFill>
                <a:schemeClr val="tx2">
                  <a:lumMod val="75000"/>
                </a:schemeClr>
              </a:solidFill>
              <a:latin typeface="Sylfaen" panose="010A0502050306030303" pitchFamily="18" charset="0"/>
            </a:endParaRPr>
          </a:p>
        </p:txBody>
      </p:sp>
    </p:spTree>
    <p:extLst>
      <p:ext uri="{BB962C8B-B14F-4D97-AF65-F5344CB8AC3E}">
        <p14:creationId xmlns:p14="http://schemas.microsoft.com/office/powerpoint/2010/main" xmlns="" val="3827505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34822"/>
            <a:ext cx="8229600" cy="1143000"/>
          </a:xfrm>
        </p:spPr>
        <p:txBody>
          <a:bodyPr>
            <a:normAutofit/>
          </a:bodyPr>
          <a:lstStyle/>
          <a:p>
            <a:r>
              <a:rPr lang="lv-LV" sz="3000" b="1" dirty="0" smtClean="0">
                <a:latin typeface="Sylfaen" panose="010A0502050306030303" pitchFamily="18" charset="0"/>
              </a:rPr>
              <a:t>Rīgas plānošanas reģionam pielāgots Rīcības plāns</a:t>
            </a:r>
            <a:endParaRPr lang="en-GB" sz="3000" b="1" dirty="0">
              <a:latin typeface="Sylfaen" panose="010A050205030603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0086" y="2077822"/>
            <a:ext cx="3937542" cy="2234871"/>
          </a:xfrm>
        </p:spPr>
      </p:pic>
      <p:sp>
        <p:nvSpPr>
          <p:cNvPr id="6" name="Content Placeholder 2"/>
          <p:cNvSpPr txBox="1">
            <a:spLocks/>
          </p:cNvSpPr>
          <p:nvPr/>
        </p:nvSpPr>
        <p:spPr>
          <a:xfrm>
            <a:off x="175491" y="4636655"/>
            <a:ext cx="8857672" cy="1241947"/>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7200" b="1" dirty="0" smtClean="0">
                <a:latin typeface="Sylfaen" panose="010A0502050306030303" pitchFamily="18" charset="0"/>
              </a:rPr>
              <a:t>„</a:t>
            </a:r>
            <a:r>
              <a:rPr lang="lv-LV" sz="7200" b="1" dirty="0" smtClean="0">
                <a:latin typeface="Sylfaen" panose="010A0502050306030303" pitchFamily="18" charset="0"/>
              </a:rPr>
              <a:t>Lietus ūdens apsaimniekošanas un uzraudzības plāns Rīgas plānošanas reģionam</a:t>
            </a:r>
            <a:r>
              <a:rPr lang="en-GB" sz="7200" b="1" dirty="0" smtClean="0">
                <a:latin typeface="Sylfaen" panose="010A0502050306030303" pitchFamily="18" charset="0"/>
              </a:rPr>
              <a:t>”</a:t>
            </a:r>
          </a:p>
          <a:p>
            <a:pPr marL="0" indent="0" algn="just">
              <a:buNone/>
            </a:pPr>
            <a:endParaRPr lang="en-GB" dirty="0" smtClean="0">
              <a:solidFill>
                <a:srgbClr val="002060"/>
              </a:solidFill>
              <a:latin typeface="Sylfaen" panose="010A0502050306030303" pitchFamily="18" charset="0"/>
            </a:endParaRPr>
          </a:p>
          <a:p>
            <a:pPr marL="0" indent="0" algn="just">
              <a:buNone/>
            </a:pPr>
            <a:r>
              <a:rPr lang="lv-LV" sz="7200" dirty="0" smtClean="0">
                <a:solidFill>
                  <a:srgbClr val="002060"/>
                </a:solidFill>
                <a:latin typeface="Sylfaen" panose="010A0502050306030303" pitchFamily="18" charset="0"/>
              </a:rPr>
              <a:t>Esošā situācija un risināmie jautājumi Latvijā</a:t>
            </a:r>
          </a:p>
          <a:p>
            <a:pPr marL="0" indent="0" algn="just">
              <a:buNone/>
            </a:pPr>
            <a:endParaRPr lang="lv-LV" dirty="0" smtClean="0">
              <a:solidFill>
                <a:srgbClr val="002060"/>
              </a:solidFill>
              <a:latin typeface="Sylfaen" panose="010A0502050306030303" pitchFamily="18" charset="0"/>
            </a:endParaRPr>
          </a:p>
          <a:p>
            <a:pPr marL="0" indent="0" algn="just">
              <a:buNone/>
            </a:pPr>
            <a:r>
              <a:rPr lang="lv-LV" sz="7200" dirty="0" smtClean="0">
                <a:solidFill>
                  <a:srgbClr val="002060"/>
                </a:solidFill>
                <a:latin typeface="Sylfaen" panose="010A0502050306030303" pitchFamily="18" charset="0"/>
              </a:rPr>
              <a:t>Fokuss – zaļas pilsētvides plānošana, lietus ūdens pārvaldība, sabiedrības līdzdalība</a:t>
            </a:r>
          </a:p>
          <a:p>
            <a:pPr marL="0" indent="0" algn="just">
              <a:buNone/>
            </a:pPr>
            <a:endParaRPr lang="lv-LV" dirty="0" smtClean="0">
              <a:solidFill>
                <a:srgbClr val="002060"/>
              </a:solidFill>
              <a:latin typeface="Sylfaen" panose="010A0502050306030303" pitchFamily="18" charset="0"/>
            </a:endParaRPr>
          </a:p>
          <a:p>
            <a:pPr marL="0" indent="0" algn="just">
              <a:buNone/>
            </a:pPr>
            <a:r>
              <a:rPr lang="lv-LV" sz="7200" dirty="0" smtClean="0">
                <a:solidFill>
                  <a:srgbClr val="002060"/>
                </a:solidFill>
                <a:latin typeface="Sylfaen" panose="010A0502050306030303" pitchFamily="18" charset="0"/>
              </a:rPr>
              <a:t>Vidēja termiņa</a:t>
            </a:r>
            <a:r>
              <a:rPr lang="en-GB" sz="7200" dirty="0" smtClean="0">
                <a:solidFill>
                  <a:srgbClr val="002060"/>
                </a:solidFill>
                <a:latin typeface="Sylfaen" panose="010A0502050306030303" pitchFamily="18" charset="0"/>
              </a:rPr>
              <a:t> </a:t>
            </a:r>
            <a:r>
              <a:rPr lang="lv-LV" sz="7200" dirty="0" smtClean="0">
                <a:solidFill>
                  <a:srgbClr val="002060"/>
                </a:solidFill>
                <a:latin typeface="Sylfaen" panose="010A0502050306030303" pitchFamily="18" charset="0"/>
              </a:rPr>
              <a:t>aktivitātes un projekti</a:t>
            </a:r>
            <a:r>
              <a:rPr lang="en-GB" sz="7200" dirty="0" smtClean="0">
                <a:solidFill>
                  <a:srgbClr val="002060"/>
                </a:solidFill>
                <a:latin typeface="Sylfaen" panose="010A0502050306030303" pitchFamily="18" charset="0"/>
              </a:rPr>
              <a:t> – </a:t>
            </a:r>
            <a:r>
              <a:rPr lang="lv-LV" sz="7200" dirty="0" smtClean="0">
                <a:solidFill>
                  <a:srgbClr val="002060"/>
                </a:solidFill>
                <a:latin typeface="Sylfaen" panose="010A0502050306030303" pitchFamily="18" charset="0"/>
              </a:rPr>
              <a:t>laika periodam līdz </a:t>
            </a:r>
            <a:r>
              <a:rPr lang="en-GB" sz="7200" dirty="0" smtClean="0">
                <a:solidFill>
                  <a:srgbClr val="002060"/>
                </a:solidFill>
                <a:latin typeface="Sylfaen" panose="010A0502050306030303" pitchFamily="18" charset="0"/>
              </a:rPr>
              <a:t>2020</a:t>
            </a:r>
            <a:r>
              <a:rPr lang="lv-LV" sz="7200" dirty="0" smtClean="0">
                <a:solidFill>
                  <a:srgbClr val="002060"/>
                </a:solidFill>
                <a:latin typeface="Sylfaen" panose="010A0502050306030303" pitchFamily="18" charset="0"/>
              </a:rPr>
              <a:t>.gadam</a:t>
            </a:r>
            <a:endParaRPr lang="en-GB" sz="7200" dirty="0" smtClean="0">
              <a:solidFill>
                <a:srgbClr val="002060"/>
              </a:solidFill>
              <a:latin typeface="Sylfaen" panose="010A0502050306030303" pitchFamily="18" charset="0"/>
            </a:endParaRPr>
          </a:p>
          <a:p>
            <a:pPr marL="0" indent="0">
              <a:buNone/>
            </a:pPr>
            <a:endParaRPr lang="lv-LV" sz="800" dirty="0" smtClean="0">
              <a:solidFill>
                <a:schemeClr val="tx2">
                  <a:lumMod val="75000"/>
                </a:schemeClr>
              </a:solidFill>
              <a:latin typeface="Sylfaen" panose="010A0502050306030303" pitchFamily="18" charset="0"/>
            </a:endParaRPr>
          </a:p>
        </p:txBody>
      </p:sp>
      <p:sp>
        <p:nvSpPr>
          <p:cNvPr id="7" name="Right Arrow 6"/>
          <p:cNvSpPr/>
          <p:nvPr/>
        </p:nvSpPr>
        <p:spPr>
          <a:xfrm>
            <a:off x="4408227" y="306896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lv-LV"/>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v-LV"/>
          </a:p>
        </p:txBody>
      </p:sp>
      <p:pic>
        <p:nvPicPr>
          <p:cNvPr id="8" name="Picture 7" descr="C:\Documents and Settings\user\My Documents\Dropbox\RPR faili\BALTIC FLOWS\Rīcības plāns\Attēli\Regions_Latvija.jpg"/>
          <p:cNvPicPr/>
          <p:nvPr/>
        </p:nvPicPr>
        <p:blipFill>
          <a:blip r:embed="rId3" cstate="print"/>
          <a:srcRect/>
          <a:stretch>
            <a:fillRect/>
          </a:stretch>
        </p:blipFill>
        <p:spPr bwMode="auto">
          <a:xfrm>
            <a:off x="5081053" y="2077822"/>
            <a:ext cx="3776345" cy="2234871"/>
          </a:xfrm>
          <a:prstGeom prst="rect">
            <a:avLst/>
          </a:prstGeom>
          <a:noFill/>
          <a:ln w="9525">
            <a:noFill/>
            <a:miter lim="800000"/>
            <a:headEnd/>
            <a:tailEnd/>
          </a:ln>
        </p:spPr>
      </p:pic>
    </p:spTree>
    <p:extLst>
      <p:ext uri="{BB962C8B-B14F-4D97-AF65-F5344CB8AC3E}">
        <p14:creationId xmlns:p14="http://schemas.microsoft.com/office/powerpoint/2010/main" xmlns="" val="2379816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890" y="879764"/>
            <a:ext cx="8229600" cy="1143000"/>
          </a:xfrm>
        </p:spPr>
        <p:txBody>
          <a:bodyPr>
            <a:normAutofit/>
          </a:bodyPr>
          <a:lstStyle/>
          <a:p>
            <a:r>
              <a:rPr lang="lv-LV" sz="3000" b="1" dirty="0" smtClean="0">
                <a:latin typeface="Sylfaen" panose="010A0502050306030303" pitchFamily="18" charset="0"/>
              </a:rPr>
              <a:t>Rīcības plāna SATURS (I)</a:t>
            </a:r>
            <a:endParaRPr lang="en-GB" sz="3000" b="1" dirty="0">
              <a:latin typeface="Sylfaen" panose="010A0502050306030303" pitchFamily="18" charset="0"/>
            </a:endParaRPr>
          </a:p>
        </p:txBody>
      </p:sp>
      <p:sp>
        <p:nvSpPr>
          <p:cNvPr id="5" name="Content Placeholder 2"/>
          <p:cNvSpPr>
            <a:spLocks noGrp="1"/>
          </p:cNvSpPr>
          <p:nvPr>
            <p:ph idx="1"/>
          </p:nvPr>
        </p:nvSpPr>
        <p:spPr>
          <a:xfrm>
            <a:off x="457199" y="2152073"/>
            <a:ext cx="8229600" cy="4470537"/>
          </a:xfrm>
        </p:spPr>
        <p:txBody>
          <a:bodyPr>
            <a:normAutofit fontScale="25000" lnSpcReduction="20000"/>
          </a:bodyPr>
          <a:lstStyle/>
          <a:p>
            <a:pPr>
              <a:buNone/>
            </a:pPr>
            <a:r>
              <a:rPr lang="lv-LV" sz="7200" b="1" dirty="0" smtClean="0">
                <a:solidFill>
                  <a:schemeClr val="tx2">
                    <a:lumMod val="75000"/>
                  </a:schemeClr>
                </a:solidFill>
                <a:latin typeface="Sylfaen" pitchFamily="18" charset="0"/>
              </a:rPr>
              <a:t>Ievadam – par BALTIC FLOWS projektu un šo plānu</a:t>
            </a:r>
            <a:r>
              <a:rPr lang="lv-LV" sz="6400" b="1" dirty="0" smtClean="0">
                <a:solidFill>
                  <a:schemeClr val="tx2">
                    <a:lumMod val="75000"/>
                  </a:schemeClr>
                </a:solidFill>
                <a:latin typeface="Sylfaen" pitchFamily="18" charset="0"/>
              </a:rPr>
              <a:t>				</a:t>
            </a:r>
            <a:r>
              <a:rPr lang="lv-LV" b="1" dirty="0" smtClean="0">
                <a:solidFill>
                  <a:schemeClr val="tx2">
                    <a:lumMod val="75000"/>
                  </a:schemeClr>
                </a:solidFill>
                <a:latin typeface="Sylfaen" pitchFamily="18" charset="0"/>
              </a:rPr>
              <a:t>							</a:t>
            </a:r>
            <a:endParaRPr lang="lv-LV" dirty="0" smtClean="0">
              <a:solidFill>
                <a:schemeClr val="tx2">
                  <a:lumMod val="75000"/>
                </a:schemeClr>
              </a:solidFill>
              <a:latin typeface="Sylfaen" pitchFamily="18" charset="0"/>
            </a:endParaRPr>
          </a:p>
          <a:p>
            <a:pPr>
              <a:buNone/>
            </a:pPr>
            <a:r>
              <a:rPr lang="lv-LV" sz="7200" b="1" dirty="0" smtClean="0">
                <a:solidFill>
                  <a:schemeClr val="tx2">
                    <a:lumMod val="75000"/>
                  </a:schemeClr>
                </a:solidFill>
                <a:latin typeface="Sylfaen" pitchFamily="18" charset="0"/>
              </a:rPr>
              <a:t>BALTIC FLOWS Apvienotais rīcības plāns un tajā noteiktie stratēģiskie uzstādījumi</a:t>
            </a:r>
            <a:r>
              <a:rPr lang="lv-LV" b="1" dirty="0" smtClean="0">
                <a:solidFill>
                  <a:schemeClr val="tx2">
                    <a:lumMod val="75000"/>
                  </a:schemeClr>
                </a:solidFill>
                <a:latin typeface="Sylfaen" pitchFamily="18" charset="0"/>
              </a:rPr>
              <a:t>						</a:t>
            </a:r>
            <a:endParaRPr lang="lv-LV" dirty="0" smtClean="0">
              <a:solidFill>
                <a:schemeClr val="tx2">
                  <a:lumMod val="75000"/>
                </a:schemeClr>
              </a:solidFill>
              <a:latin typeface="Sylfaen" pitchFamily="18" charset="0"/>
            </a:endParaRPr>
          </a:p>
          <a:p>
            <a:pPr>
              <a:buNone/>
            </a:pPr>
            <a:r>
              <a:rPr lang="lv-LV" sz="7200" b="1" dirty="0" smtClean="0">
                <a:solidFill>
                  <a:schemeClr val="tx2">
                    <a:lumMod val="75000"/>
                  </a:schemeClr>
                </a:solidFill>
                <a:latin typeface="Sylfaen" pitchFamily="18" charset="0"/>
              </a:rPr>
              <a:t>BALTIC FLOWS Apvienotā rīcības plāna pielāgošana Latvijas un RPR vajadzībām</a:t>
            </a:r>
            <a:r>
              <a:rPr lang="lv-LV" b="1" dirty="0" smtClean="0">
                <a:solidFill>
                  <a:schemeClr val="tx2">
                    <a:lumMod val="75000"/>
                  </a:schemeClr>
                </a:solidFill>
                <a:latin typeface="Sylfaen" pitchFamily="18" charset="0"/>
              </a:rPr>
              <a:t>		</a:t>
            </a:r>
          </a:p>
          <a:p>
            <a:pPr>
              <a:buNone/>
            </a:pPr>
            <a:r>
              <a:rPr lang="lv-LV" sz="7200" b="1" dirty="0" smtClean="0">
                <a:solidFill>
                  <a:schemeClr val="tx2">
                    <a:lumMod val="75000"/>
                  </a:schemeClr>
                </a:solidFill>
                <a:latin typeface="Sylfaen" pitchFamily="18" charset="0"/>
              </a:rPr>
              <a:t>Lietus ūdens apsaimniekošanas situācija un risināmie jautājumi Latvijā</a:t>
            </a:r>
            <a:r>
              <a:rPr lang="lv-LV" sz="7200" b="1" dirty="0" smtClean="0">
                <a:latin typeface="Sylfaen" pitchFamily="18" charset="0"/>
              </a:rPr>
              <a:t>		</a:t>
            </a:r>
            <a:r>
              <a:rPr lang="lv-LV" b="1" dirty="0" smtClean="0">
                <a:latin typeface="Sylfaen" pitchFamily="18" charset="0"/>
              </a:rPr>
              <a:t>						</a:t>
            </a:r>
            <a:endParaRPr lang="lv-LV" dirty="0" smtClean="0">
              <a:latin typeface="Sylfaen" pitchFamily="18" charset="0"/>
            </a:endParaRPr>
          </a:p>
          <a:p>
            <a:pPr>
              <a:buNone/>
            </a:pPr>
            <a:r>
              <a:rPr lang="lv-LV" sz="5600" b="1" dirty="0" smtClean="0">
                <a:latin typeface="Sylfaen" pitchFamily="18" charset="0"/>
              </a:rPr>
              <a:t>		</a:t>
            </a:r>
            <a:r>
              <a:rPr lang="lv-LV" sz="6400" b="1" dirty="0" smtClean="0">
                <a:latin typeface="Sylfaen" pitchFamily="18" charset="0"/>
              </a:rPr>
              <a:t>Normatīvais regulējums un institucionālie aspekti 	</a:t>
            </a:r>
            <a:r>
              <a:rPr lang="lv-LV" sz="5600" b="1" dirty="0" smtClean="0">
                <a:latin typeface="Sylfaen" pitchFamily="18" charset="0"/>
              </a:rPr>
              <a:t>		</a:t>
            </a:r>
            <a:r>
              <a:rPr lang="lv-LV" b="1" dirty="0" smtClean="0">
                <a:latin typeface="Sylfaen" pitchFamily="18" charset="0"/>
              </a:rPr>
              <a:t>							</a:t>
            </a:r>
            <a:endParaRPr lang="lv-LV" dirty="0" smtClean="0">
              <a:latin typeface="Sylfaen" pitchFamily="18" charset="0"/>
            </a:endParaRPr>
          </a:p>
          <a:p>
            <a:pPr>
              <a:buNone/>
            </a:pPr>
            <a:r>
              <a:rPr lang="lv-LV" sz="5600" b="1" dirty="0" smtClean="0">
                <a:latin typeface="Sylfaen" pitchFamily="18" charset="0"/>
              </a:rPr>
              <a:t>		</a:t>
            </a:r>
            <a:r>
              <a:rPr lang="lv-LV" sz="6400" b="1" dirty="0" smtClean="0">
                <a:latin typeface="Sylfaen" pitchFamily="18" charset="0"/>
              </a:rPr>
              <a:t>Sociālekonomiskie faktori	</a:t>
            </a:r>
            <a:r>
              <a:rPr lang="lv-LV" sz="5600" b="1" dirty="0" smtClean="0">
                <a:latin typeface="Sylfaen" pitchFamily="18" charset="0"/>
              </a:rPr>
              <a:t>											</a:t>
            </a:r>
            <a:r>
              <a:rPr lang="lv-LV" b="1" dirty="0" smtClean="0">
                <a:latin typeface="Sylfaen" pitchFamily="18" charset="0"/>
              </a:rPr>
              <a:t>	</a:t>
            </a:r>
          </a:p>
          <a:p>
            <a:pPr>
              <a:buNone/>
            </a:pPr>
            <a:r>
              <a:rPr lang="lv-LV" sz="5600" b="1" dirty="0" smtClean="0">
                <a:latin typeface="Sylfaen" pitchFamily="18" charset="0"/>
              </a:rPr>
              <a:t>		</a:t>
            </a:r>
            <a:r>
              <a:rPr lang="lv-LV" sz="6400" b="1" dirty="0" smtClean="0">
                <a:latin typeface="Sylfaen" pitchFamily="18" charset="0"/>
              </a:rPr>
              <a:t>Vides aspekti</a:t>
            </a:r>
            <a:r>
              <a:rPr lang="lv-LV" sz="5600" b="1" dirty="0" smtClean="0">
                <a:latin typeface="Sylfaen" pitchFamily="18" charset="0"/>
              </a:rPr>
              <a:t>		</a:t>
            </a:r>
            <a:r>
              <a:rPr lang="lv-LV" sz="6400" b="1" dirty="0" smtClean="0">
                <a:latin typeface="Sylfaen" pitchFamily="18" charset="0"/>
              </a:rPr>
              <a:t>												</a:t>
            </a:r>
            <a:endParaRPr lang="lv-LV" sz="6400" dirty="0" smtClean="0">
              <a:latin typeface="Sylfaen" pitchFamily="18" charset="0"/>
            </a:endParaRPr>
          </a:p>
          <a:p>
            <a:pPr>
              <a:buNone/>
            </a:pPr>
            <a:endParaRPr lang="lv-LV" sz="4000" b="1" dirty="0" smtClean="0">
              <a:latin typeface="Sylfaen" pitchFamily="18" charset="0"/>
            </a:endParaRPr>
          </a:p>
          <a:p>
            <a:pPr>
              <a:buNone/>
            </a:pPr>
            <a:r>
              <a:rPr lang="lv-LV" sz="7200" b="1" dirty="0" smtClean="0">
                <a:solidFill>
                  <a:schemeClr val="tx2">
                    <a:lumMod val="75000"/>
                  </a:schemeClr>
                </a:solidFill>
                <a:latin typeface="Sylfaen" pitchFamily="18" charset="0"/>
              </a:rPr>
              <a:t>Risinājumi valsts, reģiona un pašvaldību plānošanas dokumentos</a:t>
            </a:r>
            <a:r>
              <a:rPr lang="lv-LV" sz="6400" b="1" dirty="0" smtClean="0">
                <a:solidFill>
                  <a:schemeClr val="tx2">
                    <a:lumMod val="75000"/>
                  </a:schemeClr>
                </a:solidFill>
                <a:latin typeface="Sylfaen" pitchFamily="18" charset="0"/>
              </a:rPr>
              <a:t>		</a:t>
            </a:r>
            <a:r>
              <a:rPr lang="lv-LV" b="1" dirty="0" smtClean="0">
                <a:latin typeface="Sylfaen" pitchFamily="18" charset="0"/>
              </a:rPr>
              <a:t>						</a:t>
            </a:r>
          </a:p>
          <a:p>
            <a:pPr>
              <a:buNone/>
            </a:pPr>
            <a:r>
              <a:rPr lang="lv-LV" sz="6400" b="1" dirty="0" smtClean="0">
                <a:latin typeface="Sylfaen" pitchFamily="18" charset="0"/>
              </a:rPr>
              <a:t>		Nacionālā līmenī</a:t>
            </a:r>
            <a:r>
              <a:rPr lang="lv-LV" sz="5600" b="1" dirty="0" smtClean="0">
                <a:latin typeface="Sylfaen" pitchFamily="18" charset="0"/>
              </a:rPr>
              <a:t>		</a:t>
            </a:r>
            <a:r>
              <a:rPr lang="lv-LV" b="1" dirty="0" smtClean="0">
                <a:latin typeface="Sylfaen" pitchFamily="18" charset="0"/>
              </a:rPr>
              <a:t>													</a:t>
            </a:r>
            <a:endParaRPr lang="lv-LV" dirty="0" smtClean="0">
              <a:latin typeface="Sylfaen" pitchFamily="18" charset="0"/>
            </a:endParaRPr>
          </a:p>
          <a:p>
            <a:pPr>
              <a:buNone/>
            </a:pPr>
            <a:r>
              <a:rPr lang="lv-LV" sz="5600" b="1" dirty="0" smtClean="0">
                <a:latin typeface="Sylfaen" pitchFamily="18" charset="0"/>
              </a:rPr>
              <a:t>		</a:t>
            </a:r>
            <a:r>
              <a:rPr lang="lv-LV" sz="6400" b="1" dirty="0" smtClean="0">
                <a:latin typeface="Sylfaen" pitchFamily="18" charset="0"/>
              </a:rPr>
              <a:t>Reģionālā līmenī</a:t>
            </a:r>
            <a:r>
              <a:rPr lang="lv-LV" sz="5600" b="1" dirty="0" smtClean="0">
                <a:latin typeface="Sylfaen" pitchFamily="18" charset="0"/>
              </a:rPr>
              <a:t>			</a:t>
            </a:r>
            <a:r>
              <a:rPr lang="lv-LV" b="1" dirty="0" smtClean="0">
                <a:latin typeface="Sylfaen" pitchFamily="18" charset="0"/>
              </a:rPr>
              <a:t>												</a:t>
            </a:r>
            <a:endParaRPr lang="lv-LV" dirty="0" smtClean="0">
              <a:latin typeface="Sylfaen" pitchFamily="18" charset="0"/>
            </a:endParaRPr>
          </a:p>
          <a:p>
            <a:pPr>
              <a:buNone/>
            </a:pPr>
            <a:r>
              <a:rPr lang="lv-LV" sz="5600" b="1" dirty="0" smtClean="0">
                <a:latin typeface="Sylfaen" pitchFamily="18" charset="0"/>
              </a:rPr>
              <a:t>		</a:t>
            </a:r>
            <a:r>
              <a:rPr lang="lv-LV" sz="6400" b="1" dirty="0" smtClean="0">
                <a:latin typeface="Sylfaen" pitchFamily="18" charset="0"/>
              </a:rPr>
              <a:t>Pašvaldību līmenī	</a:t>
            </a:r>
            <a:r>
              <a:rPr lang="lv-LV" sz="5600" b="1" dirty="0" smtClean="0">
                <a:latin typeface="Sylfaen" pitchFamily="18" charset="0"/>
              </a:rPr>
              <a:t>	</a:t>
            </a:r>
            <a:r>
              <a:rPr lang="lv-LV" sz="6400" b="1" dirty="0" smtClean="0">
                <a:latin typeface="Sylfaen" pitchFamily="18" charset="0"/>
              </a:rPr>
              <a:t>													</a:t>
            </a:r>
            <a:endParaRPr lang="lv-LV" sz="6400" dirty="0" smtClean="0">
              <a:latin typeface="Sylfaen" pitchFamily="18" charset="0"/>
            </a:endParaRPr>
          </a:p>
          <a:p>
            <a:pPr marL="457200" indent="-457200">
              <a:lnSpc>
                <a:spcPct val="110000"/>
              </a:lnSpc>
              <a:spcBef>
                <a:spcPts val="0"/>
              </a:spcBef>
              <a:spcAft>
                <a:spcPts val="900"/>
              </a:spcAft>
              <a:buNone/>
            </a:pPr>
            <a:endParaRPr lang="lv-LV" sz="2400" dirty="0" smtClean="0">
              <a:solidFill>
                <a:schemeClr val="tx2">
                  <a:lumMod val="75000"/>
                </a:schemeClr>
              </a:solidFill>
              <a:latin typeface="Sylfaen" panose="010A050205030603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2225964"/>
            <a:ext cx="8925636" cy="3666837"/>
          </a:xfrm>
        </p:spPr>
        <p:txBody>
          <a:bodyPr>
            <a:normAutofit/>
          </a:bodyPr>
          <a:lstStyle/>
          <a:p>
            <a:pPr>
              <a:buNone/>
            </a:pPr>
            <a:r>
              <a:rPr lang="lv-LV" sz="1800" b="1" dirty="0" smtClean="0">
                <a:solidFill>
                  <a:schemeClr val="tx2">
                    <a:lumMod val="75000"/>
                  </a:schemeClr>
                </a:solidFill>
                <a:latin typeface="Sylfaen" pitchFamily="18" charset="0"/>
              </a:rPr>
              <a:t>Rīgas plānošanas reģionam pielāgotais RĪCĪBAS PLĀNS</a:t>
            </a:r>
            <a:r>
              <a:rPr lang="lv-LV" sz="1600" b="1" dirty="0" smtClean="0">
                <a:solidFill>
                  <a:schemeClr val="tx2">
                    <a:lumMod val="75000"/>
                  </a:schemeClr>
                </a:solidFill>
                <a:latin typeface="Sylfaen" pitchFamily="18" charset="0"/>
              </a:rPr>
              <a:t> </a:t>
            </a:r>
            <a:endParaRPr lang="lv-LV" sz="800" b="1" dirty="0" smtClean="0">
              <a:solidFill>
                <a:schemeClr val="tx2">
                  <a:lumMod val="75000"/>
                </a:schemeClr>
              </a:solidFill>
              <a:latin typeface="Sylfaen" pitchFamily="18" charset="0"/>
            </a:endParaRPr>
          </a:p>
          <a:p>
            <a:pPr>
              <a:buNone/>
            </a:pPr>
            <a:r>
              <a:rPr lang="lv-LV" sz="800" b="1" dirty="0" smtClean="0">
                <a:solidFill>
                  <a:schemeClr val="tx2">
                    <a:lumMod val="75000"/>
                  </a:schemeClr>
                </a:solidFill>
                <a:latin typeface="Sylfaen" pitchFamily="18" charset="0"/>
              </a:rPr>
              <a:t>			</a:t>
            </a:r>
            <a:r>
              <a:rPr lang="lv-LV" sz="800" b="1" dirty="0" smtClean="0">
                <a:latin typeface="Sylfaen" pitchFamily="18" charset="0"/>
              </a:rPr>
              <a:t>					</a:t>
            </a:r>
          </a:p>
          <a:p>
            <a:pPr>
              <a:buNone/>
            </a:pPr>
            <a:r>
              <a:rPr lang="lv-LV" sz="1400" b="1" dirty="0" smtClean="0">
                <a:latin typeface="Sylfaen" pitchFamily="18" charset="0"/>
              </a:rPr>
              <a:t>		</a:t>
            </a:r>
            <a:r>
              <a:rPr lang="lv-LV" sz="1600" b="1" dirty="0" smtClean="0">
                <a:latin typeface="Sylfaen" pitchFamily="18" charset="0"/>
              </a:rPr>
              <a:t>Rekomendācijas pārvaldības, uzņēmēju un pētniecības sektoru sadarbībai un sabiedrības iesaistei</a:t>
            </a:r>
            <a:r>
              <a:rPr lang="lv-LV" sz="800" b="1" dirty="0" smtClean="0">
                <a:latin typeface="Sylfaen" pitchFamily="18" charset="0"/>
              </a:rPr>
              <a:t>		</a:t>
            </a:r>
            <a:endParaRPr lang="lv-LV" sz="800" dirty="0" smtClean="0">
              <a:latin typeface="Sylfaen" pitchFamily="18" charset="0"/>
            </a:endParaRPr>
          </a:p>
          <a:p>
            <a:pPr>
              <a:buNone/>
            </a:pPr>
            <a:r>
              <a:rPr lang="lv-LV" sz="1400" b="1" dirty="0" smtClean="0">
                <a:latin typeface="Sylfaen" pitchFamily="18" charset="0"/>
              </a:rPr>
              <a:t>		</a:t>
            </a:r>
            <a:r>
              <a:rPr lang="lv-LV" sz="1600" b="1" dirty="0" smtClean="0">
                <a:latin typeface="Sylfaen" pitchFamily="18" charset="0"/>
              </a:rPr>
              <a:t>Stratēģiskais ietvars – prioritātes un rīcības virzieni</a:t>
            </a:r>
            <a:endParaRPr lang="lv-LV" sz="800" b="1" dirty="0">
              <a:latin typeface="Sylfaen" pitchFamily="18" charset="0"/>
            </a:endParaRPr>
          </a:p>
          <a:p>
            <a:pPr>
              <a:buNone/>
            </a:pPr>
            <a:endParaRPr lang="lv-LV" sz="800" dirty="0" smtClean="0">
              <a:latin typeface="Sylfaen" pitchFamily="18" charset="0"/>
            </a:endParaRPr>
          </a:p>
          <a:p>
            <a:pPr>
              <a:spcBef>
                <a:spcPts val="0"/>
              </a:spcBef>
              <a:buNone/>
            </a:pPr>
            <a:r>
              <a:rPr lang="lv-LV" sz="1400" b="1" dirty="0" smtClean="0">
                <a:latin typeface="Sylfaen" pitchFamily="18" charset="0"/>
              </a:rPr>
              <a:t>		</a:t>
            </a:r>
            <a:r>
              <a:rPr lang="lv-LV" sz="1600" b="1" dirty="0" smtClean="0">
                <a:latin typeface="Sylfaen" pitchFamily="18" charset="0"/>
              </a:rPr>
              <a:t>Aktivitātes un projekti</a:t>
            </a:r>
            <a:r>
              <a:rPr lang="lv-LV" sz="800" b="1" dirty="0">
                <a:latin typeface="Sylfaen" pitchFamily="18" charset="0"/>
              </a:rPr>
              <a:t>							</a:t>
            </a:r>
            <a:endParaRPr lang="lv-LV" sz="800" b="1" dirty="0" smtClean="0">
              <a:latin typeface="Sylfaen" pitchFamily="18" charset="0"/>
            </a:endParaRPr>
          </a:p>
          <a:p>
            <a:pPr>
              <a:buNone/>
            </a:pPr>
            <a:r>
              <a:rPr lang="lv-LV" sz="800" b="1" dirty="0" smtClean="0">
                <a:latin typeface="Sylfaen" pitchFamily="18" charset="0"/>
              </a:rPr>
              <a:t>							</a:t>
            </a:r>
            <a:endParaRPr lang="lv-LV" sz="800" dirty="0" smtClean="0">
              <a:latin typeface="Sylfaen" pitchFamily="18" charset="0"/>
            </a:endParaRPr>
          </a:p>
          <a:p>
            <a:pPr>
              <a:spcBef>
                <a:spcPts val="0"/>
              </a:spcBef>
              <a:buNone/>
            </a:pPr>
            <a:r>
              <a:rPr lang="lv-LV" sz="1400" b="1" dirty="0" smtClean="0">
                <a:latin typeface="Sylfaen" pitchFamily="18" charset="0"/>
              </a:rPr>
              <a:t>		</a:t>
            </a:r>
            <a:r>
              <a:rPr lang="lv-LV" sz="1600" b="1" dirty="0" smtClean="0">
                <a:latin typeface="Sylfaen" pitchFamily="18" charset="0"/>
              </a:rPr>
              <a:t>Izvērstās projektu koncepcijas</a:t>
            </a:r>
            <a:r>
              <a:rPr lang="lv-LV" sz="1400" b="1" dirty="0" smtClean="0">
                <a:latin typeface="Sylfaen" pitchFamily="18" charset="0"/>
              </a:rPr>
              <a:t>												</a:t>
            </a:r>
            <a:endParaRPr lang="lv-LV" sz="1400" dirty="0" smtClean="0">
              <a:latin typeface="Sylfaen" pitchFamily="18" charset="0"/>
            </a:endParaRPr>
          </a:p>
          <a:p>
            <a:pPr>
              <a:buNone/>
            </a:pPr>
            <a:r>
              <a:rPr lang="lv-LV" sz="800" b="1" dirty="0" smtClean="0">
                <a:latin typeface="Sylfaen" pitchFamily="18" charset="0"/>
              </a:rPr>
              <a:t>		</a:t>
            </a:r>
          </a:p>
          <a:p>
            <a:pPr>
              <a:spcBef>
                <a:spcPts val="0"/>
              </a:spcBef>
              <a:buNone/>
            </a:pPr>
            <a:r>
              <a:rPr lang="lv-LV" sz="1400" b="1" dirty="0" smtClean="0">
                <a:latin typeface="Sylfaen" pitchFamily="18" charset="0"/>
              </a:rPr>
              <a:t>		</a:t>
            </a:r>
            <a:r>
              <a:rPr lang="lv-LV" sz="1600" b="1" dirty="0" smtClean="0">
                <a:latin typeface="Sylfaen" pitchFamily="18" charset="0"/>
              </a:rPr>
              <a:t>Rīcības plāna īstenošana un uzraudzība</a:t>
            </a:r>
            <a:endParaRPr lang="lv-LV" sz="800" b="1" dirty="0" smtClean="0">
              <a:latin typeface="Sylfaen" pitchFamily="18" charset="0"/>
            </a:endParaRPr>
          </a:p>
          <a:p>
            <a:pPr>
              <a:spcBef>
                <a:spcPts val="0"/>
              </a:spcBef>
              <a:buNone/>
            </a:pPr>
            <a:r>
              <a:rPr lang="lv-LV" sz="800" b="1" dirty="0" smtClean="0">
                <a:latin typeface="Sylfaen" pitchFamily="18" charset="0"/>
              </a:rPr>
              <a:t>	</a:t>
            </a:r>
            <a:r>
              <a:rPr lang="lv-LV" sz="800" b="1" dirty="0" smtClean="0">
                <a:solidFill>
                  <a:schemeClr val="tx2">
                    <a:lumMod val="75000"/>
                  </a:schemeClr>
                </a:solidFill>
                <a:latin typeface="Sylfaen" pitchFamily="18" charset="0"/>
              </a:rPr>
              <a:t>		</a:t>
            </a:r>
            <a:r>
              <a:rPr lang="lv-LV" sz="800" b="1" dirty="0">
                <a:latin typeface="Sylfaen" pitchFamily="18" charset="0"/>
              </a:rPr>
              <a:t>										</a:t>
            </a:r>
            <a:endParaRPr lang="lv-LV" sz="800" dirty="0">
              <a:latin typeface="Sylfaen" pitchFamily="18" charset="0"/>
            </a:endParaRPr>
          </a:p>
          <a:p>
            <a:pPr>
              <a:spcBef>
                <a:spcPts val="0"/>
              </a:spcBef>
              <a:buNone/>
            </a:pPr>
            <a:r>
              <a:rPr lang="lv-LV" sz="1800" b="1" dirty="0">
                <a:solidFill>
                  <a:schemeClr val="tx2">
                    <a:lumMod val="75000"/>
                  </a:schemeClr>
                </a:solidFill>
                <a:latin typeface="Sylfaen" panose="010A0502050306030303" pitchFamily="18" charset="0"/>
              </a:rPr>
              <a:t>Izmantotie materiāli</a:t>
            </a:r>
            <a:r>
              <a:rPr lang="lv-LV" sz="1600" b="1" dirty="0" smtClean="0">
                <a:latin typeface="Sylfaen" panose="010A0502050306030303" pitchFamily="18" charset="0"/>
              </a:rPr>
              <a:t>	</a:t>
            </a:r>
            <a:r>
              <a:rPr lang="lv-LV" sz="1600" b="1" dirty="0" smtClean="0"/>
              <a:t>																													</a:t>
            </a:r>
            <a:endParaRPr lang="lv-LV" sz="1600" dirty="0" smtClean="0"/>
          </a:p>
          <a:p>
            <a:pPr marL="457200" indent="-457200">
              <a:lnSpc>
                <a:spcPct val="110000"/>
              </a:lnSpc>
              <a:spcBef>
                <a:spcPts val="0"/>
              </a:spcBef>
              <a:spcAft>
                <a:spcPts val="900"/>
              </a:spcAft>
              <a:buNone/>
            </a:pPr>
            <a:endParaRPr lang="lv-LV" sz="2400" dirty="0" smtClean="0">
              <a:solidFill>
                <a:schemeClr val="tx2">
                  <a:lumMod val="75000"/>
                </a:schemeClr>
              </a:solidFill>
              <a:latin typeface="Sylfaen" panose="010A0502050306030303" pitchFamily="18" charset="0"/>
            </a:endParaRPr>
          </a:p>
        </p:txBody>
      </p:sp>
      <p:sp>
        <p:nvSpPr>
          <p:cNvPr id="6" name="Title 1"/>
          <p:cNvSpPr>
            <a:spLocks noGrp="1"/>
          </p:cNvSpPr>
          <p:nvPr>
            <p:ph type="title"/>
          </p:nvPr>
        </p:nvSpPr>
        <p:spPr>
          <a:xfrm>
            <a:off x="327890" y="879764"/>
            <a:ext cx="8229600" cy="1143000"/>
          </a:xfrm>
        </p:spPr>
        <p:txBody>
          <a:bodyPr>
            <a:normAutofit/>
          </a:bodyPr>
          <a:lstStyle/>
          <a:p>
            <a:r>
              <a:rPr lang="lv-LV" sz="3000" b="1" dirty="0" smtClean="0">
                <a:latin typeface="Sylfaen" panose="010A0502050306030303" pitchFamily="18" charset="0"/>
              </a:rPr>
              <a:t>Rīcības plāna SATURS (II)</a:t>
            </a:r>
            <a:endParaRPr lang="en-GB" sz="3000" b="1" dirty="0">
              <a:latin typeface="Sylfaen" panose="010A050205030603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116" y="2361063"/>
            <a:ext cx="8024884" cy="4299044"/>
          </a:xfrm>
        </p:spPr>
        <p:txBody>
          <a:bodyPr>
            <a:normAutofit/>
          </a:bodyPr>
          <a:lstStyle/>
          <a:p>
            <a:pPr>
              <a:spcBef>
                <a:spcPts val="0"/>
              </a:spcBef>
              <a:buNone/>
            </a:pPr>
            <a:r>
              <a:rPr lang="lv-LV" sz="1800" b="1" dirty="0" smtClean="0">
                <a:solidFill>
                  <a:schemeClr val="tx2">
                    <a:lumMod val="75000"/>
                  </a:schemeClr>
                </a:solidFill>
                <a:latin typeface="Sylfaen" pitchFamily="18" charset="0"/>
              </a:rPr>
              <a:t>Nacionālā līmenī</a:t>
            </a:r>
            <a:endParaRPr lang="lv-LV" sz="800" b="1" dirty="0" smtClean="0">
              <a:solidFill>
                <a:schemeClr val="tx2">
                  <a:lumMod val="75000"/>
                </a:schemeClr>
              </a:solidFill>
              <a:latin typeface="Sylfaen" pitchFamily="18" charset="0"/>
            </a:endParaRPr>
          </a:p>
          <a:p>
            <a:pPr>
              <a:buNone/>
            </a:pPr>
            <a:r>
              <a:rPr lang="lv-LV" sz="800" b="1" dirty="0" smtClean="0">
                <a:solidFill>
                  <a:schemeClr val="tx2">
                    <a:lumMod val="75000"/>
                  </a:schemeClr>
                </a:solidFill>
                <a:latin typeface="Sylfaen" pitchFamily="18" charset="0"/>
              </a:rPr>
              <a:t>	</a:t>
            </a:r>
          </a:p>
          <a:p>
            <a:pPr>
              <a:spcBef>
                <a:spcPts val="0"/>
              </a:spcBef>
              <a:buNone/>
            </a:pPr>
            <a:r>
              <a:rPr lang="lv-LV" sz="800" b="1" dirty="0">
                <a:solidFill>
                  <a:schemeClr val="tx2">
                    <a:lumMod val="75000"/>
                  </a:schemeClr>
                </a:solidFill>
                <a:latin typeface="Sylfaen" pitchFamily="18" charset="0"/>
              </a:rPr>
              <a:t>	</a:t>
            </a:r>
            <a:r>
              <a:rPr lang="lv-LV" sz="1600" b="1" dirty="0" smtClean="0">
                <a:latin typeface="Sylfaen" pitchFamily="18" charset="0"/>
              </a:rPr>
              <a:t>Latvijas ilgtspējīgas attīstības stratēģija 2030 </a:t>
            </a:r>
          </a:p>
          <a:p>
            <a:pPr>
              <a:spcBef>
                <a:spcPts val="0"/>
              </a:spcBef>
              <a:buNone/>
            </a:pPr>
            <a:r>
              <a:rPr lang="lv-LV" sz="1600" b="1" dirty="0">
                <a:latin typeface="Sylfaen" pitchFamily="18" charset="0"/>
              </a:rPr>
              <a:t>	</a:t>
            </a:r>
            <a:r>
              <a:rPr lang="lv-LV" sz="1600" b="1" dirty="0" smtClean="0">
                <a:latin typeface="Sylfaen" pitchFamily="18" charset="0"/>
              </a:rPr>
              <a:t>Nacionālais attīstības plāns 2014-2020 </a:t>
            </a:r>
          </a:p>
          <a:p>
            <a:pPr>
              <a:spcBef>
                <a:spcPts val="0"/>
              </a:spcBef>
              <a:buNone/>
            </a:pPr>
            <a:r>
              <a:rPr lang="lv-LV" sz="1600" b="1" dirty="0">
                <a:latin typeface="Sylfaen" pitchFamily="18" charset="0"/>
              </a:rPr>
              <a:t>	</a:t>
            </a:r>
            <a:r>
              <a:rPr lang="lv-LV" sz="1600" b="1" dirty="0" smtClean="0">
                <a:latin typeface="Sylfaen" pitchFamily="18" charset="0"/>
              </a:rPr>
              <a:t>Vides politikas pamatnostādnes 2014-2020 </a:t>
            </a:r>
            <a:endParaRPr lang="lv-LV" sz="1600" b="1" dirty="0">
              <a:latin typeface="Sylfaen" pitchFamily="18" charset="0"/>
            </a:endParaRPr>
          </a:p>
          <a:p>
            <a:pPr>
              <a:spcBef>
                <a:spcPts val="0"/>
              </a:spcBef>
              <a:buNone/>
            </a:pPr>
            <a:r>
              <a:rPr lang="lv-LV" sz="800" b="1" dirty="0" smtClean="0">
                <a:solidFill>
                  <a:schemeClr val="tx2">
                    <a:lumMod val="75000"/>
                  </a:schemeClr>
                </a:solidFill>
                <a:latin typeface="Sylfaen" pitchFamily="18" charset="0"/>
              </a:rPr>
              <a:t>		</a:t>
            </a:r>
            <a:r>
              <a:rPr lang="lv-LV" sz="800" b="1" dirty="0">
                <a:latin typeface="Sylfaen" pitchFamily="18" charset="0"/>
              </a:rPr>
              <a:t>										</a:t>
            </a:r>
            <a:endParaRPr lang="lv-LV" sz="800" dirty="0">
              <a:latin typeface="Sylfaen" pitchFamily="18" charset="0"/>
            </a:endParaRPr>
          </a:p>
          <a:p>
            <a:pPr>
              <a:spcBef>
                <a:spcPts val="0"/>
              </a:spcBef>
              <a:buNone/>
            </a:pPr>
            <a:r>
              <a:rPr lang="lv-LV" sz="1800" b="1" dirty="0" smtClean="0">
                <a:solidFill>
                  <a:schemeClr val="tx2">
                    <a:lumMod val="75000"/>
                  </a:schemeClr>
                </a:solidFill>
                <a:latin typeface="Sylfaen" panose="010A0502050306030303" pitchFamily="18" charset="0"/>
              </a:rPr>
              <a:t>Reģionālā līmenī </a:t>
            </a:r>
          </a:p>
          <a:p>
            <a:pPr>
              <a:spcBef>
                <a:spcPts val="0"/>
              </a:spcBef>
              <a:buNone/>
            </a:pPr>
            <a:endParaRPr lang="lv-LV" sz="800" b="1" dirty="0">
              <a:solidFill>
                <a:schemeClr val="tx2">
                  <a:lumMod val="75000"/>
                </a:schemeClr>
              </a:solidFill>
              <a:latin typeface="Sylfaen" panose="010A0502050306030303" pitchFamily="18" charset="0"/>
            </a:endParaRPr>
          </a:p>
          <a:p>
            <a:pPr>
              <a:spcBef>
                <a:spcPts val="0"/>
              </a:spcBef>
              <a:buNone/>
            </a:pPr>
            <a:r>
              <a:rPr lang="lv-LV" sz="800" b="1" dirty="0" smtClean="0">
                <a:solidFill>
                  <a:schemeClr val="tx2">
                    <a:lumMod val="75000"/>
                  </a:schemeClr>
                </a:solidFill>
                <a:latin typeface="Sylfaen" panose="010A0502050306030303" pitchFamily="18" charset="0"/>
              </a:rPr>
              <a:t>	</a:t>
            </a:r>
            <a:r>
              <a:rPr lang="lv-LV" sz="1800" b="1" dirty="0" smtClean="0">
                <a:latin typeface="Sylfaen" panose="010A0502050306030303" pitchFamily="18" charset="0"/>
              </a:rPr>
              <a:t>RPR</a:t>
            </a:r>
            <a:r>
              <a:rPr lang="lv-LV" sz="1600" b="1" dirty="0">
                <a:latin typeface="Sylfaen" panose="010A0502050306030303" pitchFamily="18" charset="0"/>
              </a:rPr>
              <a:t> </a:t>
            </a:r>
            <a:r>
              <a:rPr lang="lv-LV" sz="1600" b="1" dirty="0" smtClean="0">
                <a:latin typeface="Sylfaen" panose="010A0502050306030303" pitchFamily="18" charset="0"/>
              </a:rPr>
              <a:t>Ilgtspējīgas attīstības stratēģija 2014-2030 </a:t>
            </a:r>
          </a:p>
          <a:p>
            <a:pPr>
              <a:spcBef>
                <a:spcPts val="0"/>
              </a:spcBef>
              <a:buNone/>
            </a:pPr>
            <a:r>
              <a:rPr lang="lv-LV" sz="1600" b="1" dirty="0">
                <a:latin typeface="Sylfaen" panose="010A0502050306030303" pitchFamily="18" charset="0"/>
              </a:rPr>
              <a:t>	</a:t>
            </a:r>
            <a:r>
              <a:rPr lang="lv-LV" sz="1600" b="1" dirty="0" smtClean="0">
                <a:latin typeface="Sylfaen" panose="010A0502050306030303" pitchFamily="18" charset="0"/>
              </a:rPr>
              <a:t>RPR Attīstības programma 2014-2020</a:t>
            </a:r>
          </a:p>
          <a:p>
            <a:pPr>
              <a:spcBef>
                <a:spcPts val="0"/>
              </a:spcBef>
              <a:buNone/>
            </a:pPr>
            <a:endParaRPr lang="lv-LV" sz="800" b="1" dirty="0">
              <a:latin typeface="Sylfaen" panose="010A0502050306030303" pitchFamily="18" charset="0"/>
            </a:endParaRPr>
          </a:p>
          <a:p>
            <a:pPr>
              <a:spcBef>
                <a:spcPts val="0"/>
              </a:spcBef>
              <a:buNone/>
            </a:pPr>
            <a:r>
              <a:rPr lang="lv-LV" sz="1800" b="1" dirty="0" smtClean="0">
                <a:solidFill>
                  <a:schemeClr val="tx2">
                    <a:lumMod val="75000"/>
                  </a:schemeClr>
                </a:solidFill>
                <a:latin typeface="Sylfaen" panose="010A0502050306030303" pitchFamily="18" charset="0"/>
              </a:rPr>
              <a:t>Pašvaldību </a:t>
            </a:r>
            <a:r>
              <a:rPr lang="lv-LV" sz="1800" b="1" dirty="0">
                <a:solidFill>
                  <a:schemeClr val="tx2">
                    <a:lumMod val="75000"/>
                  </a:schemeClr>
                </a:solidFill>
                <a:latin typeface="Sylfaen" panose="010A0502050306030303" pitchFamily="18" charset="0"/>
              </a:rPr>
              <a:t>līmenī </a:t>
            </a:r>
            <a:endParaRPr lang="lv-LV" sz="1800" b="1" dirty="0" smtClean="0">
              <a:solidFill>
                <a:schemeClr val="tx2">
                  <a:lumMod val="75000"/>
                </a:schemeClr>
              </a:solidFill>
              <a:latin typeface="Sylfaen" panose="010A0502050306030303" pitchFamily="18" charset="0"/>
            </a:endParaRPr>
          </a:p>
          <a:p>
            <a:pPr>
              <a:spcBef>
                <a:spcPts val="0"/>
              </a:spcBef>
              <a:buNone/>
            </a:pPr>
            <a:endParaRPr lang="lv-LV" sz="800" b="1" dirty="0" smtClean="0">
              <a:solidFill>
                <a:schemeClr val="tx2">
                  <a:lumMod val="75000"/>
                </a:schemeClr>
              </a:solidFill>
              <a:latin typeface="Sylfaen" panose="010A0502050306030303" pitchFamily="18" charset="0"/>
            </a:endParaRPr>
          </a:p>
          <a:p>
            <a:pPr>
              <a:spcBef>
                <a:spcPts val="0"/>
              </a:spcBef>
              <a:buNone/>
            </a:pPr>
            <a:r>
              <a:rPr lang="lv-LV" sz="1800" b="1" dirty="0" smtClean="0">
                <a:solidFill>
                  <a:schemeClr val="tx2">
                    <a:lumMod val="75000"/>
                  </a:schemeClr>
                </a:solidFill>
                <a:latin typeface="Sylfaen" panose="010A0502050306030303" pitchFamily="18" charset="0"/>
              </a:rPr>
              <a:t>	</a:t>
            </a:r>
            <a:r>
              <a:rPr lang="lv-LV" sz="1600" b="1" dirty="0" smtClean="0">
                <a:latin typeface="Sylfaen" panose="010A0502050306030303" pitchFamily="18" charset="0"/>
              </a:rPr>
              <a:t>Rīga, Jūrmala</a:t>
            </a:r>
          </a:p>
          <a:p>
            <a:pPr>
              <a:spcBef>
                <a:spcPts val="0"/>
              </a:spcBef>
              <a:buNone/>
            </a:pPr>
            <a:r>
              <a:rPr lang="lv-LV" sz="1600" b="1" dirty="0">
                <a:latin typeface="Sylfaen" panose="010A0502050306030303" pitchFamily="18" charset="0"/>
              </a:rPr>
              <a:t>	</a:t>
            </a:r>
            <a:r>
              <a:rPr lang="lv-LV" sz="1600" b="1" dirty="0" smtClean="0">
                <a:latin typeface="Sylfaen" panose="010A0502050306030303" pitchFamily="18" charset="0"/>
              </a:rPr>
              <a:t>Pierīga un metropoles areāls</a:t>
            </a:r>
          </a:p>
          <a:p>
            <a:pPr>
              <a:spcBef>
                <a:spcPts val="0"/>
              </a:spcBef>
              <a:buNone/>
            </a:pPr>
            <a:r>
              <a:rPr lang="lv-LV" sz="1600" b="1" dirty="0">
                <a:latin typeface="Sylfaen" panose="010A0502050306030303" pitchFamily="18" charset="0"/>
              </a:rPr>
              <a:t>	</a:t>
            </a:r>
            <a:r>
              <a:rPr lang="lv-LV" sz="1600" b="1" dirty="0" smtClean="0">
                <a:latin typeface="Sylfaen" panose="010A0502050306030303" pitchFamily="18" charset="0"/>
              </a:rPr>
              <a:t>Reģiona nozīmes centri</a:t>
            </a:r>
          </a:p>
          <a:p>
            <a:pPr>
              <a:spcBef>
                <a:spcPts val="0"/>
              </a:spcBef>
              <a:buNone/>
            </a:pPr>
            <a:r>
              <a:rPr lang="lv-LV" sz="1600" b="1" dirty="0">
                <a:latin typeface="Sylfaen" panose="010A0502050306030303" pitchFamily="18" charset="0"/>
              </a:rPr>
              <a:t>	</a:t>
            </a:r>
            <a:r>
              <a:rPr lang="lv-LV" sz="1600" b="1" dirty="0" smtClean="0">
                <a:latin typeface="Sylfaen" panose="010A0502050306030303" pitchFamily="18" charset="0"/>
              </a:rPr>
              <a:t>Piekraste</a:t>
            </a:r>
          </a:p>
          <a:p>
            <a:pPr>
              <a:spcBef>
                <a:spcPts val="0"/>
              </a:spcBef>
              <a:buNone/>
            </a:pPr>
            <a:r>
              <a:rPr lang="lv-LV" sz="1600" b="1" dirty="0" smtClean="0">
                <a:latin typeface="Sylfaen" panose="010A0502050306030303" pitchFamily="18" charset="0"/>
              </a:rPr>
              <a:t>	Lauki</a:t>
            </a:r>
            <a:r>
              <a:rPr lang="lv-LV" sz="1600" b="1" dirty="0" smtClean="0"/>
              <a:t>																</a:t>
            </a:r>
            <a:endParaRPr lang="lv-LV" sz="1600" dirty="0" smtClean="0"/>
          </a:p>
        </p:txBody>
      </p:sp>
      <p:sp>
        <p:nvSpPr>
          <p:cNvPr id="6" name="Title 1"/>
          <p:cNvSpPr>
            <a:spLocks noGrp="1"/>
          </p:cNvSpPr>
          <p:nvPr>
            <p:ph type="title"/>
          </p:nvPr>
        </p:nvSpPr>
        <p:spPr>
          <a:xfrm>
            <a:off x="218364" y="1082964"/>
            <a:ext cx="8229600" cy="1143000"/>
          </a:xfrm>
        </p:spPr>
        <p:txBody>
          <a:bodyPr>
            <a:normAutofit/>
          </a:bodyPr>
          <a:lstStyle/>
          <a:p>
            <a:r>
              <a:rPr lang="lv-LV" sz="3000" b="1" dirty="0" smtClean="0">
                <a:latin typeface="Sylfaen" panose="010A0502050306030303" pitchFamily="18" charset="0"/>
              </a:rPr>
              <a:t>Risinājumi valsts, reģiona un pašvaldību plānošanas dokumentos</a:t>
            </a:r>
            <a:endParaRPr lang="en-GB" sz="3000" b="1" dirty="0">
              <a:latin typeface="Sylfaen" panose="010A0502050306030303" pitchFamily="18" charset="0"/>
            </a:endParaRPr>
          </a:p>
        </p:txBody>
      </p:sp>
    </p:spTree>
    <p:extLst>
      <p:ext uri="{BB962C8B-B14F-4D97-AF65-F5344CB8AC3E}">
        <p14:creationId xmlns:p14="http://schemas.microsoft.com/office/powerpoint/2010/main" xmlns="" val="246749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4958"/>
            <a:ext cx="8229600" cy="1143000"/>
          </a:xfrm>
        </p:spPr>
        <p:txBody>
          <a:bodyPr>
            <a:noAutofit/>
          </a:bodyPr>
          <a:lstStyle/>
          <a:p>
            <a:r>
              <a:rPr lang="lv-LV" sz="3000" b="1" dirty="0" smtClean="0">
                <a:latin typeface="Sylfaen" panose="010A0502050306030303" pitchFamily="18" charset="0"/>
              </a:rPr>
              <a:t>Saikne ar RPR plānošanas dokumentiem</a:t>
            </a:r>
            <a:endParaRPr lang="lv-LV" sz="3000" b="1" dirty="0">
              <a:latin typeface="Sylfaen" panose="010A0502050306030303" pitchFamily="18" charset="0"/>
            </a:endParaRPr>
          </a:p>
        </p:txBody>
      </p:sp>
      <p:pic>
        <p:nvPicPr>
          <p:cNvPr id="5" name="Picture 4" descr="C:\Users\User\Dropbox\RPR faili\BALTIC FLOWS\Rīcības plāns\Attēli\RPR strat ietvars_buklet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705421"/>
            <a:ext cx="5114925" cy="4784090"/>
          </a:xfrm>
          <a:prstGeom prst="rect">
            <a:avLst/>
          </a:prstGeom>
          <a:noFill/>
          <a:ln>
            <a:noFill/>
          </a:ln>
        </p:spPr>
      </p:pic>
      <p:sp>
        <p:nvSpPr>
          <p:cNvPr id="6" name="Content Placeholder 2"/>
          <p:cNvSpPr txBox="1">
            <a:spLocks/>
          </p:cNvSpPr>
          <p:nvPr/>
        </p:nvSpPr>
        <p:spPr>
          <a:xfrm>
            <a:off x="5572123" y="1801504"/>
            <a:ext cx="3230683" cy="43945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67BCBE"/>
              </a:buClr>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67BCBE"/>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67BCBE"/>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67BCBE"/>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lv-LV" sz="1800" b="1" dirty="0" smtClean="0">
                <a:latin typeface="Sylfaen" panose="010A0502050306030303" pitchFamily="18" charset="0"/>
              </a:rPr>
              <a:t>Stratēģiskie uzstādījumi</a:t>
            </a:r>
          </a:p>
          <a:p>
            <a:pPr marL="0" indent="0">
              <a:buNone/>
            </a:pPr>
            <a:endParaRPr lang="lv-LV" sz="500" dirty="0" smtClean="0">
              <a:solidFill>
                <a:schemeClr val="tx2">
                  <a:lumMod val="75000"/>
                </a:schemeClr>
              </a:solidFill>
              <a:latin typeface="Sylfaen" panose="010A0502050306030303" pitchFamily="18" charset="0"/>
            </a:endParaRPr>
          </a:p>
          <a:p>
            <a:r>
              <a:rPr lang="lv-LV" sz="1800" dirty="0">
                <a:solidFill>
                  <a:schemeClr val="tx2">
                    <a:lumMod val="75000"/>
                  </a:schemeClr>
                </a:solidFill>
                <a:latin typeface="Sylfaen" panose="010A0502050306030303" pitchFamily="18" charset="0"/>
              </a:rPr>
              <a:t>V</a:t>
            </a:r>
            <a:r>
              <a:rPr lang="lv-LV" sz="1800" dirty="0" smtClean="0">
                <a:solidFill>
                  <a:schemeClr val="tx2">
                    <a:lumMod val="75000"/>
                  </a:schemeClr>
                </a:solidFill>
                <a:latin typeface="Sylfaen" panose="010A0502050306030303" pitchFamily="18" charset="0"/>
              </a:rPr>
              <a:t>adlīnijas </a:t>
            </a:r>
            <a:r>
              <a:rPr lang="lv-LV" sz="1800" dirty="0">
                <a:solidFill>
                  <a:schemeClr val="tx2">
                    <a:lumMod val="75000"/>
                  </a:schemeClr>
                </a:solidFill>
                <a:latin typeface="Sylfaen" panose="010A0502050306030303" pitchFamily="18" charset="0"/>
              </a:rPr>
              <a:t>un ieteikumi, kas parāda esošās un paredzamās nepieciešamības turpmākai attīstības politikas veidošanai un plānošanai </a:t>
            </a:r>
            <a:r>
              <a:rPr lang="lv-LV" sz="1800" dirty="0" smtClean="0">
                <a:solidFill>
                  <a:schemeClr val="tx2">
                    <a:lumMod val="75000"/>
                  </a:schemeClr>
                </a:solidFill>
                <a:latin typeface="Sylfaen" panose="010A0502050306030303" pitchFamily="18" charset="0"/>
              </a:rPr>
              <a:t>reģionā</a:t>
            </a:r>
          </a:p>
          <a:p>
            <a:pPr marL="0" indent="0">
              <a:buNone/>
            </a:pPr>
            <a:endParaRPr lang="lv-LV" sz="500" dirty="0" smtClean="0">
              <a:solidFill>
                <a:schemeClr val="tx2">
                  <a:lumMod val="75000"/>
                </a:schemeClr>
              </a:solidFill>
              <a:latin typeface="Sylfaen" panose="010A0502050306030303" pitchFamily="18" charset="0"/>
            </a:endParaRPr>
          </a:p>
          <a:p>
            <a:r>
              <a:rPr lang="lv-LV" sz="1800" dirty="0">
                <a:solidFill>
                  <a:schemeClr val="tx2">
                    <a:lumMod val="75000"/>
                  </a:schemeClr>
                </a:solidFill>
                <a:latin typeface="Sylfaen" panose="010A0502050306030303" pitchFamily="18" charset="0"/>
              </a:rPr>
              <a:t>P</a:t>
            </a:r>
            <a:r>
              <a:rPr lang="lv-LV" sz="1800" dirty="0" smtClean="0">
                <a:solidFill>
                  <a:schemeClr val="tx2">
                    <a:lumMod val="75000"/>
                  </a:schemeClr>
                </a:solidFill>
                <a:latin typeface="Sylfaen" panose="010A0502050306030303" pitchFamily="18" charset="0"/>
              </a:rPr>
              <a:t>rioritātēm </a:t>
            </a:r>
            <a:r>
              <a:rPr lang="lv-LV" sz="1800" dirty="0">
                <a:solidFill>
                  <a:schemeClr val="tx2">
                    <a:lumMod val="75000"/>
                  </a:schemeClr>
                </a:solidFill>
                <a:latin typeface="Sylfaen" panose="010A0502050306030303" pitchFamily="18" charset="0"/>
              </a:rPr>
              <a:t>“Ilgtspējīga dzīves vide” un “Vieda attīstība</a:t>
            </a:r>
            <a:r>
              <a:rPr lang="lv-LV" sz="1800" dirty="0" smtClean="0">
                <a:solidFill>
                  <a:schemeClr val="tx2">
                    <a:lumMod val="75000"/>
                  </a:schemeClr>
                </a:solidFill>
                <a:latin typeface="Sylfaen" panose="010A0502050306030303" pitchFamily="18" charset="0"/>
              </a:rPr>
              <a:t>” pakārtotie </a:t>
            </a:r>
            <a:r>
              <a:rPr lang="lv-LV" sz="1800" dirty="0">
                <a:solidFill>
                  <a:schemeClr val="tx2">
                    <a:lumMod val="75000"/>
                  </a:schemeClr>
                </a:solidFill>
                <a:latin typeface="Sylfaen" panose="010A0502050306030303" pitchFamily="18" charset="0"/>
              </a:rPr>
              <a:t>rīcības </a:t>
            </a:r>
            <a:r>
              <a:rPr lang="lv-LV" sz="1800" dirty="0" smtClean="0">
                <a:solidFill>
                  <a:schemeClr val="tx2">
                    <a:lumMod val="75000"/>
                  </a:schemeClr>
                </a:solidFill>
                <a:latin typeface="Sylfaen" panose="010A0502050306030303" pitchFamily="18" charset="0"/>
              </a:rPr>
              <a:t>virzieni ir </a:t>
            </a:r>
            <a:r>
              <a:rPr lang="lv-LV" sz="1800" dirty="0">
                <a:solidFill>
                  <a:schemeClr val="tx2">
                    <a:lumMod val="75000"/>
                  </a:schemeClr>
                </a:solidFill>
                <a:latin typeface="Sylfaen" panose="010A0502050306030303" pitchFamily="18" charset="0"/>
              </a:rPr>
              <a:t>saskaņā ar BALTIC FLOWS Apvienotajā rīcības plānā paustajiem uzstādījumiem ilgtspējīgai </a:t>
            </a:r>
            <a:r>
              <a:rPr lang="lv-LV" sz="1800" dirty="0" smtClean="0">
                <a:solidFill>
                  <a:schemeClr val="tx2">
                    <a:lumMod val="75000"/>
                  </a:schemeClr>
                </a:solidFill>
                <a:latin typeface="Sylfaen" panose="010A0502050306030303" pitchFamily="18" charset="0"/>
              </a:rPr>
              <a:t>pārvaldībai</a:t>
            </a:r>
          </a:p>
        </p:txBody>
      </p:sp>
    </p:spTree>
    <p:extLst>
      <p:ext uri="{BB962C8B-B14F-4D97-AF65-F5344CB8AC3E}">
        <p14:creationId xmlns:p14="http://schemas.microsoft.com/office/powerpoint/2010/main" xmlns="" val="422202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1367</TotalTime>
  <Words>745</Words>
  <Application>Microsoft Office PowerPoint</Application>
  <PresentationFormat>On-screen Show (4:3)</PresentationFormat>
  <Paragraphs>158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Lietus ūdens apsaimniekošanas  un uzraudzības plāns  Rīgas plānošanas reģionam</vt:lpstr>
      <vt:lpstr>BALTIC FLOWS Kopējais rīcības plāns</vt:lpstr>
      <vt:lpstr>BALTIC FLOWS Kopējais rīcības plāns</vt:lpstr>
      <vt:lpstr>Pielāgošanās Latvijas situācijai un  Rīgas plānošanas reģiona vajadzībām </vt:lpstr>
      <vt:lpstr>Rīgas plānošanas reģionam pielāgots Rīcības plāns</vt:lpstr>
      <vt:lpstr>Rīcības plāna SATURS (I)</vt:lpstr>
      <vt:lpstr>Rīcības plāna SATURS (II)</vt:lpstr>
      <vt:lpstr>Risinājumi valsts, reģiona un pašvaldību plānošanas dokumentos</vt:lpstr>
      <vt:lpstr>Saikne ar RPR plānošanas dokumentiem</vt:lpstr>
      <vt:lpstr>RPR Ilgtspējīgas attīstības stratēģija 2030</vt:lpstr>
      <vt:lpstr>RPR Attīstības programma 2014-2020  Rīcības saistībā ar lietus ūdens pārvaldību</vt:lpstr>
      <vt:lpstr>Rekomendācijas pārvaldības, uzņēmēju un pētniecības sektoru sadarbībai un sabiedrības iesaistei</vt:lpstr>
      <vt:lpstr>Stratēģiskais ietvars – no prioritātes līdz rīcībai</vt:lpstr>
      <vt:lpstr>Prioritātes, Rīcības virzieni &amp; Rīcības (I)</vt:lpstr>
      <vt:lpstr>Prioritātes, Rīcības virzieni &amp; Rīcības (II)</vt:lpstr>
      <vt:lpstr>Aktivitātes un projekti</vt:lpstr>
      <vt:lpstr>Izvērstās projektu koncepcijas</vt:lpstr>
      <vt:lpstr>Īstenošana un uzraudzība</vt:lpstr>
      <vt:lpstr>Paldies!</vt:lpstr>
    </vt:vector>
  </TitlesOfParts>
  <Company>BID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dc:creator>
  <cp:lastModifiedBy>Sanita Jankovska</cp:lastModifiedBy>
  <cp:revision>206</cp:revision>
  <dcterms:created xsi:type="dcterms:W3CDTF">2013-11-07T10:06:09Z</dcterms:created>
  <dcterms:modified xsi:type="dcterms:W3CDTF">2016-06-07T10:19:20Z</dcterms:modified>
</cp:coreProperties>
</file>