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607" r:id="rId2"/>
    <p:sldId id="608" r:id="rId3"/>
    <p:sldId id="609" r:id="rId4"/>
    <p:sldId id="610" r:id="rId5"/>
    <p:sldId id="611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4" r:id="rId16"/>
    <p:sldId id="625" r:id="rId17"/>
    <p:sldId id="626" r:id="rId18"/>
    <p:sldId id="627" r:id="rId19"/>
    <p:sldId id="623" r:id="rId20"/>
    <p:sldId id="622" r:id="rId21"/>
  </p:sldIdLst>
  <p:sldSz cx="9144000" cy="6858000" type="screen4x3"/>
  <p:notesSz cx="6797675" cy="9928225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43" autoAdjust="0"/>
    <p:restoredTop sz="86067" autoAdjust="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0E0B83-9C42-45C9-AD9A-53EDC9D6B47B}" type="datetimeFigureOut">
              <a:rPr lang="lv-LV"/>
              <a:pPr>
                <a:defRPr/>
              </a:pPr>
              <a:t>2016.05.24.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E1409C-86B0-4519-A686-3DAD8367AA5B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487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DB203B-0C01-4211-9965-7380C06627F9}" type="datetimeFigureOut">
              <a:rPr lang="lv-LV" altLang="lv-LV"/>
              <a:pPr>
                <a:defRPr/>
              </a:pPr>
              <a:t>2016.05.24.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Calibri" pitchFamily="34" charset="0"/>
              </a:defRPr>
            </a:lvl1pPr>
          </a:lstStyle>
          <a:p>
            <a:fld id="{C4E83636-F9DE-44BB-82B9-A58DBD26EAFA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589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6699B8B0-7411-474F-B6FE-71962F1C28EB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6165D-3A5A-4E2F-A5EA-2CF2C0DB8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BFF8644F-976E-46C1-A2A3-5B8F9B54EBB2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C19C38-8D49-427F-91B3-845E1DCBE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9FE3B58A-5E28-4DBA-86FD-C50B2AE98A5E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5149-4E6F-4DC2-9B42-F559DA9F6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8F2388CF-D846-4A0B-ACDB-A7E41F126601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E0C3C91-D0AD-4C92-9383-0A841CC8C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61834C73-872E-4C07-8AF2-C84D6084E0BA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11E25BC-48A0-4F6A-8875-72EEF8248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3DB2BEDC-79DA-4CEC-AEED-A2E40D0B685A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F2497-3078-4470-BE40-CCD4EDC95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D46DE1A0-903C-4741-8D71-D45B3B56B6C8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3B781-0D6F-490B-865F-0FDA09DA2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99E-9D99-42BE-A055-C3C79401F214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C79-4128-45F5-A15E-0DCB62E8A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9773E84-C326-40F6-95C8-AD7979687639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39C3-4E75-4990-86CB-F711D4C2C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D9DC49D4-17B7-4E18-996D-78257EBC67E0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659F-4024-49C2-B68B-CECADE790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646D966-4808-4CD9-9769-90350120B465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9B52-2EA2-43DC-B64C-1EC262399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761BCFDF-471F-4F47-A794-89D35F4D65BA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611C4-4F2B-4CEE-A036-6CAD8FFBA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853B416A-D845-42B1-90AF-6121E80F77E0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6491-8A66-475B-B208-06EB18BEE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194C5643-BE42-406A-9C55-ED5338655812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7B611-CAEF-469B-AC06-1C9F55A3F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E9DC32F6-CF43-4C5A-BCA9-CD433B85D237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FC89E-F15A-4DD1-B817-66A14A5C6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4619BEC6-A975-426F-8E67-26AA6163F96F}" type="datetimeFigureOut">
              <a:rPr lang="en-US"/>
              <a:pPr>
                <a:defRPr/>
              </a:pPr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6DA1C-BBDC-4396-AE11-9C20D6F7E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fld id="{09CBE24C-6C77-4174-9D00-5CC4833C6E71}" type="datetimeFigureOut">
              <a:rPr lang="lv-LV"/>
              <a:pPr>
                <a:defRPr/>
              </a:pPr>
              <a:t>2016.05.24.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Corbel" pitchFamily="34" charset="0"/>
              </a:defRPr>
            </a:lvl1pPr>
          </a:lstStyle>
          <a:p>
            <a:fld id="{CD24FB4E-D473-47B1-878C-A7FA247C96FF}" type="slidenum">
              <a:rPr lang="lv-LV"/>
              <a:pPr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urijs@grupa93.l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Ilgtspējīga </a:t>
            </a:r>
            <a:r>
              <a:rPr lang="lv-LV" b="1" dirty="0" err="1"/>
              <a:t>lietusūdeņu</a:t>
            </a:r>
            <a:r>
              <a:rPr lang="lv-LV" b="1" dirty="0"/>
              <a:t> </a:t>
            </a:r>
            <a:r>
              <a:rPr lang="lv-LV" b="1" dirty="0" smtClean="0"/>
              <a:t>apsaimniekošana (ILŪA) Skanstē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Jurijs Kondratenko, grupa93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131840" cy="3586410"/>
          </a:xfrm>
        </p:spPr>
        <p:txBody>
          <a:bodyPr>
            <a:normAutofit/>
          </a:bodyPr>
          <a:lstStyle/>
          <a:p>
            <a:r>
              <a:rPr lang="lv-LV" sz="3200" dirty="0" err="1" smtClean="0"/>
              <a:t>Lokālplānojuma</a:t>
            </a:r>
            <a:r>
              <a:rPr lang="lv-LV" sz="3200" dirty="0" smtClean="0"/>
              <a:t> risinājums – 1.kārta</a:t>
            </a:r>
            <a:endParaRPr lang="en-US" sz="3200" dirty="0"/>
          </a:p>
        </p:txBody>
      </p:sp>
      <p:pic>
        <p:nvPicPr>
          <p:cNvPr id="3074" name="Picture 2" descr="C:\faili\doki\skanste\2013-LP\2014 lietusudenu prezentacija\G138_xx_Kom_LKAN_plan1_15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350" y="0"/>
            <a:ext cx="5978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131840" cy="3586410"/>
          </a:xfrm>
        </p:spPr>
        <p:txBody>
          <a:bodyPr>
            <a:normAutofit/>
          </a:bodyPr>
          <a:lstStyle/>
          <a:p>
            <a:r>
              <a:rPr lang="lv-LV" sz="3200" dirty="0" err="1" smtClean="0"/>
              <a:t>Lokālplānojuma</a:t>
            </a:r>
            <a:r>
              <a:rPr lang="lv-LV" sz="3200" dirty="0" smtClean="0"/>
              <a:t> risinājums – 2.kārta</a:t>
            </a:r>
            <a:endParaRPr lang="en-US" sz="3200" dirty="0"/>
          </a:p>
        </p:txBody>
      </p:sp>
      <p:pic>
        <p:nvPicPr>
          <p:cNvPr id="6146" name="Picture 2" descr="C:\faili\doki\skanste\2013-LP\2014 lietusudenu prezentacija\G138_xx_Kom_LKAN_plan2_15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351" y="0"/>
            <a:ext cx="5978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131840" cy="3586410"/>
          </a:xfrm>
        </p:spPr>
        <p:txBody>
          <a:bodyPr>
            <a:normAutofit/>
          </a:bodyPr>
          <a:lstStyle/>
          <a:p>
            <a:r>
              <a:rPr lang="lv-LV" sz="3200" dirty="0" err="1" smtClean="0"/>
              <a:t>Lokālplānojuma</a:t>
            </a:r>
            <a:r>
              <a:rPr lang="lv-LV" sz="3200" dirty="0" smtClean="0"/>
              <a:t> gala risinājums</a:t>
            </a:r>
            <a:endParaRPr lang="en-US" sz="3200" dirty="0"/>
          </a:p>
        </p:txBody>
      </p:sp>
      <p:pic>
        <p:nvPicPr>
          <p:cNvPr id="4098" name="Picture 2" descr="C:\faili\doki\skanste\2013-LP\2014 lietusudenu prezentacija\G138_xx_Kom_LKAN_plan3_15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452" y="0"/>
            <a:ext cx="597554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lv-LV" dirty="0" smtClean="0"/>
              <a:t>Sistēmas hidroloģiskā modelēšana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541" y="4230265"/>
            <a:ext cx="4577459" cy="25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953" y="836712"/>
            <a:ext cx="5582535" cy="301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4437172" cy="219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731852"/>
            <a:ext cx="2880320" cy="341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Tālākie soļi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Lokālplānojuma 1. redakcija apstiprināta, tiek izstrādāta 2.redakcija</a:t>
            </a:r>
          </a:p>
          <a:p>
            <a:r>
              <a:rPr lang="lv-LV" sz="2800" dirty="0" smtClean="0"/>
              <a:t>Skanstes apkaimes publiskās ārtelpas koncepcijas detalizācija, ieskaitot kanālu un dīķu sistēmu</a:t>
            </a:r>
          </a:p>
          <a:p>
            <a:r>
              <a:rPr lang="lv-LV" sz="2800" dirty="0" smtClean="0"/>
              <a:t>Skanstes apkaimes revitalizācijas 1. kārta</a:t>
            </a:r>
          </a:p>
          <a:p>
            <a:pPr lvl="1"/>
            <a:r>
              <a:rPr lang="lv-LV" sz="2400" dirty="0"/>
              <a:t> Lapeņu, J.Dikmaņa, J.Daliņa, J.Krūmiņa </a:t>
            </a:r>
            <a:r>
              <a:rPr lang="lv-LV" sz="2400" dirty="0" smtClean="0"/>
              <a:t>ielu izbūve, </a:t>
            </a:r>
            <a:r>
              <a:rPr lang="lv-LV" sz="2400" dirty="0"/>
              <a:t>kā arī kanāla un dīķa izveidošanu lietus ūdens novadīšanai un </a:t>
            </a:r>
            <a:r>
              <a:rPr lang="lv-LV" sz="2400" dirty="0" smtClean="0"/>
              <a:t>uzkrāšanai;</a:t>
            </a:r>
          </a:p>
          <a:p>
            <a:pPr lvl="1"/>
            <a:r>
              <a:rPr lang="lv-LV" sz="2400" dirty="0" smtClean="0"/>
              <a:t>2016.g.-2017.g. – projektēšana</a:t>
            </a:r>
          </a:p>
          <a:p>
            <a:pPr lvl="1"/>
            <a:r>
              <a:rPr lang="lv-LV" sz="2400" dirty="0" smtClean="0"/>
              <a:t>2017.g.-2018.g. - būvniecība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5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Storm water management in the city planning </a:t>
            </a:r>
            <a:r>
              <a:rPr lang="en-US" dirty="0" smtClean="0"/>
              <a:t>process</a:t>
            </a:r>
            <a:r>
              <a:rPr lang="lv-LV" dirty="0" smtClean="0"/>
              <a:t> (SWAMP)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Project keywords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Less frequent rain events (5 &lt; p &lt; 200)</a:t>
            </a:r>
          </a:p>
          <a:p>
            <a:r>
              <a:rPr lang="lv-LV" sz="2800" dirty="0"/>
              <a:t>City planning</a:t>
            </a:r>
          </a:p>
          <a:p>
            <a:r>
              <a:rPr lang="lv-LV" sz="2800" dirty="0" smtClean="0"/>
              <a:t>Ecosystems services approach</a:t>
            </a:r>
          </a:p>
          <a:p>
            <a:r>
              <a:rPr lang="lv-LV" sz="2800" dirty="0" smtClean="0"/>
              <a:t>Costs, benefits</a:t>
            </a:r>
          </a:p>
          <a:p>
            <a:r>
              <a:rPr lang="lv-LV" sz="2800" dirty="0" smtClean="0"/>
              <a:t>Financing mechanisms, incentives, compensatory measures</a:t>
            </a:r>
          </a:p>
          <a:p>
            <a:r>
              <a:rPr lang="lv-LV" sz="2800" dirty="0" smtClean="0"/>
              <a:t>Open-source </a:t>
            </a:r>
            <a:r>
              <a:rPr lang="lv-LV" sz="3200" dirty="0" smtClean="0"/>
              <a:t>cost-effective</a:t>
            </a:r>
            <a:r>
              <a:rPr lang="lv-LV" sz="2800" dirty="0" smtClean="0"/>
              <a:t> stormwater planning tools </a:t>
            </a:r>
          </a:p>
          <a:p>
            <a:r>
              <a:rPr lang="lv-LV" sz="2800" dirty="0" smtClean="0"/>
              <a:t>Pilot (test) sites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5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Groups of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GA1 Management and coordination</a:t>
            </a:r>
          </a:p>
          <a:p>
            <a:r>
              <a:rPr lang="lv-LV" dirty="0" smtClean="0"/>
              <a:t>GA2 </a:t>
            </a:r>
            <a:r>
              <a:rPr lang="en-US" dirty="0"/>
              <a:t>Filling the gaps in delivering </a:t>
            </a:r>
            <a:r>
              <a:rPr lang="en-US" dirty="0" err="1"/>
              <a:t>stormwater</a:t>
            </a:r>
            <a:r>
              <a:rPr lang="en-US" dirty="0"/>
              <a:t> management from an ecosystems </a:t>
            </a:r>
            <a:r>
              <a:rPr lang="en-US" dirty="0" smtClean="0"/>
              <a:t>perspective</a:t>
            </a:r>
            <a:r>
              <a:rPr lang="lv-LV" dirty="0" smtClean="0"/>
              <a:t> – focus on planning process</a:t>
            </a:r>
          </a:p>
          <a:p>
            <a:pPr lvl="1"/>
            <a:r>
              <a:rPr lang="lv-LV" dirty="0" smtClean="0"/>
              <a:t>Planning process inventory</a:t>
            </a:r>
          </a:p>
          <a:p>
            <a:pPr lvl="1"/>
            <a:r>
              <a:rPr lang="lv-LV" dirty="0" smtClean="0"/>
              <a:t>Gaps analysis</a:t>
            </a:r>
          </a:p>
          <a:p>
            <a:r>
              <a:rPr lang="lv-LV" dirty="0" smtClean="0"/>
              <a:t>GA3 </a:t>
            </a:r>
            <a:r>
              <a:rPr lang="en-US" dirty="0"/>
              <a:t>Tools for delivering </a:t>
            </a:r>
            <a:r>
              <a:rPr lang="en-US" dirty="0" err="1"/>
              <a:t>stormwater</a:t>
            </a:r>
            <a:r>
              <a:rPr lang="en-US" dirty="0"/>
              <a:t> management planning from the ecosystems </a:t>
            </a:r>
            <a:r>
              <a:rPr lang="en-US" dirty="0" smtClean="0"/>
              <a:t>perspective</a:t>
            </a:r>
            <a:endParaRPr lang="lv-LV" dirty="0" smtClean="0"/>
          </a:p>
          <a:p>
            <a:pPr lvl="1"/>
            <a:r>
              <a:rPr lang="lv-LV" dirty="0" smtClean="0"/>
              <a:t>Open-source modelling tools</a:t>
            </a:r>
          </a:p>
          <a:p>
            <a:pPr lvl="1"/>
            <a:r>
              <a:rPr lang="lv-LV" dirty="0" smtClean="0"/>
              <a:t>Scenario analysis</a:t>
            </a:r>
          </a:p>
          <a:p>
            <a:pPr lvl="1"/>
            <a:r>
              <a:rPr lang="lv-LV" dirty="0" smtClean="0"/>
              <a:t>Cost-benefit analysis tools</a:t>
            </a:r>
          </a:p>
          <a:p>
            <a:pPr lvl="1"/>
            <a:r>
              <a:rPr lang="lv-LV" dirty="0" smtClean="0"/>
              <a:t>Financial incentives/compensatory measures/tariff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Groups of activities cont-d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GA3 </a:t>
            </a:r>
            <a:r>
              <a:rPr lang="en-US" dirty="0"/>
              <a:t>Monitoring network of </a:t>
            </a:r>
            <a:r>
              <a:rPr lang="en-US" dirty="0" err="1"/>
              <a:t>stormwater</a:t>
            </a:r>
            <a:r>
              <a:rPr lang="en-US" dirty="0"/>
              <a:t> techniques built with ecosystems </a:t>
            </a:r>
            <a:r>
              <a:rPr lang="en-US" dirty="0" smtClean="0"/>
              <a:t>perspective</a:t>
            </a:r>
            <a:endParaRPr lang="lv-LV" dirty="0" smtClean="0"/>
          </a:p>
          <a:p>
            <a:pPr lvl="1"/>
            <a:r>
              <a:rPr lang="lv-LV" dirty="0" smtClean="0"/>
              <a:t>Existing and new sites (Latvia, Estonia)</a:t>
            </a:r>
          </a:p>
          <a:p>
            <a:r>
              <a:rPr lang="lv-LV" dirty="0" smtClean="0"/>
              <a:t>GA 4 </a:t>
            </a:r>
            <a:r>
              <a:rPr lang="en-US" dirty="0" err="1" smtClean="0"/>
              <a:t>Capitalisation</a:t>
            </a:r>
            <a:r>
              <a:rPr lang="en-US" dirty="0" smtClean="0"/>
              <a:t> </a:t>
            </a:r>
            <a:r>
              <a:rPr lang="en-US" dirty="0"/>
              <a:t>and outreach for </a:t>
            </a:r>
            <a:r>
              <a:rPr lang="en-US" dirty="0" err="1"/>
              <a:t>stormwater</a:t>
            </a:r>
            <a:r>
              <a:rPr lang="en-US" dirty="0"/>
              <a:t> planning from ecosystems services </a:t>
            </a:r>
            <a:r>
              <a:rPr lang="en-US" dirty="0" smtClean="0"/>
              <a:t>perspective</a:t>
            </a:r>
            <a:endParaRPr lang="lv-LV" dirty="0" smtClean="0"/>
          </a:p>
          <a:p>
            <a:pPr lvl="1"/>
            <a:r>
              <a:rPr lang="lv-LV" dirty="0" smtClean="0"/>
              <a:t>Website</a:t>
            </a:r>
          </a:p>
          <a:p>
            <a:pPr lvl="1"/>
            <a:r>
              <a:rPr lang="lv-LV" dirty="0" smtClean="0"/>
              <a:t>Training course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Lietusūdeņu apsaimniekošanas projektu ideju apspriešana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Lietusūdeņu</a:t>
            </a:r>
            <a:r>
              <a:rPr lang="lv-LV" dirty="0" smtClean="0"/>
              <a:t> apsaimniekošanas sistēmas izaicinājumi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Sistēmu ierobežo divu sūkņu staciju jauda (ūdeni var novadīt tikai pēc lietusgāzes beigām)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Augsts gruntsūdeņu līmenis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Zema infiltrācijas spēja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Rezultātā nepieciešamība samazināt un palēnināt noteci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 par uzmanību!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Jurijs Kondratenko </a:t>
            </a:r>
          </a:p>
          <a:p>
            <a:pPr marL="0" indent="0">
              <a:buNone/>
            </a:pPr>
            <a:r>
              <a:rPr lang="lv-LV" dirty="0" smtClean="0">
                <a:hlinkClick r:id="rId2"/>
              </a:rPr>
              <a:t>jurijs@grupa93.lv</a:t>
            </a:r>
            <a:r>
              <a:rPr lang="lv-LV" dirty="0" smtClean="0"/>
              <a:t> </a:t>
            </a:r>
          </a:p>
          <a:p>
            <a:pPr marL="0" indent="0">
              <a:buNone/>
            </a:pPr>
            <a:r>
              <a:rPr lang="lv-LV" dirty="0" smtClean="0"/>
              <a:t>28349594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3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2866330"/>
          </a:xfrm>
        </p:spPr>
        <p:txBody>
          <a:bodyPr/>
          <a:lstStyle/>
          <a:p>
            <a:r>
              <a:rPr lang="lv-LV" dirty="0" smtClean="0"/>
              <a:t>Esošā situācija</a:t>
            </a:r>
            <a:endParaRPr lang="en-US" dirty="0"/>
          </a:p>
        </p:txBody>
      </p:sp>
      <p:pic>
        <p:nvPicPr>
          <p:cNvPr id="2050" name="Picture 2" descr="C:\faili\doki\skanste\2013-LP\2014 lietusudenu prezentacija\G138_xx_Kom_LKAN_esoss_15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351" y="1"/>
            <a:ext cx="59786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Ilgtspējīgās </a:t>
            </a:r>
            <a:r>
              <a:rPr lang="lv-LV" dirty="0" err="1" smtClean="0"/>
              <a:t>lietusūdeņu</a:t>
            </a:r>
            <a:r>
              <a:rPr lang="lv-LV" dirty="0" smtClean="0"/>
              <a:t> apsaimniekošanas (ILŪA) koncepcijas izstrāde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Igaunijas-Latvijas pārrobežu sadarbības programmas projekta “(D)</a:t>
            </a:r>
            <a:r>
              <a:rPr lang="lv-LV" dirty="0" err="1" smtClean="0"/>
              <a:t>rain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life</a:t>
            </a:r>
            <a:r>
              <a:rPr lang="lv-LV" dirty="0" smtClean="0"/>
              <a:t>” ietvaros apskatīti trīs ILŪA sistēmas varianti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 err="1" smtClean="0"/>
              <a:t>Lokālplānojuma</a:t>
            </a:r>
            <a:r>
              <a:rPr lang="lv-LV" dirty="0" smtClean="0"/>
              <a:t> izstrādes gaitā koncepcija izstrādāta tālāk, kombinējot dažādus variantus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Lietus ūdeņu apsaimniekošanas sistēmas mērķi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Sistēma var aizsargāt pret applūšanu ekstrēmo lietusgāžu laikā, ņemot vērā  nokrišņu intensitātes pieaugumu klimata pārmaiņu rezultātā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Sistēma nodrošina notekūdeņu attīrīšanu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131840" cy="6354762"/>
          </a:xfrm>
        </p:spPr>
        <p:txBody>
          <a:bodyPr>
            <a:normAutofit fontScale="90000"/>
          </a:bodyPr>
          <a:lstStyle/>
          <a:p>
            <a:pPr marL="0" indent="0"/>
            <a:r>
              <a:rPr lang="lv-LV" sz="3600" dirty="0" smtClean="0"/>
              <a:t>Galvenie sistēmas elementi</a:t>
            </a:r>
            <a:br>
              <a:rPr lang="lv-LV" sz="3600" dirty="0" smtClean="0"/>
            </a:b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2700" dirty="0" smtClean="0"/>
              <a:t>Dīķis  / ūdensobjekts starp Zirņu, Ierēdņu, Skanstes un Laktas ielu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lv-LV" sz="2700" dirty="0" smtClean="0"/>
              <a:t/>
            </a:r>
            <a:br>
              <a:rPr lang="lv-LV" sz="2700" dirty="0" smtClean="0"/>
            </a:br>
            <a:r>
              <a:rPr lang="lv-LV" sz="2700" dirty="0" err="1" smtClean="0"/>
              <a:t>Lietusūdeņu</a:t>
            </a:r>
            <a:r>
              <a:rPr lang="lv-LV" sz="2700" dirty="0" smtClean="0"/>
              <a:t> kolektori</a:t>
            </a:r>
            <a:br>
              <a:rPr lang="lv-LV" sz="2700" dirty="0" smtClean="0"/>
            </a:br>
            <a:r>
              <a:rPr lang="lv-LV" sz="2700" dirty="0" smtClean="0"/>
              <a:t/>
            </a:r>
            <a:br>
              <a:rPr lang="lv-LV" sz="2700" dirty="0" smtClean="0"/>
            </a:br>
            <a:r>
              <a:rPr lang="lv-LV" sz="2700" dirty="0" smtClean="0"/>
              <a:t>Ainaviskie kanāli gar Laktas un lapeņu ielu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/>
            </a:r>
            <a:br>
              <a:rPr lang="lv-LV" sz="3600" dirty="0" smtClean="0"/>
            </a:br>
            <a:endParaRPr lang="en-US" sz="3600" dirty="0"/>
          </a:p>
        </p:txBody>
      </p:sp>
      <p:pic>
        <p:nvPicPr>
          <p:cNvPr id="4098" name="Picture 2" descr="C:\faili\doki\skanste\2013-LP\2014 lietusudenu prezentacija\G138_xx_Kom_LKAN_plan3_15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452" y="0"/>
            <a:ext cx="597554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1413" y="3700463"/>
            <a:ext cx="4192587" cy="3157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6063" y="623888"/>
            <a:ext cx="3425825" cy="258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7488" y="3527425"/>
            <a:ext cx="4184650" cy="315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8677" name="irc_mi" descr="city%20pon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4113" y="531813"/>
            <a:ext cx="4179887" cy="2682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3" name="Picture 2" descr="image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225" y="519113"/>
            <a:ext cx="3367088" cy="3749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24" name="Picture 3" descr="Neustaedter_Kanal_Triange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788" y="4445000"/>
            <a:ext cx="3605212" cy="241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25" name="Picture 4" descr="4758151451_8a676329d2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520700"/>
            <a:ext cx="3962400" cy="2971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26" name="Picture 5" descr="4749824142_684ea89d9c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3802063"/>
            <a:ext cx="3794125" cy="284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Kanāli/grāvji šķērsprofilos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6008"/>
            <a:ext cx="5796136" cy="373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170" y="3429000"/>
            <a:ext cx="311683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25106</TotalTime>
  <Words>339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Depth</vt:lpstr>
      <vt:lpstr>Ilgtspējīga lietusūdeņu apsaimniekošana (ILŪA) Skanstē</vt:lpstr>
      <vt:lpstr>Lietusūdeņu apsaimniekošanas sistēmas izaicinājumi</vt:lpstr>
      <vt:lpstr>Esošā situācija</vt:lpstr>
      <vt:lpstr>Ilgtspējīgās lietusūdeņu apsaimniekošanas (ILŪA) koncepcijas izstrāde</vt:lpstr>
      <vt:lpstr>Lietus ūdeņu apsaimniekošanas sistēmas mērķi</vt:lpstr>
      <vt:lpstr>Galvenie sistēmas elementi  Dīķis  / ūdensobjekts starp Zirņu, Ierēdņu, Skanstes un Laktas ielu  Lietusūdeņu kolektori  Ainaviskie kanāli gar Laktas un lapeņu ielu  </vt:lpstr>
      <vt:lpstr>PowerPoint Presentation</vt:lpstr>
      <vt:lpstr>PowerPoint Presentation</vt:lpstr>
      <vt:lpstr>Kanāli/grāvji šķērsprofilos</vt:lpstr>
      <vt:lpstr>Lokālplānojuma risinājums – 1.kārta</vt:lpstr>
      <vt:lpstr>Lokālplānojuma risinājums – 2.kārta</vt:lpstr>
      <vt:lpstr>Lokālplānojuma gala risinājums</vt:lpstr>
      <vt:lpstr>Sistēmas hidroloģiskā modelēšana</vt:lpstr>
      <vt:lpstr>Tālākie soļi</vt:lpstr>
      <vt:lpstr>Storm water management in the city planning process (SWAMP)</vt:lpstr>
      <vt:lpstr>Project keywords</vt:lpstr>
      <vt:lpstr>Groups of activities</vt:lpstr>
      <vt:lpstr>Groups of activities cont-d</vt:lpstr>
      <vt:lpstr>Lietusūdeņu apsaimniekošanas projektu ideju apspriešana</vt:lpstr>
      <vt:lpstr>Paldies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skanste</dc:title>
  <dc:creator>Neils Balgalis</dc:creator>
  <cp:lastModifiedBy>Jurij</cp:lastModifiedBy>
  <cp:revision>227</cp:revision>
  <cp:lastPrinted>2014-07-14T12:54:29Z</cp:lastPrinted>
  <dcterms:created xsi:type="dcterms:W3CDTF">2013-09-25T02:35:33Z</dcterms:created>
  <dcterms:modified xsi:type="dcterms:W3CDTF">2016-05-24T11:01:26Z</dcterms:modified>
</cp:coreProperties>
</file>